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7" r:id="rId5"/>
    <p:sldId id="258" r:id="rId6"/>
    <p:sldId id="259" r:id="rId7"/>
    <p:sldId id="260" r:id="rId8"/>
    <p:sldId id="269" r:id="rId9"/>
    <p:sldId id="270" r:id="rId10"/>
    <p:sldId id="271" r:id="rId11"/>
    <p:sldId id="272"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8"/>
  </p:normalViewPr>
  <p:slideViewPr>
    <p:cSldViewPr snapToGrid="0">
      <p:cViewPr varScale="1">
        <p:scale>
          <a:sx n="105" d="100"/>
          <a:sy n="105" d="100"/>
        </p:scale>
        <p:origin x="112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4D4B2B-454C-F344-B689-EE53840E09EC}" type="datetimeFigureOut">
              <a:rPr lang="en-US" smtClean="0"/>
              <a:t>6/15/2026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398DE2-3B59-974E-AA71-107230FB5548}" type="slidenum">
              <a:rPr lang="en-US" smtClean="0"/>
              <a:t>‹#›</a:t>
            </a:fld>
            <a:endParaRPr lang="en-US"/>
          </a:p>
        </p:txBody>
      </p:sp>
    </p:spTree>
    <p:extLst>
      <p:ext uri="{BB962C8B-B14F-4D97-AF65-F5344CB8AC3E}">
        <p14:creationId xmlns:p14="http://schemas.microsoft.com/office/powerpoint/2010/main" val="3497094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398DE2-3B59-974E-AA71-107230FB5548}" type="slidenum">
              <a:rPr lang="en-US" smtClean="0"/>
              <a:t>2</a:t>
            </a:fld>
            <a:endParaRPr lang="en-US"/>
          </a:p>
        </p:txBody>
      </p:sp>
    </p:spTree>
    <p:extLst>
      <p:ext uri="{BB962C8B-B14F-4D97-AF65-F5344CB8AC3E}">
        <p14:creationId xmlns:p14="http://schemas.microsoft.com/office/powerpoint/2010/main" val="3853802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6/15/2026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690F99-AD04-C9A6-78E5-73650B6B6F3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6245" y="-92765"/>
            <a:ext cx="12356915" cy="6950764"/>
          </a:xfrm>
          <a:prstGeom prst="rect">
            <a:avLst/>
          </a:prstGeom>
        </p:spPr>
      </p:pic>
      <p:sp>
        <p:nvSpPr>
          <p:cNvPr id="4" name="Rectangle 3">
            <a:extLst>
              <a:ext uri="{FF2B5EF4-FFF2-40B4-BE49-F238E27FC236}">
                <a16:creationId xmlns:a16="http://schemas.microsoft.com/office/drawing/2014/main" id="{6E9ED2E6-BE4F-64AD-D9E1-65BB54AA90C6}"/>
              </a:ext>
            </a:extLst>
          </p:cNvPr>
          <p:cNvSpPr/>
          <p:nvPr/>
        </p:nvSpPr>
        <p:spPr>
          <a:xfrm>
            <a:off x="1212112" y="-290"/>
            <a:ext cx="11029675" cy="6958932"/>
          </a:xfrm>
          <a:prstGeom prst="rect">
            <a:avLst/>
          </a:prstGeom>
          <a:gradFill flip="none" rotWithShape="0">
            <a:gsLst>
              <a:gs pos="0">
                <a:schemeClr val="accent1">
                  <a:lumMod val="5000"/>
                  <a:lumOff val="95000"/>
                  <a:alpha val="0"/>
                </a:schemeClr>
              </a:gs>
              <a:gs pos="58000">
                <a:schemeClr val="tx1">
                  <a:alpha val="50000"/>
                </a:schemeClr>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4">
            <a:extLst>
              <a:ext uri="{FF2B5EF4-FFF2-40B4-BE49-F238E27FC236}">
                <a16:creationId xmlns:a16="http://schemas.microsoft.com/office/drawing/2014/main" id="{EA0308A4-1E0D-EFCC-3763-94344F602CC9}"/>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FFFFFF"/>
                </a:solidFill>
              </a:rPr>
              <a:t>2026 SAFETY EXCELLENCE AWARDS | </a:t>
            </a:r>
            <a:r>
              <a:rPr lang="en-US" sz="1200" b="1" dirty="0">
                <a:solidFill>
                  <a:srgbClr val="FFFFFF"/>
                </a:solidFill>
              </a:rPr>
              <a:t>BEST PRACTICES SEMINAR</a:t>
            </a:r>
          </a:p>
        </p:txBody>
      </p:sp>
      <p:pic>
        <p:nvPicPr>
          <p:cNvPr id="9" name="Picture 8" descr="A black background with gold text  AI-generated content may be incorrect.">
            <a:extLst>
              <a:ext uri="{FF2B5EF4-FFF2-40B4-BE49-F238E27FC236}">
                <a16:creationId xmlns:a16="http://schemas.microsoft.com/office/drawing/2014/main" id="{A4CC827F-E3F5-1038-B83F-D6960A0FB7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90712" y="838997"/>
            <a:ext cx="4452677" cy="1823381"/>
          </a:xfrm>
          <a:prstGeom prst="rect">
            <a:avLst/>
          </a:prstGeom>
          <a:effectLst>
            <a:outerShdw blurRad="163763" dist="38100" dir="5400000" sx="101000" sy="101000" algn="t" rotWithShape="0">
              <a:prstClr val="black">
                <a:alpha val="86000"/>
              </a:prstClr>
            </a:outerShdw>
          </a:effectLst>
        </p:spPr>
      </p:pic>
      <p:pic>
        <p:nvPicPr>
          <p:cNvPr id="5" name="Picture 4" descr="A blue and white diamond shaped frame  AI-generated content may be incorrect.">
            <a:extLst>
              <a:ext uri="{FF2B5EF4-FFF2-40B4-BE49-F238E27FC236}">
                <a16:creationId xmlns:a16="http://schemas.microsoft.com/office/drawing/2014/main" id="{99EA263B-10C5-01E2-2145-0E2E3BFD9F20}"/>
              </a:ext>
            </a:extLst>
          </p:cNvPr>
          <p:cNvPicPr>
            <a:picLocks noChangeAspect="1"/>
          </p:cNvPicPr>
          <p:nvPr/>
        </p:nvPicPr>
        <p:blipFill>
          <a:blip r:embed="rId4"/>
          <a:stretch>
            <a:fillRect/>
          </a:stretch>
        </p:blipFill>
        <p:spPr>
          <a:xfrm>
            <a:off x="-713047" y="100642"/>
            <a:ext cx="6659451" cy="6858000"/>
          </a:xfrm>
          <a:prstGeom prst="rect">
            <a:avLst/>
          </a:prstGeom>
        </p:spPr>
      </p:pic>
      <p:sp>
        <p:nvSpPr>
          <p:cNvPr id="7" name="Title 1">
            <a:extLst>
              <a:ext uri="{FF2B5EF4-FFF2-40B4-BE49-F238E27FC236}">
                <a16:creationId xmlns:a16="http://schemas.microsoft.com/office/drawing/2014/main" id="{622D20DB-0AFA-9AC4-82B4-6CC096F66F01}"/>
              </a:ext>
            </a:extLst>
          </p:cNvPr>
          <p:cNvSpPr txBox="1">
            <a:spLocks/>
          </p:cNvSpPr>
          <p:nvPr/>
        </p:nvSpPr>
        <p:spPr>
          <a:xfrm>
            <a:off x="5942162" y="3028209"/>
            <a:ext cx="5645812" cy="94328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effectLst>
                  <a:outerShdw blurRad="50800" dist="38100" dir="2700000" algn="tl" rotWithShape="0">
                    <a:prstClr val="black">
                      <a:alpha val="40000"/>
                    </a:prstClr>
                  </a:outerShdw>
                </a:effectLst>
                <a:latin typeface="Arial Black"/>
              </a:rPr>
              <a:t>TECHNICAL SUPPORT MEDIUM</a:t>
            </a:r>
            <a:endParaRPr lang="en-US" sz="3200" dirty="0">
              <a:solidFill>
                <a:schemeClr val="bg1"/>
              </a:solidFill>
              <a:effectLst>
                <a:outerShdw blurRad="50800" dist="38100" dir="2700000" algn="tl" rotWithShape="0">
                  <a:prstClr val="black">
                    <a:alpha val="40000"/>
                  </a:prstClr>
                </a:outerShdw>
              </a:effectLst>
              <a:latin typeface="Arial Black"/>
            </a:endParaRPr>
          </a:p>
          <a:p>
            <a:r>
              <a:rPr lang="en-US" sz="2800" dirty="0">
                <a:solidFill>
                  <a:schemeClr val="bg1"/>
                </a:solidFill>
                <a:effectLst>
                  <a:outerShdw blurRad="50800" dist="38100" dir="2700000" algn="tl" rotWithShape="0">
                    <a:prstClr val="black">
                      <a:alpha val="40000"/>
                    </a:prstClr>
                  </a:outerShdw>
                </a:effectLst>
              </a:rPr>
              <a:t>BEST IN CLASS</a:t>
            </a:r>
          </a:p>
        </p:txBody>
      </p:sp>
      <p:sp>
        <p:nvSpPr>
          <p:cNvPr id="13" name="TextBox 12">
            <a:extLst>
              <a:ext uri="{FF2B5EF4-FFF2-40B4-BE49-F238E27FC236}">
                <a16:creationId xmlns:a16="http://schemas.microsoft.com/office/drawing/2014/main" id="{ABDFEFD6-1A19-7FDD-7EBA-46AF1E1F0A21}"/>
              </a:ext>
            </a:extLst>
          </p:cNvPr>
          <p:cNvSpPr txBox="1"/>
          <p:nvPr/>
        </p:nvSpPr>
        <p:spPr>
          <a:xfrm>
            <a:off x="6288216" y="3885513"/>
            <a:ext cx="503881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0" name="TextBox 19">
            <a:extLst>
              <a:ext uri="{FF2B5EF4-FFF2-40B4-BE49-F238E27FC236}">
                <a16:creationId xmlns:a16="http://schemas.microsoft.com/office/drawing/2014/main" id="{64909615-9883-F883-084F-E43BC83C20A6}"/>
              </a:ext>
            </a:extLst>
          </p:cNvPr>
          <p:cNvSpPr txBox="1"/>
          <p:nvPr/>
        </p:nvSpPr>
        <p:spPr>
          <a:xfrm>
            <a:off x="5947443" y="4355777"/>
            <a:ext cx="5205832"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err="1">
                <a:solidFill>
                  <a:srgbClr val="FFFFFF"/>
                </a:solidFill>
                <a:effectLst>
                  <a:outerShdw blurRad="50800" dist="38100" dir="2700000" algn="tl" rotWithShape="0">
                    <a:prstClr val="black">
                      <a:alpha val="40000"/>
                    </a:prstClr>
                  </a:outerShdw>
                </a:effectLst>
              </a:rPr>
              <a:t>Envent</a:t>
            </a:r>
            <a:r>
              <a:rPr lang="en-US" sz="1400" dirty="0">
                <a:solidFill>
                  <a:srgbClr val="FFFFFF"/>
                </a:solidFill>
                <a:effectLst>
                  <a:outerShdw blurRad="50800" dist="38100" dir="2700000" algn="tl" rotWithShape="0">
                    <a:prstClr val="black">
                      <a:alpha val="40000"/>
                    </a:prstClr>
                  </a:outerShdw>
                </a:effectLst>
              </a:rPr>
              <a:t> Corporation provides vapor control, degassing, and environmental solutions for the refining industry. </a:t>
            </a:r>
            <a:r>
              <a:rPr lang="en-US" sz="1400" dirty="0" err="1">
                <a:solidFill>
                  <a:srgbClr val="FFFFFF"/>
                </a:solidFill>
                <a:effectLst>
                  <a:outerShdw blurRad="50800" dist="38100" dir="2700000" algn="tl" rotWithShape="0">
                    <a:prstClr val="black">
                      <a:alpha val="40000"/>
                    </a:prstClr>
                  </a:outerShdw>
                </a:effectLst>
              </a:rPr>
              <a:t>Envent's</a:t>
            </a:r>
            <a:r>
              <a:rPr lang="en-US" sz="1400" dirty="0">
                <a:solidFill>
                  <a:srgbClr val="FFFFFF"/>
                </a:solidFill>
                <a:effectLst>
                  <a:outerShdw blurRad="50800" dist="38100" dir="2700000" algn="tl" rotWithShape="0">
                    <a:prstClr val="black">
                      <a:alpha val="40000"/>
                    </a:prstClr>
                  </a:outerShdw>
                </a:effectLst>
              </a:rPr>
              <a:t> experienced team helps refineries maintain compliance, safety, and efficiency by safely managing hydrocarbons and VOCs during maintenance, turnaround, and startup activities. Envent provides nationwide mobile vapor control, tank and pipeline degassing, and temporary emission control solutions that meet all federal, state, and local air quality requirements, including EPA and OSHA standards.</a:t>
            </a:r>
            <a:endParaRPr lang="en-US" dirty="0">
              <a:effectLst>
                <a:outerShdw blurRad="50800" dist="38100" dir="2700000" algn="tl" rotWithShape="0">
                  <a:prstClr val="black">
                    <a:alpha val="40000"/>
                  </a:prstClr>
                </a:outerShdw>
              </a:effectLst>
            </a:endParaRPr>
          </a:p>
        </p:txBody>
      </p:sp>
      <p:pic>
        <p:nvPicPr>
          <p:cNvPr id="10" name="Picture 9">
            <a:extLst>
              <a:ext uri="{FF2B5EF4-FFF2-40B4-BE49-F238E27FC236}">
                <a16:creationId xmlns:a16="http://schemas.microsoft.com/office/drawing/2014/main" id="{706B660B-9F22-4FB0-DB45-DBC8C74A71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0899" y="3249795"/>
            <a:ext cx="3296256" cy="694197"/>
          </a:xfrm>
          <a:prstGeom prst="rect">
            <a:avLst/>
          </a:prstGeom>
        </p:spPr>
      </p:pic>
    </p:spTree>
    <p:extLst>
      <p:ext uri="{BB962C8B-B14F-4D97-AF65-F5344CB8AC3E}">
        <p14:creationId xmlns:p14="http://schemas.microsoft.com/office/powerpoint/2010/main" val="1013515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D7E5854-2C24-FC9C-2DE6-782E45A079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Box 12">
            <a:extLst>
              <a:ext uri="{FF2B5EF4-FFF2-40B4-BE49-F238E27FC236}">
                <a16:creationId xmlns:a16="http://schemas.microsoft.com/office/drawing/2014/main" id="{16489513-CF36-D511-DFC3-0D04CCAA93F6}"/>
              </a:ext>
            </a:extLst>
          </p:cNvPr>
          <p:cNvSpPr txBox="1"/>
          <p:nvPr/>
        </p:nvSpPr>
        <p:spPr>
          <a:xfrm>
            <a:off x="2665879" y="2105561"/>
            <a:ext cx="6860242" cy="1200329"/>
          </a:xfrm>
          <a:prstGeom prst="rect">
            <a:avLst/>
          </a:prstGeom>
          <a:solidFill>
            <a:schemeClr val="bg1"/>
          </a:solidFill>
        </p:spPr>
        <p:txBody>
          <a:bodyPr wrap="square" rtlCol="0">
            <a:spAutoFit/>
          </a:bodyPr>
          <a:lstStyle/>
          <a:p>
            <a:pPr algn="ctr"/>
            <a:r>
              <a:rPr lang="en-US" sz="7200" b="1" dirty="0">
                <a:solidFill>
                  <a:schemeClr val="tx1">
                    <a:lumMod val="75000"/>
                    <a:lumOff val="25000"/>
                  </a:schemeClr>
                </a:solidFill>
                <a:latin typeface="Arial Black" panose="020B0604020202020204" pitchFamily="34" charset="0"/>
                <a:cs typeface="Arial Black" panose="020B0604020202020204" pitchFamily="34" charset="0"/>
              </a:rPr>
              <a:t>QUESTIONS?</a:t>
            </a:r>
          </a:p>
        </p:txBody>
      </p:sp>
      <p:pic>
        <p:nvPicPr>
          <p:cNvPr id="3" name="Picture 2">
            <a:extLst>
              <a:ext uri="{FF2B5EF4-FFF2-40B4-BE49-F238E27FC236}">
                <a16:creationId xmlns:a16="http://schemas.microsoft.com/office/drawing/2014/main" id="{EF473C5A-BC3A-BC05-7248-67160E4EB7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 y="6865"/>
            <a:ext cx="12191992" cy="6857996"/>
          </a:xfrm>
          <a:prstGeom prst="rect">
            <a:avLst/>
          </a:prstGeom>
        </p:spPr>
      </p:pic>
    </p:spTree>
    <p:extLst>
      <p:ext uri="{BB962C8B-B14F-4D97-AF65-F5344CB8AC3E}">
        <p14:creationId xmlns:p14="http://schemas.microsoft.com/office/powerpoint/2010/main" val="902148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 name="Picture 15">
            <a:extLst>
              <a:ext uri="{FF2B5EF4-FFF2-40B4-BE49-F238E27FC236}">
                <a16:creationId xmlns:a16="http://schemas.microsoft.com/office/drawing/2014/main" id="{011CABB0-2CC2-FC4B-81A9-9AAFD3FEB16F}"/>
              </a:ext>
            </a:extLst>
          </p:cNvPr>
          <p:cNvPicPr>
            <a:picLocks noChangeAspect="1"/>
          </p:cNvPicPr>
          <p:nvPr/>
        </p:nvPicPr>
        <p:blipFill>
          <a:blip r:embed="rId3">
            <a:extLst>
              <a:ext uri="{28A0092B-C50C-407E-A947-70E740481C1C}">
                <a14:useLocalDpi xmlns:a14="http://schemas.microsoft.com/office/drawing/2010/main" val="0"/>
              </a:ext>
            </a:extLst>
          </a:blip>
          <a:srcRect l="17" r="17"/>
          <a:stretch/>
        </p:blipFill>
        <p:spPr>
          <a:xfrm>
            <a:off x="20" y="1282"/>
            <a:ext cx="12191980" cy="6856718"/>
          </a:xfrm>
          <a:prstGeom prst="rect">
            <a:avLst/>
          </a:prstGeom>
        </p:spPr>
      </p:pic>
    </p:spTree>
    <p:extLst>
      <p:ext uri="{BB962C8B-B14F-4D97-AF65-F5344CB8AC3E}">
        <p14:creationId xmlns:p14="http://schemas.microsoft.com/office/powerpoint/2010/main" val="416618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99D9E-4617-3522-A1EB-ABF211FA3348}"/>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958F430B-F52B-87C0-F59D-700993C1478D}"/>
              </a:ext>
            </a:extLst>
          </p:cNvPr>
          <p:cNvPicPr>
            <a:picLocks noChangeAspect="1"/>
          </p:cNvPicPr>
          <p:nvPr/>
        </p:nvPicPr>
        <p:blipFill>
          <a:blip r:embed="rId2" cstate="print">
            <a:extLst>
              <a:ext uri="{28A0092B-C50C-407E-A947-70E740481C1C}">
                <a14:useLocalDpi xmlns:a14="http://schemas.microsoft.com/office/drawing/2010/main" val="0"/>
              </a:ext>
            </a:extLst>
          </a:blip>
          <a:srcRect l="466" r="466"/>
          <a:stretch/>
        </p:blipFill>
        <p:spPr>
          <a:xfrm>
            <a:off x="0" y="-92765"/>
            <a:ext cx="12241787" cy="6950765"/>
          </a:xfrm>
          <a:prstGeom prst="rect">
            <a:avLst/>
          </a:prstGeom>
        </p:spPr>
      </p:pic>
      <p:sp>
        <p:nvSpPr>
          <p:cNvPr id="2" name="Rectangle 1">
            <a:extLst>
              <a:ext uri="{FF2B5EF4-FFF2-40B4-BE49-F238E27FC236}">
                <a16:creationId xmlns:a16="http://schemas.microsoft.com/office/drawing/2014/main" id="{01E9143D-2E9E-CA10-D93F-FF934774AD76}"/>
              </a:ext>
            </a:extLst>
          </p:cNvPr>
          <p:cNvSpPr/>
          <p:nvPr/>
        </p:nvSpPr>
        <p:spPr>
          <a:xfrm>
            <a:off x="1658679" y="-50466"/>
            <a:ext cx="10583108" cy="6958932"/>
          </a:xfrm>
          <a:prstGeom prst="rect">
            <a:avLst/>
          </a:prstGeom>
          <a:gradFill flip="none" rotWithShape="0">
            <a:gsLst>
              <a:gs pos="0">
                <a:schemeClr val="accent1">
                  <a:lumMod val="5000"/>
                  <a:lumOff val="95000"/>
                  <a:alpha val="0"/>
                </a:schemeClr>
              </a:gs>
              <a:gs pos="58000">
                <a:schemeClr val="tx1">
                  <a:alpha val="50000"/>
                </a:schemeClr>
              </a:gs>
            </a:gsLst>
            <a:lin ang="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4">
            <a:extLst>
              <a:ext uri="{FF2B5EF4-FFF2-40B4-BE49-F238E27FC236}">
                <a16:creationId xmlns:a16="http://schemas.microsoft.com/office/drawing/2014/main" id="{9BB947E0-2835-3129-AE02-D128859FA682}"/>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rgbClr val="FFFFFF"/>
                </a:solidFill>
              </a:rPr>
              <a:t>2026 SAFETY EXCELLENCE AWARDS | </a:t>
            </a:r>
            <a:r>
              <a:rPr lang="en-US" sz="1200" b="1" dirty="0">
                <a:solidFill>
                  <a:srgbClr val="FFFFFF"/>
                </a:solidFill>
              </a:rPr>
              <a:t>BEST PRACTICES SEMINAR</a:t>
            </a:r>
          </a:p>
        </p:txBody>
      </p:sp>
      <p:pic>
        <p:nvPicPr>
          <p:cNvPr id="5" name="Picture 4" descr="A blue and white diamond shaped frame  AI-generated content may be incorrect.">
            <a:extLst>
              <a:ext uri="{FF2B5EF4-FFF2-40B4-BE49-F238E27FC236}">
                <a16:creationId xmlns:a16="http://schemas.microsoft.com/office/drawing/2014/main" id="{1950919B-B32F-E003-9A7E-A9E0A18CC0E7}"/>
              </a:ext>
            </a:extLst>
          </p:cNvPr>
          <p:cNvPicPr>
            <a:picLocks noChangeAspect="1"/>
          </p:cNvPicPr>
          <p:nvPr/>
        </p:nvPicPr>
        <p:blipFill>
          <a:blip r:embed="rId3"/>
          <a:stretch>
            <a:fillRect/>
          </a:stretch>
        </p:blipFill>
        <p:spPr>
          <a:xfrm>
            <a:off x="-52659" y="722376"/>
            <a:ext cx="5999063" cy="6177923"/>
          </a:xfrm>
          <a:prstGeom prst="rect">
            <a:avLst/>
          </a:prstGeom>
        </p:spPr>
      </p:pic>
      <p:sp>
        <p:nvSpPr>
          <p:cNvPr id="7" name="Title 1">
            <a:extLst>
              <a:ext uri="{FF2B5EF4-FFF2-40B4-BE49-F238E27FC236}">
                <a16:creationId xmlns:a16="http://schemas.microsoft.com/office/drawing/2014/main" id="{70F8ABFC-5562-066B-F401-16ABC2133508}"/>
              </a:ext>
            </a:extLst>
          </p:cNvPr>
          <p:cNvSpPr txBox="1">
            <a:spLocks/>
          </p:cNvSpPr>
          <p:nvPr/>
        </p:nvSpPr>
        <p:spPr>
          <a:xfrm>
            <a:off x="4451690" y="897484"/>
            <a:ext cx="7554382" cy="133994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effectLst>
                  <a:outerShdw blurRad="50800" dist="38100" dir="2700000" algn="tl" rotWithShape="0">
                    <a:prstClr val="black">
                      <a:alpha val="40000"/>
                    </a:prstClr>
                  </a:outerShdw>
                </a:effectLst>
                <a:latin typeface="Arial Black"/>
              </a:rPr>
              <a:t>Military &amp; </a:t>
            </a:r>
          </a:p>
          <a:p>
            <a:r>
              <a:rPr lang="en-US" b="1" dirty="0">
                <a:solidFill>
                  <a:schemeClr val="bg1"/>
                </a:solidFill>
                <a:effectLst>
                  <a:outerShdw blurRad="50800" dist="38100" dir="2700000" algn="tl" rotWithShape="0">
                    <a:prstClr val="black">
                      <a:alpha val="40000"/>
                    </a:prstClr>
                  </a:outerShdw>
                </a:effectLst>
                <a:latin typeface="Arial Black"/>
              </a:rPr>
              <a:t>International Outreach</a:t>
            </a:r>
          </a:p>
        </p:txBody>
      </p:sp>
      <p:sp>
        <p:nvSpPr>
          <p:cNvPr id="8" name="TextBox 7">
            <a:extLst>
              <a:ext uri="{FF2B5EF4-FFF2-40B4-BE49-F238E27FC236}">
                <a16:creationId xmlns:a16="http://schemas.microsoft.com/office/drawing/2014/main" id="{77ABE78C-2584-CDE3-4325-049B0DE44EEE}"/>
              </a:ext>
            </a:extLst>
          </p:cNvPr>
          <p:cNvSpPr txBox="1"/>
          <p:nvPr/>
        </p:nvSpPr>
        <p:spPr>
          <a:xfrm>
            <a:off x="5940762" y="2634149"/>
            <a:ext cx="509682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Aptos" panose="020B0004020202020204"/>
                <a:ea typeface="+mn-ea"/>
                <a:cs typeface="+mn-cs"/>
              </a:rPr>
              <a:t>AGENDA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bg1"/>
                </a:solidFill>
                <a:effectLst>
                  <a:outerShdw blurRad="50800" dist="38100" dir="2700000" algn="tl" rotWithShape="0">
                    <a:prstClr val="black">
                      <a:alpha val="40000"/>
                    </a:prstClr>
                  </a:outerShdw>
                </a:effectLst>
                <a:latin typeface="Aptos"/>
                <a:cs typeface="Arial"/>
              </a:rPr>
              <a:t>Who We Are</a:t>
            </a:r>
            <a:endParaRPr lang="en-US" dirty="0">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Awards &amp; Recognition</a:t>
            </a:r>
            <a:endParaRPr lang="en-US" dirty="0">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Retention &amp; Career Development</a:t>
            </a:r>
            <a:endParaRPr lang="en-US" dirty="0">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International Workforce Outreach</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Aptos"/>
                <a:ea typeface="+mn-ea"/>
                <a:cs typeface="Arial"/>
              </a:rPr>
              <a:t>Replicating Envent’s Model</a:t>
            </a:r>
            <a:endParaRPr kumimoji="0" lang="en-US" sz="18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Aptos" panose="020B0004020202020204"/>
              <a:ea typeface="+mn-ea"/>
              <a:cs typeface="+mn-cs"/>
            </a:endParaRPr>
          </a:p>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Summary &amp; Wrap Up</a:t>
            </a:r>
            <a:endParaRPr lang="en-US" dirty="0">
              <a:solidFill>
                <a:schemeClr val="bg1"/>
              </a:solidFill>
              <a:effectLst>
                <a:outerShdw blurRad="50800" dist="38100" dir="2700000" algn="tl" rotWithShape="0">
                  <a:prstClr val="black">
                    <a:alpha val="40000"/>
                  </a:prstClr>
                </a:outerShdw>
              </a:effectLst>
            </a:endParaRPr>
          </a:p>
          <a:p>
            <a:pPr marL="285750" indent="-285750">
              <a:buFont typeface="Arial"/>
              <a:buChar char="•"/>
            </a:pPr>
            <a:r>
              <a:rPr lang="en-US" b="1" dirty="0">
                <a:solidFill>
                  <a:schemeClr val="bg1"/>
                </a:solidFill>
                <a:effectLst>
                  <a:outerShdw blurRad="50800" dist="38100" dir="2700000" algn="tl" rotWithShape="0">
                    <a:prstClr val="black">
                      <a:alpha val="40000"/>
                    </a:prstClr>
                  </a:outerShdw>
                </a:effectLst>
                <a:latin typeface="Aptos"/>
                <a:cs typeface="Arial"/>
              </a:rPr>
              <a:t>Q&amp;A</a:t>
            </a:r>
            <a:endParaRPr lang="en-US" dirty="0">
              <a:solidFill>
                <a:schemeClr val="bg1"/>
              </a:solidFill>
              <a:effectLst>
                <a:outerShdw blurRad="50800" dist="38100" dir="2700000" algn="tl" rotWithShape="0">
                  <a:prstClr val="black">
                    <a:alpha val="40000"/>
                  </a:prstClr>
                </a:outerShdw>
              </a:effectLst>
            </a:endParaRPr>
          </a:p>
        </p:txBody>
      </p:sp>
      <p:pic>
        <p:nvPicPr>
          <p:cNvPr id="6" name="Picture 5">
            <a:extLst>
              <a:ext uri="{FF2B5EF4-FFF2-40B4-BE49-F238E27FC236}">
                <a16:creationId xmlns:a16="http://schemas.microsoft.com/office/drawing/2014/main" id="{AC6FF5A8-08AD-A388-65A0-E6507B4FCF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4481" y="3506416"/>
            <a:ext cx="3296256" cy="694197"/>
          </a:xfrm>
          <a:prstGeom prst="rect">
            <a:avLst/>
          </a:prstGeom>
        </p:spPr>
      </p:pic>
    </p:spTree>
    <p:extLst>
      <p:ext uri="{BB962C8B-B14F-4D97-AF65-F5344CB8AC3E}">
        <p14:creationId xmlns:p14="http://schemas.microsoft.com/office/powerpoint/2010/main" val="3120814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4E7E8D-30A5-8BE6-8254-3E698C526A7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 y="97226"/>
            <a:ext cx="12191992" cy="6857996"/>
          </a:xfrm>
          <a:prstGeom prst="rect">
            <a:avLst/>
          </a:prstGeom>
        </p:spPr>
      </p:pic>
      <p:sp>
        <p:nvSpPr>
          <p:cNvPr id="8" name="Title 7">
            <a:extLst>
              <a:ext uri="{FF2B5EF4-FFF2-40B4-BE49-F238E27FC236}">
                <a16:creationId xmlns:a16="http://schemas.microsoft.com/office/drawing/2014/main" id="{6F71E82F-C4EE-7562-F956-3FF1452B805D}"/>
              </a:ext>
            </a:extLst>
          </p:cNvPr>
          <p:cNvSpPr>
            <a:spLocks noGrp="1"/>
          </p:cNvSpPr>
          <p:nvPr>
            <p:ph type="title"/>
          </p:nvPr>
        </p:nvSpPr>
        <p:spPr>
          <a:xfrm>
            <a:off x="474219" y="318613"/>
            <a:ext cx="5500000" cy="760000"/>
          </a:xfrm>
          <a:prstGeom prst="rect">
            <a:avLst/>
          </a:prstGeom>
        </p:spPr>
        <p:txBody>
          <a:bodyPr anchor="t">
            <a:normAutofit/>
          </a:bodyPr>
          <a:lstStyle/>
          <a:p>
            <a:pPr>
              <a:buNone/>
            </a:pPr>
            <a:r>
              <a:rPr lang="en-US" sz="4000" b="1" dirty="0">
                <a:solidFill>
                  <a:srgbClr val="0E2841"/>
                </a:solidFill>
              </a:rPr>
              <a:t>Who We Are</a:t>
            </a:r>
          </a:p>
        </p:txBody>
      </p:sp>
      <p:sp>
        <p:nvSpPr>
          <p:cNvPr id="2"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2026 SAFETY EXCELLENCE AWARDS | </a:t>
            </a:r>
            <a:r>
              <a:rPr lang="en-US" sz="1200" b="1" dirty="0"/>
              <a:t>BEST PRACTICES SEMINAR</a:t>
            </a:r>
          </a:p>
        </p:txBody>
      </p:sp>
      <p:sp>
        <p:nvSpPr>
          <p:cNvPr id="30" name="intro"/>
          <p:cNvSpPr txBox="1"/>
          <p:nvPr/>
        </p:nvSpPr>
        <p:spPr>
          <a:xfrm>
            <a:off x="470000" y="1300000"/>
            <a:ext cx="11250000" cy="860000"/>
          </a:xfrm>
          <a:prstGeom prst="roundRect">
            <a:avLst>
              <a:gd name="adj" fmla="val 6000"/>
            </a:avLst>
          </a:prstGeom>
          <a:solidFill>
            <a:srgbClr val="0E2841"/>
          </a:solidFill>
        </p:spPr>
        <p:txBody>
          <a:bodyPr wrap="square" lIns="91440" tIns="68580" rIns="91440" bIns="45720" anchor="ctr">
            <a:normAutofit/>
          </a:bodyPr>
          <a:lstStyle/>
          <a:p>
            <a:pPr algn="l">
              <a:lnSpc>
                <a:spcPct val="104000"/>
              </a:lnSpc>
              <a:buNone/>
            </a:pPr>
            <a:r>
              <a:rPr lang="en-US" sz="1400" dirty="0">
                <a:solidFill>
                  <a:srgbClr val="FFFFFF"/>
                </a:solidFill>
              </a:rPr>
              <a:t>Envent Corporation delivers industrial support services, environmental, and specialty equipment across North America. We build a workforce grounded in discipline, safety, and excellence. The values that align naturally with military service.</a:t>
            </a:r>
          </a:p>
        </p:txBody>
      </p:sp>
      <p:sp>
        <p:nvSpPr>
          <p:cNvPr id="40" name="chip0"/>
          <p:cNvSpPr txBox="1"/>
          <p:nvPr/>
        </p:nvSpPr>
        <p:spPr>
          <a:xfrm>
            <a:off x="470000" y="2360000"/>
            <a:ext cx="2680000" cy="560000"/>
          </a:xfrm>
          <a:prstGeom prst="roundRect">
            <a:avLst>
              <a:gd name="adj" fmla="val 6000"/>
            </a:avLst>
          </a:prstGeom>
          <a:solidFill>
            <a:srgbClr val="156082"/>
          </a:solidFill>
        </p:spPr>
        <p:txBody>
          <a:bodyPr wrap="square" lIns="91440" tIns="68580" rIns="91440" bIns="45720" anchor="ctr">
            <a:normAutofit/>
          </a:bodyPr>
          <a:lstStyle/>
          <a:p>
            <a:pPr algn="ctr">
              <a:buNone/>
            </a:pPr>
            <a:r>
              <a:rPr lang="en-US" sz="1500" b="1" dirty="0">
                <a:solidFill>
                  <a:srgbClr val="FFFFFF"/>
                </a:solidFill>
              </a:rPr>
              <a:t>Safety First</a:t>
            </a:r>
          </a:p>
        </p:txBody>
      </p:sp>
      <p:sp>
        <p:nvSpPr>
          <p:cNvPr id="41" name="cbody0"/>
          <p:cNvSpPr txBox="1"/>
          <p:nvPr/>
        </p:nvSpPr>
        <p:spPr>
          <a:xfrm>
            <a:off x="470000" y="2980000"/>
            <a:ext cx="2680000" cy="1207952"/>
          </a:xfrm>
          <a:prstGeom prst="roundRect">
            <a:avLst>
              <a:gd name="adj" fmla="val 6000"/>
            </a:avLst>
          </a:prstGeom>
          <a:solidFill>
            <a:srgbClr val="F2F4F7"/>
          </a:solidFill>
        </p:spPr>
        <p:txBody>
          <a:bodyPr wrap="square" lIns="91440" tIns="68580" rIns="91440" bIns="45720" anchor="ctr">
            <a:normAutofit/>
          </a:bodyPr>
          <a:lstStyle/>
          <a:p>
            <a:pPr algn="ctr">
              <a:lnSpc>
                <a:spcPct val="108000"/>
              </a:lnSpc>
              <a:buNone/>
            </a:pPr>
            <a:r>
              <a:rPr lang="en-US" sz="1250" dirty="0">
                <a:solidFill>
                  <a:srgbClr val="475467"/>
                </a:solidFill>
              </a:rPr>
              <a:t>Military-grade discipline applied to worksite safety culture</a:t>
            </a:r>
          </a:p>
        </p:txBody>
      </p:sp>
      <p:sp>
        <p:nvSpPr>
          <p:cNvPr id="42" name="chip1"/>
          <p:cNvSpPr txBox="1"/>
          <p:nvPr/>
        </p:nvSpPr>
        <p:spPr>
          <a:xfrm>
            <a:off x="3330000" y="2360000"/>
            <a:ext cx="2680000" cy="560000"/>
          </a:xfrm>
          <a:prstGeom prst="roundRect">
            <a:avLst>
              <a:gd name="adj" fmla="val 6000"/>
            </a:avLst>
          </a:prstGeom>
          <a:solidFill>
            <a:srgbClr val="E97132"/>
          </a:solidFill>
        </p:spPr>
        <p:txBody>
          <a:bodyPr wrap="square" lIns="91440" tIns="68580" rIns="91440" bIns="45720" anchor="ctr">
            <a:normAutofit/>
          </a:bodyPr>
          <a:lstStyle/>
          <a:p>
            <a:pPr algn="ctr">
              <a:buNone/>
            </a:pPr>
            <a:r>
              <a:rPr lang="en-US" sz="1500" b="1" dirty="0">
                <a:solidFill>
                  <a:srgbClr val="FFFFFF"/>
                </a:solidFill>
              </a:rPr>
              <a:t>Diverse Teams</a:t>
            </a:r>
          </a:p>
        </p:txBody>
      </p:sp>
      <p:sp>
        <p:nvSpPr>
          <p:cNvPr id="43" name="cbody1"/>
          <p:cNvSpPr txBox="1"/>
          <p:nvPr/>
        </p:nvSpPr>
        <p:spPr>
          <a:xfrm>
            <a:off x="3330000" y="2980000"/>
            <a:ext cx="2644219" cy="1143944"/>
          </a:xfrm>
          <a:prstGeom prst="roundRect">
            <a:avLst>
              <a:gd name="adj" fmla="val 6000"/>
            </a:avLst>
          </a:prstGeom>
          <a:solidFill>
            <a:srgbClr val="F2F4F7"/>
          </a:solidFill>
        </p:spPr>
        <p:txBody>
          <a:bodyPr wrap="square" lIns="91440" tIns="68580" rIns="91440" bIns="45720" anchor="ctr">
            <a:normAutofit/>
          </a:bodyPr>
          <a:lstStyle/>
          <a:p>
            <a:pPr algn="ctr">
              <a:lnSpc>
                <a:spcPct val="108000"/>
              </a:lnSpc>
              <a:buNone/>
            </a:pPr>
            <a:r>
              <a:rPr lang="en-US" sz="1250" dirty="0">
                <a:solidFill>
                  <a:srgbClr val="475467"/>
                </a:solidFill>
              </a:rPr>
              <a:t>International &amp; veteran talent enriches our capabilities</a:t>
            </a:r>
          </a:p>
        </p:txBody>
      </p:sp>
      <p:sp>
        <p:nvSpPr>
          <p:cNvPr id="44" name="chip2"/>
          <p:cNvSpPr txBox="1"/>
          <p:nvPr/>
        </p:nvSpPr>
        <p:spPr>
          <a:xfrm>
            <a:off x="6190000" y="2360000"/>
            <a:ext cx="2680000" cy="560000"/>
          </a:xfrm>
          <a:prstGeom prst="roundRect">
            <a:avLst>
              <a:gd name="adj" fmla="val 6000"/>
            </a:avLst>
          </a:prstGeom>
          <a:solidFill>
            <a:srgbClr val="196B24"/>
          </a:solidFill>
        </p:spPr>
        <p:txBody>
          <a:bodyPr wrap="square" lIns="91440" tIns="68580" rIns="91440" bIns="45720" anchor="ctr">
            <a:normAutofit/>
          </a:bodyPr>
          <a:lstStyle/>
          <a:p>
            <a:pPr algn="ctr">
              <a:buNone/>
            </a:pPr>
            <a:r>
              <a:rPr lang="en-US" sz="1500" b="1" dirty="0">
                <a:solidFill>
                  <a:srgbClr val="FFFFFF"/>
                </a:solidFill>
              </a:rPr>
              <a:t>Growth Mindset</a:t>
            </a:r>
          </a:p>
        </p:txBody>
      </p:sp>
      <p:sp>
        <p:nvSpPr>
          <p:cNvPr id="45" name="cbody2"/>
          <p:cNvSpPr txBox="1"/>
          <p:nvPr/>
        </p:nvSpPr>
        <p:spPr>
          <a:xfrm>
            <a:off x="6190000" y="2980000"/>
            <a:ext cx="2680000" cy="1207952"/>
          </a:xfrm>
          <a:prstGeom prst="roundRect">
            <a:avLst>
              <a:gd name="adj" fmla="val 6000"/>
            </a:avLst>
          </a:prstGeom>
          <a:solidFill>
            <a:srgbClr val="F2F4F7"/>
          </a:solidFill>
        </p:spPr>
        <p:txBody>
          <a:bodyPr wrap="square" lIns="91440" tIns="68580" rIns="91440" bIns="45720" anchor="ctr">
            <a:normAutofit/>
          </a:bodyPr>
          <a:lstStyle/>
          <a:p>
            <a:pPr algn="ctr">
              <a:lnSpc>
                <a:spcPct val="108000"/>
              </a:lnSpc>
              <a:buNone/>
            </a:pPr>
            <a:r>
              <a:rPr lang="en-US" sz="1250" dirty="0">
                <a:solidFill>
                  <a:srgbClr val="475467"/>
                </a:solidFill>
              </a:rPr>
              <a:t>Continuous upskilling and career ladder programs</a:t>
            </a:r>
          </a:p>
        </p:txBody>
      </p:sp>
      <p:sp>
        <p:nvSpPr>
          <p:cNvPr id="46" name="chip3"/>
          <p:cNvSpPr txBox="1"/>
          <p:nvPr/>
        </p:nvSpPr>
        <p:spPr>
          <a:xfrm>
            <a:off x="9050000" y="2360000"/>
            <a:ext cx="2680000" cy="560000"/>
          </a:xfrm>
          <a:prstGeom prst="roundRect">
            <a:avLst>
              <a:gd name="adj" fmla="val 6000"/>
            </a:avLst>
          </a:prstGeom>
          <a:solidFill>
            <a:srgbClr val="0E2841"/>
          </a:solidFill>
        </p:spPr>
        <p:txBody>
          <a:bodyPr wrap="square" lIns="91440" tIns="68580" rIns="91440" bIns="45720" anchor="ctr">
            <a:normAutofit/>
          </a:bodyPr>
          <a:lstStyle/>
          <a:p>
            <a:pPr algn="ctr">
              <a:buNone/>
            </a:pPr>
            <a:r>
              <a:rPr lang="en-US" sz="1500" b="1" dirty="0">
                <a:solidFill>
                  <a:srgbClr val="FFFFFF"/>
                </a:solidFill>
              </a:rPr>
              <a:t>Service Ethos</a:t>
            </a:r>
          </a:p>
        </p:txBody>
      </p:sp>
      <p:sp>
        <p:nvSpPr>
          <p:cNvPr id="47" name="cbody3"/>
          <p:cNvSpPr txBox="1"/>
          <p:nvPr/>
        </p:nvSpPr>
        <p:spPr>
          <a:xfrm>
            <a:off x="9050000" y="2980000"/>
            <a:ext cx="2680000" cy="1207952"/>
          </a:xfrm>
          <a:prstGeom prst="roundRect">
            <a:avLst>
              <a:gd name="adj" fmla="val 6000"/>
            </a:avLst>
          </a:prstGeom>
          <a:solidFill>
            <a:srgbClr val="F2F4F7"/>
          </a:solidFill>
        </p:spPr>
        <p:txBody>
          <a:bodyPr wrap="square" lIns="91440" tIns="68580" rIns="91440" bIns="45720" anchor="ctr">
            <a:normAutofit/>
          </a:bodyPr>
          <a:lstStyle/>
          <a:p>
            <a:pPr algn="ctr">
              <a:lnSpc>
                <a:spcPct val="108000"/>
              </a:lnSpc>
              <a:buNone/>
            </a:pPr>
            <a:r>
              <a:rPr lang="en-US" sz="1250" dirty="0">
                <a:solidFill>
                  <a:srgbClr val="475467"/>
                </a:solidFill>
              </a:rPr>
              <a:t>We serve clients the way veterans serve, with commitment</a:t>
            </a:r>
          </a:p>
        </p:txBody>
      </p:sp>
    </p:spTree>
    <p:extLst>
      <p:ext uri="{BB962C8B-B14F-4D97-AF65-F5344CB8AC3E}">
        <p14:creationId xmlns:p14="http://schemas.microsoft.com/office/powerpoint/2010/main" val="1028678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F71E82F-C4EE-7562-F956-3FF1452B805D}"/>
              </a:ext>
            </a:extLst>
          </p:cNvPr>
          <p:cNvSpPr>
            <a:spLocks noGrp="1"/>
          </p:cNvSpPr>
          <p:nvPr>
            <p:ph type="title"/>
          </p:nvPr>
        </p:nvSpPr>
        <p:spPr>
          <a:xfrm>
            <a:off x="490921" y="280000"/>
            <a:ext cx="5500000" cy="760000"/>
          </a:xfrm>
          <a:prstGeom prst="rect">
            <a:avLst/>
          </a:prstGeom>
        </p:spPr>
        <p:txBody>
          <a:bodyPr anchor="t">
            <a:normAutofit/>
          </a:bodyPr>
          <a:lstStyle/>
          <a:p>
            <a:pPr>
              <a:buNone/>
            </a:pPr>
            <a:r>
              <a:rPr lang="en-US" sz="4000" b="1" dirty="0">
                <a:solidFill>
                  <a:srgbClr val="0E2841"/>
                </a:solidFill>
              </a:rPr>
              <a:t>Awards &amp; Recognition</a:t>
            </a:r>
          </a:p>
        </p:txBody>
      </p:sp>
      <p:sp>
        <p:nvSpPr>
          <p:cNvPr id="2"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2026 SAFETY EXCELLENCE AWARDS | </a:t>
            </a:r>
            <a:r>
              <a:rPr lang="en-US" sz="1200" b="1" dirty="0"/>
              <a:t>BEST PRACTICES SEMINAR</a:t>
            </a:r>
          </a:p>
        </p:txBody>
      </p:sp>
      <p:sp>
        <p:nvSpPr>
          <p:cNvPr id="30" name="subA"/>
          <p:cNvSpPr txBox="1"/>
          <p:nvPr/>
        </p:nvSpPr>
        <p:spPr>
          <a:xfrm>
            <a:off x="470000" y="1180000"/>
            <a:ext cx="11250000" cy="360000"/>
          </a:xfrm>
          <a:prstGeom prst="rect">
            <a:avLst/>
          </a:prstGeom>
          <a:noFill/>
        </p:spPr>
        <p:txBody>
          <a:bodyPr wrap="square" lIns="91440" tIns="68580" rIns="91440" bIns="45720" anchor="t">
            <a:normAutofit/>
          </a:bodyPr>
          <a:lstStyle/>
          <a:p>
            <a:pPr algn="l">
              <a:buNone/>
            </a:pPr>
            <a:r>
              <a:rPr lang="en-US" sz="1500" b="1" dirty="0">
                <a:solidFill>
                  <a:srgbClr val="E97132"/>
                </a:solidFill>
              </a:rPr>
              <a:t>Federal &amp; State Recognition for Veteran Employment Excellence</a:t>
            </a:r>
          </a:p>
        </p:txBody>
      </p:sp>
      <p:sp>
        <p:nvSpPr>
          <p:cNvPr id="31" name="descA"/>
          <p:cNvSpPr txBox="1"/>
          <p:nvPr/>
        </p:nvSpPr>
        <p:spPr>
          <a:xfrm>
            <a:off x="470000" y="1560000"/>
            <a:ext cx="11250000" cy="680000"/>
          </a:xfrm>
          <a:prstGeom prst="rect">
            <a:avLst/>
          </a:prstGeom>
          <a:noFill/>
        </p:spPr>
        <p:txBody>
          <a:bodyPr wrap="square" lIns="91440" tIns="68580" rIns="91440" bIns="45720" anchor="t">
            <a:normAutofit/>
          </a:bodyPr>
          <a:lstStyle/>
          <a:p>
            <a:pPr algn="l">
              <a:lnSpc>
                <a:spcPct val="106000"/>
              </a:lnSpc>
              <a:buNone/>
            </a:pPr>
            <a:r>
              <a:rPr lang="en-US" sz="1250" dirty="0">
                <a:solidFill>
                  <a:srgbClr val="0E2841"/>
                </a:solidFill>
              </a:rPr>
              <a:t>The Honoring Investments in Recruiting and Employing American Military Veterans (HIRE Vets) Medallion Program is </a:t>
            </a:r>
            <a:r>
              <a:rPr lang="en-US" sz="1250" b="1" dirty="0">
                <a:solidFill>
                  <a:srgbClr val="0E2841"/>
                </a:solidFill>
              </a:rPr>
              <a:t>the only federal award</a:t>
            </a:r>
            <a:r>
              <a:rPr lang="en-US" sz="1250" dirty="0">
                <a:solidFill>
                  <a:srgbClr val="0E2841"/>
                </a:solidFill>
              </a:rPr>
              <a:t> recognizing exceptional achievement in veteran employment.</a:t>
            </a:r>
          </a:p>
        </p:txBody>
      </p:sp>
      <p:sp>
        <p:nvSpPr>
          <p:cNvPr id="40" name="rk0"/>
          <p:cNvSpPr txBox="1"/>
          <p:nvPr/>
        </p:nvSpPr>
        <p:spPr>
          <a:xfrm>
            <a:off x="470000" y="2380000"/>
            <a:ext cx="2700000" cy="620000"/>
          </a:xfrm>
          <a:prstGeom prst="rect">
            <a:avLst/>
          </a:prstGeom>
          <a:solidFill>
            <a:srgbClr val="0E2841"/>
          </a:solidFill>
        </p:spPr>
        <p:txBody>
          <a:bodyPr wrap="square" lIns="91440" tIns="68580" rIns="91440" bIns="45720" anchor="ctr">
            <a:normAutofit/>
          </a:bodyPr>
          <a:lstStyle/>
          <a:p>
            <a:pPr algn="l">
              <a:buNone/>
            </a:pPr>
            <a:r>
              <a:rPr lang="en-US" sz="1350" b="1" dirty="0">
                <a:solidFill>
                  <a:srgbClr val="E97132"/>
                </a:solidFill>
              </a:rPr>
              <a:t>HIRE Vets:</a:t>
            </a:r>
          </a:p>
        </p:txBody>
      </p:sp>
      <p:sp>
        <p:nvSpPr>
          <p:cNvPr id="41" name="rv0"/>
          <p:cNvSpPr txBox="1"/>
          <p:nvPr/>
        </p:nvSpPr>
        <p:spPr>
          <a:xfrm>
            <a:off x="3170000" y="2380000"/>
            <a:ext cx="8550000" cy="620000"/>
          </a:xfrm>
          <a:prstGeom prst="rect">
            <a:avLst/>
          </a:prstGeom>
          <a:solidFill>
            <a:srgbClr val="0E2841"/>
          </a:solidFill>
        </p:spPr>
        <p:txBody>
          <a:bodyPr wrap="square" lIns="91440" tIns="68580" rIns="91440" bIns="45720" anchor="ctr">
            <a:normAutofit/>
          </a:bodyPr>
          <a:lstStyle/>
          <a:p>
            <a:pPr algn="l">
              <a:buNone/>
            </a:pPr>
            <a:r>
              <a:rPr lang="en-US" sz="1300" dirty="0">
                <a:solidFill>
                  <a:srgbClr val="FFFFFF"/>
                </a:solidFill>
              </a:rPr>
              <a:t>2025 Gold Medallion Award Recipient — U.S. Department of Labor</a:t>
            </a:r>
          </a:p>
        </p:txBody>
      </p:sp>
      <p:sp>
        <p:nvSpPr>
          <p:cNvPr id="42" name="rk1"/>
          <p:cNvSpPr txBox="1"/>
          <p:nvPr/>
        </p:nvSpPr>
        <p:spPr>
          <a:xfrm>
            <a:off x="470000" y="3060000"/>
            <a:ext cx="2700000" cy="620000"/>
          </a:xfrm>
          <a:prstGeom prst="rect">
            <a:avLst/>
          </a:prstGeom>
          <a:solidFill>
            <a:srgbClr val="1B3A57"/>
          </a:solidFill>
        </p:spPr>
        <p:txBody>
          <a:bodyPr wrap="square" lIns="91440" tIns="68580" rIns="91440" bIns="45720" anchor="ctr">
            <a:normAutofit/>
          </a:bodyPr>
          <a:lstStyle/>
          <a:p>
            <a:pPr algn="l">
              <a:buNone/>
            </a:pPr>
            <a:r>
              <a:rPr lang="en-US" sz="1350" b="1" dirty="0">
                <a:solidFill>
                  <a:srgbClr val="E97132"/>
                </a:solidFill>
              </a:rPr>
              <a:t>Texas:</a:t>
            </a:r>
          </a:p>
        </p:txBody>
      </p:sp>
      <p:sp>
        <p:nvSpPr>
          <p:cNvPr id="43" name="rv1"/>
          <p:cNvSpPr txBox="1"/>
          <p:nvPr/>
        </p:nvSpPr>
        <p:spPr>
          <a:xfrm>
            <a:off x="3170000" y="3060000"/>
            <a:ext cx="8550000" cy="620000"/>
          </a:xfrm>
          <a:prstGeom prst="rect">
            <a:avLst/>
          </a:prstGeom>
          <a:solidFill>
            <a:srgbClr val="1B3A57"/>
          </a:solidFill>
        </p:spPr>
        <p:txBody>
          <a:bodyPr wrap="square" lIns="91440" tIns="68580" rIns="91440" bIns="45720" anchor="ctr">
            <a:normAutofit/>
          </a:bodyPr>
          <a:lstStyle/>
          <a:p>
            <a:pPr algn="l">
              <a:buNone/>
            </a:pPr>
            <a:r>
              <a:rPr lang="en-US" sz="1300" dirty="0">
                <a:solidFill>
                  <a:srgbClr val="FFFFFF"/>
                </a:solidFill>
              </a:rPr>
              <a:t>Recognized by Texas We Hire Vets</a:t>
            </a:r>
          </a:p>
        </p:txBody>
      </p:sp>
      <p:sp>
        <p:nvSpPr>
          <p:cNvPr id="44" name="rk2"/>
          <p:cNvSpPr txBox="1"/>
          <p:nvPr/>
        </p:nvSpPr>
        <p:spPr>
          <a:xfrm>
            <a:off x="470000" y="3740000"/>
            <a:ext cx="2700000" cy="620000"/>
          </a:xfrm>
          <a:prstGeom prst="rect">
            <a:avLst/>
          </a:prstGeom>
          <a:solidFill>
            <a:srgbClr val="0E2841"/>
          </a:solidFill>
        </p:spPr>
        <p:txBody>
          <a:bodyPr wrap="square" lIns="91440" tIns="68580" rIns="91440" bIns="45720" anchor="ctr">
            <a:normAutofit/>
          </a:bodyPr>
          <a:lstStyle/>
          <a:p>
            <a:pPr algn="l">
              <a:buNone/>
            </a:pPr>
            <a:r>
              <a:rPr lang="en-US" sz="1350" b="1" dirty="0">
                <a:solidFill>
                  <a:srgbClr val="E97132"/>
                </a:solidFill>
              </a:rPr>
              <a:t>Safety:</a:t>
            </a:r>
          </a:p>
        </p:txBody>
      </p:sp>
      <p:sp>
        <p:nvSpPr>
          <p:cNvPr id="45" name="rv2"/>
          <p:cNvSpPr txBox="1"/>
          <p:nvPr/>
        </p:nvSpPr>
        <p:spPr>
          <a:xfrm>
            <a:off x="3170000" y="3740000"/>
            <a:ext cx="8550000" cy="620000"/>
          </a:xfrm>
          <a:prstGeom prst="rect">
            <a:avLst/>
          </a:prstGeom>
          <a:solidFill>
            <a:srgbClr val="0E2841"/>
          </a:solidFill>
        </p:spPr>
        <p:txBody>
          <a:bodyPr wrap="square" lIns="91440" tIns="68580" rIns="91440" bIns="45720" anchor="ctr">
            <a:normAutofit/>
          </a:bodyPr>
          <a:lstStyle/>
          <a:p>
            <a:pPr algn="l">
              <a:buNone/>
            </a:pPr>
            <a:r>
              <a:rPr lang="en-US" sz="1300" dirty="0">
                <a:solidFill>
                  <a:srgbClr val="FFFFFF"/>
                </a:solidFill>
              </a:rPr>
              <a:t>2026 Best in Class Safety Excellence Award Recipient</a:t>
            </a:r>
          </a:p>
        </p:txBody>
      </p:sp>
      <p:sp>
        <p:nvSpPr>
          <p:cNvPr id="46" name="rk3"/>
          <p:cNvSpPr txBox="1"/>
          <p:nvPr/>
        </p:nvSpPr>
        <p:spPr>
          <a:xfrm>
            <a:off x="470000" y="4420000"/>
            <a:ext cx="2700000" cy="620000"/>
          </a:xfrm>
          <a:prstGeom prst="rect">
            <a:avLst/>
          </a:prstGeom>
          <a:solidFill>
            <a:srgbClr val="1B3A57"/>
          </a:solidFill>
        </p:spPr>
        <p:txBody>
          <a:bodyPr wrap="square" lIns="91440" tIns="68580" rIns="91440" bIns="45720" anchor="ctr">
            <a:normAutofit/>
          </a:bodyPr>
          <a:lstStyle/>
          <a:p>
            <a:pPr algn="l">
              <a:buNone/>
            </a:pPr>
            <a:r>
              <a:rPr lang="en-US" sz="1350" b="1" dirty="0">
                <a:solidFill>
                  <a:srgbClr val="E97132"/>
                </a:solidFill>
              </a:rPr>
              <a:t>Veteran Workforce:</a:t>
            </a:r>
          </a:p>
        </p:txBody>
      </p:sp>
      <p:sp>
        <p:nvSpPr>
          <p:cNvPr id="47" name="rv3"/>
          <p:cNvSpPr txBox="1"/>
          <p:nvPr/>
        </p:nvSpPr>
        <p:spPr>
          <a:xfrm>
            <a:off x="3170000" y="4420000"/>
            <a:ext cx="8550000" cy="620000"/>
          </a:xfrm>
          <a:prstGeom prst="rect">
            <a:avLst/>
          </a:prstGeom>
          <a:solidFill>
            <a:srgbClr val="1B3A57"/>
          </a:solidFill>
        </p:spPr>
        <p:txBody>
          <a:bodyPr wrap="square" lIns="91440" tIns="68580" rIns="91440" bIns="45720" anchor="ctr">
            <a:normAutofit/>
          </a:bodyPr>
          <a:lstStyle/>
          <a:p>
            <a:pPr algn="l">
              <a:buNone/>
            </a:pPr>
            <a:r>
              <a:rPr lang="en-US" sz="1300" dirty="0">
                <a:solidFill>
                  <a:srgbClr val="FFFFFF"/>
                </a:solidFill>
              </a:rPr>
              <a:t>20%+ of Envent workforce are veterans — 90%+ one-year retention rate</a:t>
            </a:r>
          </a:p>
        </p:txBody>
      </p:sp>
      <p:pic>
        <p:nvPicPr>
          <p:cNvPr id="3" name="Picture 2">
            <a:extLst>
              <a:ext uri="{FF2B5EF4-FFF2-40B4-BE49-F238E27FC236}">
                <a16:creationId xmlns:a16="http://schemas.microsoft.com/office/drawing/2014/main" id="{5D069BAA-8F2D-6F46-27E4-DEB946924B3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596127" y="3154685"/>
            <a:ext cx="6595867" cy="3710175"/>
          </a:xfrm>
          <a:prstGeom prst="rect">
            <a:avLst/>
          </a:prstGeom>
        </p:spPr>
      </p:pic>
    </p:spTree>
    <p:extLst>
      <p:ext uri="{BB962C8B-B14F-4D97-AF65-F5344CB8AC3E}">
        <p14:creationId xmlns:p14="http://schemas.microsoft.com/office/powerpoint/2010/main" val="3198010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24E7E8D-30A5-8BE6-8254-3E698C526A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596127" y="3154685"/>
            <a:ext cx="6595867" cy="3710175"/>
          </a:xfrm>
          <a:prstGeom prst="rect">
            <a:avLst/>
          </a:prstGeom>
        </p:spPr>
      </p:pic>
      <p:sp>
        <p:nvSpPr>
          <p:cNvPr id="8" name="Title 7">
            <a:extLst>
              <a:ext uri="{FF2B5EF4-FFF2-40B4-BE49-F238E27FC236}">
                <a16:creationId xmlns:a16="http://schemas.microsoft.com/office/drawing/2014/main" id="{6F71E82F-C4EE-7562-F956-3FF1452B805D}"/>
              </a:ext>
            </a:extLst>
          </p:cNvPr>
          <p:cNvSpPr>
            <a:spLocks noGrp="1"/>
          </p:cNvSpPr>
          <p:nvPr>
            <p:ph type="title"/>
          </p:nvPr>
        </p:nvSpPr>
        <p:spPr>
          <a:xfrm>
            <a:off x="470000" y="233433"/>
            <a:ext cx="5500000" cy="1180000"/>
          </a:xfrm>
          <a:prstGeom prst="rect">
            <a:avLst/>
          </a:prstGeom>
        </p:spPr>
        <p:txBody>
          <a:bodyPr anchor="t">
            <a:noAutofit/>
          </a:bodyPr>
          <a:lstStyle/>
          <a:p>
            <a:pPr>
              <a:buNone/>
            </a:pPr>
            <a:r>
              <a:rPr lang="en-US" sz="4000" b="1" dirty="0">
                <a:solidFill>
                  <a:srgbClr val="0E2841"/>
                </a:solidFill>
              </a:rPr>
              <a:t>Retention &amp; Career Development</a:t>
            </a:r>
          </a:p>
        </p:txBody>
      </p:sp>
      <p:sp>
        <p:nvSpPr>
          <p:cNvPr id="2"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2026 SAFETY EXCELLENCE AWARDS | </a:t>
            </a:r>
            <a:r>
              <a:rPr lang="en-US" sz="1200" b="1" dirty="0"/>
              <a:t>BEST PRACTICES SEMINAR</a:t>
            </a:r>
          </a:p>
        </p:txBody>
      </p:sp>
      <p:sp>
        <p:nvSpPr>
          <p:cNvPr id="40" name="it0"/>
          <p:cNvSpPr txBox="1"/>
          <p:nvPr/>
        </p:nvSpPr>
        <p:spPr>
          <a:xfrm>
            <a:off x="470000" y="1640000"/>
            <a:ext cx="6450000" cy="870000"/>
          </a:xfrm>
          <a:prstGeom prst="roundRect">
            <a:avLst>
              <a:gd name="adj" fmla="val 6000"/>
            </a:avLst>
          </a:prstGeom>
          <a:solidFill>
            <a:srgbClr val="F2F4F7"/>
          </a:solidFill>
        </p:spPr>
        <p:txBody>
          <a:bodyPr wrap="square" lIns="91440" tIns="68580" rIns="91440" bIns="45720" anchor="ctr">
            <a:normAutofit/>
          </a:bodyPr>
          <a:lstStyle/>
          <a:p>
            <a:pPr algn="l">
              <a:spcAft>
                <a:spcPts val="200"/>
              </a:spcAft>
              <a:buNone/>
            </a:pPr>
            <a:r>
              <a:rPr lang="en-US" sz="1350" b="1" dirty="0">
                <a:solidFill>
                  <a:srgbClr val="156082"/>
                </a:solidFill>
              </a:rPr>
              <a:t>Career Ladder Framework</a:t>
            </a:r>
          </a:p>
          <a:p>
            <a:pPr algn="l">
              <a:lnSpc>
                <a:spcPct val="102000"/>
              </a:lnSpc>
              <a:buNone/>
            </a:pPr>
            <a:r>
              <a:rPr lang="en-US" sz="1100" dirty="0">
                <a:solidFill>
                  <a:srgbClr val="475467"/>
                </a:solidFill>
              </a:rPr>
              <a:t>Every veteran hire receives a written career map showing progression from entry-level to supervisor and beyond. We don't just hire, we invest.</a:t>
            </a:r>
          </a:p>
        </p:txBody>
      </p:sp>
      <p:sp>
        <p:nvSpPr>
          <p:cNvPr id="41" name="it1"/>
          <p:cNvSpPr txBox="1"/>
          <p:nvPr/>
        </p:nvSpPr>
        <p:spPr>
          <a:xfrm>
            <a:off x="470000" y="2570000"/>
            <a:ext cx="6450000" cy="870000"/>
          </a:xfrm>
          <a:prstGeom prst="roundRect">
            <a:avLst>
              <a:gd name="adj" fmla="val 6000"/>
            </a:avLst>
          </a:prstGeom>
          <a:solidFill>
            <a:srgbClr val="F2F4F7"/>
          </a:solidFill>
        </p:spPr>
        <p:txBody>
          <a:bodyPr wrap="square" lIns="91440" tIns="68580" rIns="91440" bIns="45720" anchor="ctr">
            <a:normAutofit/>
          </a:bodyPr>
          <a:lstStyle/>
          <a:p>
            <a:pPr algn="l">
              <a:spcAft>
                <a:spcPts val="200"/>
              </a:spcAft>
              <a:buNone/>
            </a:pPr>
            <a:r>
              <a:rPr lang="en-US" sz="1350" b="1" dirty="0">
                <a:solidFill>
                  <a:srgbClr val="E97132"/>
                </a:solidFill>
              </a:rPr>
              <a:t>Tuition Assistance</a:t>
            </a:r>
          </a:p>
          <a:p>
            <a:pPr algn="l">
              <a:lnSpc>
                <a:spcPct val="102000"/>
              </a:lnSpc>
              <a:buNone/>
            </a:pPr>
            <a:r>
              <a:rPr lang="en-US" sz="1100" dirty="0">
                <a:solidFill>
                  <a:srgbClr val="475467"/>
                </a:solidFill>
              </a:rPr>
              <a:t>Tuition assistance for certifications and degrees in environmental science, safety, and project management.</a:t>
            </a:r>
          </a:p>
        </p:txBody>
      </p:sp>
      <p:sp>
        <p:nvSpPr>
          <p:cNvPr id="42" name="it2"/>
          <p:cNvSpPr txBox="1"/>
          <p:nvPr/>
        </p:nvSpPr>
        <p:spPr>
          <a:xfrm>
            <a:off x="470000" y="3500000"/>
            <a:ext cx="6450000" cy="870000"/>
          </a:xfrm>
          <a:prstGeom prst="roundRect">
            <a:avLst>
              <a:gd name="adj" fmla="val 6000"/>
            </a:avLst>
          </a:prstGeom>
          <a:solidFill>
            <a:srgbClr val="F2F4F7"/>
          </a:solidFill>
        </p:spPr>
        <p:txBody>
          <a:bodyPr wrap="square" lIns="91440" tIns="68580" rIns="91440" bIns="45720" anchor="ctr">
            <a:normAutofit/>
          </a:bodyPr>
          <a:lstStyle/>
          <a:p>
            <a:pPr algn="l">
              <a:spcAft>
                <a:spcPts val="200"/>
              </a:spcAft>
              <a:buNone/>
            </a:pPr>
            <a:r>
              <a:rPr lang="en-US" sz="1350" b="1" dirty="0">
                <a:solidFill>
                  <a:srgbClr val="196B24"/>
                </a:solidFill>
              </a:rPr>
              <a:t>Leadership Fast-Track</a:t>
            </a:r>
          </a:p>
          <a:p>
            <a:pPr algn="l">
              <a:lnSpc>
                <a:spcPct val="102000"/>
              </a:lnSpc>
              <a:buNone/>
            </a:pPr>
            <a:r>
              <a:rPr lang="en-US" sz="1100" dirty="0">
                <a:solidFill>
                  <a:srgbClr val="475467"/>
                </a:solidFill>
              </a:rPr>
              <a:t>NCO and officer backgrounds enter an accelerated leadership pipeline with coaching, stretch assignments, and management exposure.</a:t>
            </a:r>
          </a:p>
        </p:txBody>
      </p:sp>
      <p:sp>
        <p:nvSpPr>
          <p:cNvPr id="43" name="it3"/>
          <p:cNvSpPr txBox="1"/>
          <p:nvPr/>
        </p:nvSpPr>
        <p:spPr>
          <a:xfrm>
            <a:off x="470000" y="4430000"/>
            <a:ext cx="6450000" cy="870000"/>
          </a:xfrm>
          <a:prstGeom prst="roundRect">
            <a:avLst>
              <a:gd name="adj" fmla="val 6000"/>
            </a:avLst>
          </a:prstGeom>
          <a:solidFill>
            <a:srgbClr val="F2F4F7"/>
          </a:solidFill>
        </p:spPr>
        <p:txBody>
          <a:bodyPr wrap="square" lIns="91440" tIns="68580" rIns="91440" bIns="45720" anchor="ctr">
            <a:normAutofit/>
          </a:bodyPr>
          <a:lstStyle/>
          <a:p>
            <a:pPr algn="l">
              <a:spcAft>
                <a:spcPts val="200"/>
              </a:spcAft>
              <a:buNone/>
            </a:pPr>
            <a:r>
              <a:rPr lang="en-US" sz="1350" b="1" dirty="0">
                <a:solidFill>
                  <a:srgbClr val="0E2841"/>
                </a:solidFill>
              </a:rPr>
              <a:t>Recognition Programs</a:t>
            </a:r>
          </a:p>
          <a:p>
            <a:pPr algn="l">
              <a:lnSpc>
                <a:spcPct val="102000"/>
              </a:lnSpc>
              <a:buNone/>
            </a:pPr>
            <a:r>
              <a:rPr lang="en-US" sz="1100" dirty="0">
                <a:solidFill>
                  <a:srgbClr val="475467"/>
                </a:solidFill>
              </a:rPr>
              <a:t>Monthly safety achievement awards and an annual Veteran Appreciation reinforce belonging and loyalty.</a:t>
            </a:r>
          </a:p>
        </p:txBody>
      </p:sp>
      <p:sp>
        <p:nvSpPr>
          <p:cNvPr id="44" name="pledge"/>
          <p:cNvSpPr txBox="1"/>
          <p:nvPr/>
        </p:nvSpPr>
        <p:spPr>
          <a:xfrm>
            <a:off x="7790080" y="1916999"/>
            <a:ext cx="3685640" cy="2790000"/>
          </a:xfrm>
          <a:prstGeom prst="roundRect">
            <a:avLst>
              <a:gd name="adj" fmla="val 6000"/>
            </a:avLst>
          </a:prstGeom>
          <a:solidFill>
            <a:srgbClr val="0E2841"/>
          </a:solidFill>
        </p:spPr>
        <p:txBody>
          <a:bodyPr wrap="square" lIns="91440" tIns="68580" rIns="91440" bIns="45720" anchor="ctr">
            <a:normAutofit/>
          </a:bodyPr>
          <a:lstStyle/>
          <a:p>
            <a:pPr algn="ctr">
              <a:spcAft>
                <a:spcPts val="600"/>
              </a:spcAft>
              <a:buNone/>
            </a:pPr>
            <a:r>
              <a:rPr lang="en-US" sz="1700" b="1" dirty="0">
                <a:solidFill>
                  <a:srgbClr val="E97132"/>
                </a:solidFill>
              </a:rPr>
              <a:t>Our Retention Pledge</a:t>
            </a:r>
          </a:p>
          <a:p>
            <a:pPr algn="l">
              <a:lnSpc>
                <a:spcPct val="104000"/>
              </a:lnSpc>
              <a:spcAft>
                <a:spcPts val="400"/>
              </a:spcAft>
              <a:buNone/>
            </a:pPr>
            <a:r>
              <a:rPr lang="en-US" sz="1350" b="1" dirty="0">
                <a:solidFill>
                  <a:srgbClr val="E97132"/>
                </a:solidFill>
              </a:rPr>
              <a:t>✓  </a:t>
            </a:r>
            <a:r>
              <a:rPr lang="en-US" sz="1350" dirty="0">
                <a:solidFill>
                  <a:srgbClr val="FFFFFF"/>
                </a:solidFill>
              </a:rPr>
              <a:t>Transparent communication</a:t>
            </a:r>
          </a:p>
          <a:p>
            <a:pPr algn="l">
              <a:lnSpc>
                <a:spcPct val="104000"/>
              </a:lnSpc>
              <a:spcAft>
                <a:spcPts val="400"/>
              </a:spcAft>
              <a:buNone/>
            </a:pPr>
            <a:r>
              <a:rPr lang="en-US" sz="1350" b="1" dirty="0">
                <a:solidFill>
                  <a:srgbClr val="E97132"/>
                </a:solidFill>
              </a:rPr>
              <a:t>✓  </a:t>
            </a:r>
            <a:r>
              <a:rPr lang="en-US" sz="1350" dirty="0">
                <a:solidFill>
                  <a:srgbClr val="FFFFFF"/>
                </a:solidFill>
              </a:rPr>
              <a:t>Flexible scheduling for VA appointments</a:t>
            </a:r>
          </a:p>
          <a:p>
            <a:pPr algn="l">
              <a:lnSpc>
                <a:spcPct val="104000"/>
              </a:lnSpc>
              <a:spcAft>
                <a:spcPts val="400"/>
              </a:spcAft>
              <a:buNone/>
            </a:pPr>
            <a:r>
              <a:rPr lang="en-US" sz="1350" b="1" dirty="0">
                <a:solidFill>
                  <a:srgbClr val="E97132"/>
                </a:solidFill>
              </a:rPr>
              <a:t>✓  </a:t>
            </a:r>
            <a:r>
              <a:rPr lang="en-US" sz="1350" dirty="0">
                <a:solidFill>
                  <a:srgbClr val="FFFFFF"/>
                </a:solidFill>
              </a:rPr>
              <a:t>Mental health support resources</a:t>
            </a:r>
          </a:p>
          <a:p>
            <a:pPr algn="l">
              <a:lnSpc>
                <a:spcPct val="104000"/>
              </a:lnSpc>
              <a:spcAft>
                <a:spcPts val="400"/>
              </a:spcAft>
              <a:buNone/>
            </a:pPr>
            <a:r>
              <a:rPr lang="en-US" sz="1350" b="1" dirty="0">
                <a:solidFill>
                  <a:srgbClr val="E97132"/>
                </a:solidFill>
              </a:rPr>
              <a:t>✓  </a:t>
            </a:r>
            <a:r>
              <a:rPr lang="en-US" sz="1350" dirty="0">
                <a:solidFill>
                  <a:srgbClr val="FFFFFF"/>
                </a:solidFill>
              </a:rPr>
              <a:t>Zero tolerance for bias</a:t>
            </a:r>
          </a:p>
        </p:txBody>
      </p:sp>
    </p:spTree>
    <p:extLst>
      <p:ext uri="{BB962C8B-B14F-4D97-AF65-F5344CB8AC3E}">
        <p14:creationId xmlns:p14="http://schemas.microsoft.com/office/powerpoint/2010/main" val="37628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F71E82F-C4EE-7562-F956-3FF1452B805D}"/>
              </a:ext>
            </a:extLst>
          </p:cNvPr>
          <p:cNvSpPr>
            <a:spLocks noGrp="1"/>
          </p:cNvSpPr>
          <p:nvPr>
            <p:ph type="title"/>
          </p:nvPr>
        </p:nvSpPr>
        <p:spPr>
          <a:xfrm>
            <a:off x="490921" y="320000"/>
            <a:ext cx="5500000" cy="1180000"/>
          </a:xfrm>
          <a:prstGeom prst="rect">
            <a:avLst/>
          </a:prstGeom>
        </p:spPr>
        <p:txBody>
          <a:bodyPr anchor="t">
            <a:noAutofit/>
          </a:bodyPr>
          <a:lstStyle/>
          <a:p>
            <a:pPr>
              <a:buNone/>
            </a:pPr>
            <a:r>
              <a:rPr lang="en-US" sz="4000" b="1" dirty="0">
                <a:solidFill>
                  <a:srgbClr val="0E2841"/>
                </a:solidFill>
              </a:rPr>
              <a:t>International Workforce Outreach</a:t>
            </a:r>
          </a:p>
        </p:txBody>
      </p:sp>
      <p:sp>
        <p:nvSpPr>
          <p:cNvPr id="2"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2026 SAFETY EXCELLENCE AWARDS | </a:t>
            </a:r>
            <a:r>
              <a:rPr lang="en-US" sz="1200" b="1" dirty="0"/>
              <a:t>BEST PRACTICES SEMINAR</a:t>
            </a:r>
          </a:p>
        </p:txBody>
      </p:sp>
      <p:sp>
        <p:nvSpPr>
          <p:cNvPr id="30" name="subI"/>
          <p:cNvSpPr txBox="1"/>
          <p:nvPr/>
        </p:nvSpPr>
        <p:spPr>
          <a:xfrm>
            <a:off x="6481838" y="640000"/>
            <a:ext cx="5050000" cy="360000"/>
          </a:xfrm>
          <a:prstGeom prst="rect">
            <a:avLst/>
          </a:prstGeom>
          <a:noFill/>
        </p:spPr>
        <p:txBody>
          <a:bodyPr wrap="square" lIns="91440" tIns="68580" rIns="91440" bIns="45720" anchor="t">
            <a:normAutofit/>
          </a:bodyPr>
          <a:lstStyle/>
          <a:p>
            <a:pPr algn="l">
              <a:buNone/>
            </a:pPr>
            <a:r>
              <a:rPr lang="en-US" sz="1500" b="1" i="1" dirty="0">
                <a:solidFill>
                  <a:srgbClr val="E97132"/>
                </a:solidFill>
              </a:rPr>
              <a:t>Expanding our talent pool beyond borders</a:t>
            </a:r>
          </a:p>
        </p:txBody>
      </p:sp>
      <p:sp>
        <p:nvSpPr>
          <p:cNvPr id="31" name="descI"/>
          <p:cNvSpPr txBox="1"/>
          <p:nvPr/>
        </p:nvSpPr>
        <p:spPr>
          <a:xfrm>
            <a:off x="470000" y="1640000"/>
            <a:ext cx="11250000" cy="840000"/>
          </a:xfrm>
          <a:prstGeom prst="roundRect">
            <a:avLst>
              <a:gd name="adj" fmla="val 6000"/>
            </a:avLst>
          </a:prstGeom>
          <a:solidFill>
            <a:srgbClr val="0E2841"/>
          </a:solidFill>
        </p:spPr>
        <p:txBody>
          <a:bodyPr wrap="square" lIns="91440" tIns="68580" rIns="91440" bIns="45720" anchor="ctr">
            <a:normAutofit/>
          </a:bodyPr>
          <a:lstStyle/>
          <a:p>
            <a:pPr algn="l">
              <a:lnSpc>
                <a:spcPct val="104000"/>
              </a:lnSpc>
              <a:buNone/>
            </a:pPr>
            <a:r>
              <a:rPr lang="en-US" sz="1200" dirty="0">
                <a:solidFill>
                  <a:srgbClr val="FFFFFF"/>
                </a:solidFill>
              </a:rPr>
              <a:t>Envent participates in the Inov Contacto / AICEP program — a Portuguese government-backed initiative placing early-career professionals in global companies. It provides access to multilingual, highly educated talent who demonstrate strong adaptability, technical knowledge, and a results-driven mindset aligned with Envent's operational and safety expectations.</a:t>
            </a:r>
          </a:p>
        </p:txBody>
      </p:sp>
      <p:sp>
        <p:nvSpPr>
          <p:cNvPr id="40" name="q0"/>
          <p:cNvSpPr txBox="1"/>
          <p:nvPr/>
        </p:nvSpPr>
        <p:spPr>
          <a:xfrm>
            <a:off x="470000" y="2620000"/>
            <a:ext cx="5575000" cy="1230000"/>
          </a:xfrm>
          <a:prstGeom prst="roundRect">
            <a:avLst>
              <a:gd name="adj" fmla="val 6000"/>
            </a:avLst>
          </a:prstGeom>
          <a:solidFill>
            <a:srgbClr val="F2F4F7"/>
          </a:solidFill>
        </p:spPr>
        <p:txBody>
          <a:bodyPr wrap="square" lIns="91440" tIns="68580" rIns="91440" bIns="45720" anchor="ctr">
            <a:normAutofit/>
          </a:bodyPr>
          <a:lstStyle/>
          <a:p>
            <a:pPr algn="l">
              <a:spcAft>
                <a:spcPts val="200"/>
              </a:spcAft>
              <a:buNone/>
            </a:pPr>
            <a:r>
              <a:rPr lang="en-US" sz="1300" b="1" dirty="0">
                <a:solidFill>
                  <a:srgbClr val="156082"/>
                </a:solidFill>
              </a:rPr>
              <a:t>Inov Contacto / AICEP</a:t>
            </a:r>
          </a:p>
          <a:p>
            <a:pPr algn="l">
              <a:lnSpc>
                <a:spcPct val="102000"/>
              </a:lnSpc>
              <a:buNone/>
            </a:pPr>
            <a:r>
              <a:rPr lang="en-US" sz="1100" dirty="0">
                <a:solidFill>
                  <a:srgbClr val="475467"/>
                </a:solidFill>
              </a:rPr>
              <a:t>International internship program backed by the Portuguese government (AICEP), placing bilingual, technically skilled interns in U.S. companies like Envent.</a:t>
            </a:r>
          </a:p>
        </p:txBody>
      </p:sp>
      <p:sp>
        <p:nvSpPr>
          <p:cNvPr id="41" name="q1"/>
          <p:cNvSpPr txBox="1"/>
          <p:nvPr/>
        </p:nvSpPr>
        <p:spPr>
          <a:xfrm>
            <a:off x="6145000" y="2620000"/>
            <a:ext cx="5575000" cy="1230000"/>
          </a:xfrm>
          <a:prstGeom prst="roundRect">
            <a:avLst>
              <a:gd name="adj" fmla="val 6000"/>
            </a:avLst>
          </a:prstGeom>
          <a:solidFill>
            <a:srgbClr val="F2F4F7"/>
          </a:solidFill>
        </p:spPr>
        <p:txBody>
          <a:bodyPr wrap="square" lIns="91440" tIns="68580" rIns="91440" bIns="45720" anchor="ctr">
            <a:normAutofit/>
          </a:bodyPr>
          <a:lstStyle/>
          <a:p>
            <a:pPr algn="l">
              <a:spcAft>
                <a:spcPts val="200"/>
              </a:spcAft>
              <a:buNone/>
            </a:pPr>
            <a:r>
              <a:rPr lang="en-US" sz="1300" b="1" dirty="0">
                <a:solidFill>
                  <a:srgbClr val="E97132"/>
                </a:solidFill>
              </a:rPr>
              <a:t>Why It Works for Envent</a:t>
            </a:r>
          </a:p>
          <a:p>
            <a:pPr algn="l">
              <a:lnSpc>
                <a:spcPct val="102000"/>
              </a:lnSpc>
              <a:buNone/>
            </a:pPr>
            <a:r>
              <a:rPr lang="en-US" sz="1100" dirty="0">
                <a:solidFill>
                  <a:srgbClr val="475467"/>
                </a:solidFill>
              </a:rPr>
              <a:t>Interns bring fresh perspectives, often multilingual capabilities, and strong academic foundations while enriching teams and expanding our capabilities across operations.</a:t>
            </a:r>
          </a:p>
        </p:txBody>
      </p:sp>
      <p:sp>
        <p:nvSpPr>
          <p:cNvPr id="42" name="q2"/>
          <p:cNvSpPr txBox="1"/>
          <p:nvPr/>
        </p:nvSpPr>
        <p:spPr>
          <a:xfrm>
            <a:off x="470000" y="3940000"/>
            <a:ext cx="5575000" cy="933752"/>
          </a:xfrm>
          <a:prstGeom prst="roundRect">
            <a:avLst>
              <a:gd name="adj" fmla="val 6000"/>
            </a:avLst>
          </a:prstGeom>
          <a:solidFill>
            <a:srgbClr val="F2F4F7"/>
          </a:solidFill>
        </p:spPr>
        <p:txBody>
          <a:bodyPr wrap="square" lIns="91440" tIns="68580" rIns="91440" bIns="45720" anchor="ctr">
            <a:normAutofit/>
          </a:bodyPr>
          <a:lstStyle/>
          <a:p>
            <a:pPr algn="l">
              <a:spcAft>
                <a:spcPts val="200"/>
              </a:spcAft>
              <a:buNone/>
            </a:pPr>
            <a:r>
              <a:rPr lang="en-US" sz="1300" b="1" dirty="0">
                <a:solidFill>
                  <a:srgbClr val="196B24"/>
                </a:solidFill>
              </a:rPr>
              <a:t>Shared Values</a:t>
            </a:r>
          </a:p>
          <a:p>
            <a:pPr algn="l">
              <a:lnSpc>
                <a:spcPct val="102000"/>
              </a:lnSpc>
              <a:buNone/>
            </a:pPr>
            <a:r>
              <a:rPr lang="en-US" sz="1100" dirty="0">
                <a:solidFill>
                  <a:srgbClr val="475467"/>
                </a:solidFill>
              </a:rPr>
              <a:t>Participants demonstrate strong discipline, adaptability, and technical training that translates directly into Envent's safety-first culture.</a:t>
            </a:r>
          </a:p>
        </p:txBody>
      </p:sp>
      <p:sp>
        <p:nvSpPr>
          <p:cNvPr id="43" name="q3"/>
          <p:cNvSpPr txBox="1"/>
          <p:nvPr/>
        </p:nvSpPr>
        <p:spPr>
          <a:xfrm>
            <a:off x="6145000" y="3940000"/>
            <a:ext cx="5575000" cy="933752"/>
          </a:xfrm>
          <a:prstGeom prst="roundRect">
            <a:avLst>
              <a:gd name="adj" fmla="val 6000"/>
            </a:avLst>
          </a:prstGeom>
          <a:solidFill>
            <a:srgbClr val="F2F4F7"/>
          </a:solidFill>
        </p:spPr>
        <p:txBody>
          <a:bodyPr wrap="square" lIns="91440" tIns="68580" rIns="91440" bIns="45720" anchor="ctr">
            <a:normAutofit/>
          </a:bodyPr>
          <a:lstStyle/>
          <a:p>
            <a:pPr algn="l">
              <a:spcAft>
                <a:spcPts val="200"/>
              </a:spcAft>
              <a:buNone/>
            </a:pPr>
            <a:r>
              <a:rPr lang="en-US" sz="1300" b="1" dirty="0">
                <a:solidFill>
                  <a:srgbClr val="0E2841"/>
                </a:solidFill>
              </a:rPr>
              <a:t>International Synergies</a:t>
            </a:r>
          </a:p>
          <a:p>
            <a:pPr algn="l">
              <a:lnSpc>
                <a:spcPct val="102000"/>
              </a:lnSpc>
              <a:buNone/>
            </a:pPr>
            <a:r>
              <a:rPr lang="en-US" sz="1100" dirty="0">
                <a:solidFill>
                  <a:srgbClr val="475467"/>
                </a:solidFill>
              </a:rPr>
              <a:t>International hires bring diverse, strong technical foundations and adaptability. Continuously enhancing collaboration and supporting safe, efficient operations.</a:t>
            </a:r>
          </a:p>
        </p:txBody>
      </p:sp>
      <p:pic>
        <p:nvPicPr>
          <p:cNvPr id="3" name="Picture 2">
            <a:extLst>
              <a:ext uri="{FF2B5EF4-FFF2-40B4-BE49-F238E27FC236}">
                <a16:creationId xmlns:a16="http://schemas.microsoft.com/office/drawing/2014/main" id="{5B1B157E-E2CF-073E-5B6F-E694747D4D2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596127" y="3154685"/>
            <a:ext cx="6595867" cy="3710175"/>
          </a:xfrm>
          <a:prstGeom prst="rect">
            <a:avLst/>
          </a:prstGeom>
        </p:spPr>
      </p:pic>
    </p:spTree>
    <p:extLst>
      <p:ext uri="{BB962C8B-B14F-4D97-AF65-F5344CB8AC3E}">
        <p14:creationId xmlns:p14="http://schemas.microsoft.com/office/powerpoint/2010/main" val="3853918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35518-4BDD-C8C1-8135-0BA91563456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581F11F-F9E4-7C1B-78C8-B04B81A569A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 y="-9483"/>
            <a:ext cx="12191994" cy="6857996"/>
          </a:xfrm>
          <a:prstGeom prst="rect">
            <a:avLst/>
          </a:prstGeom>
        </p:spPr>
      </p:pic>
      <p:sp>
        <p:nvSpPr>
          <p:cNvPr id="8" name="Title 7">
            <a:extLst>
              <a:ext uri="{FF2B5EF4-FFF2-40B4-BE49-F238E27FC236}">
                <a16:creationId xmlns:a16="http://schemas.microsoft.com/office/drawing/2014/main" id="{17A2D9DD-27E0-705A-0632-6FF9E45334FE}"/>
              </a:ext>
            </a:extLst>
          </p:cNvPr>
          <p:cNvSpPr>
            <a:spLocks noGrp="1"/>
          </p:cNvSpPr>
          <p:nvPr>
            <p:ph type="title"/>
          </p:nvPr>
        </p:nvSpPr>
        <p:spPr>
          <a:xfrm>
            <a:off x="490921" y="320000"/>
            <a:ext cx="5500000" cy="1180000"/>
          </a:xfrm>
          <a:prstGeom prst="rect">
            <a:avLst/>
          </a:prstGeom>
        </p:spPr>
        <p:txBody>
          <a:bodyPr anchor="t">
            <a:noAutofit/>
          </a:bodyPr>
          <a:lstStyle/>
          <a:p>
            <a:pPr>
              <a:buNone/>
            </a:pPr>
            <a:r>
              <a:rPr lang="en-US" sz="4000" b="1" dirty="0">
                <a:solidFill>
                  <a:srgbClr val="0E2841"/>
                </a:solidFill>
              </a:rPr>
              <a:t>Replicating Envent’s Model</a:t>
            </a:r>
          </a:p>
        </p:txBody>
      </p:sp>
      <p:sp>
        <p:nvSpPr>
          <p:cNvPr id="2" name="TextBox 4">
            <a:extLst>
              <a:ext uri="{FF2B5EF4-FFF2-40B4-BE49-F238E27FC236}">
                <a16:creationId xmlns:a16="http://schemas.microsoft.com/office/drawing/2014/main" id="{72219E87-7562-5A21-ED2B-5BB3AA7400B6}"/>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2026 SAFETY EXCELLENCE AWARDS | </a:t>
            </a:r>
            <a:r>
              <a:rPr lang="en-US" sz="1200" b="1" dirty="0"/>
              <a:t>BEST PRACTICES SEMINAR</a:t>
            </a:r>
          </a:p>
        </p:txBody>
      </p:sp>
      <p:sp>
        <p:nvSpPr>
          <p:cNvPr id="30" name="subI">
            <a:extLst>
              <a:ext uri="{FF2B5EF4-FFF2-40B4-BE49-F238E27FC236}">
                <a16:creationId xmlns:a16="http://schemas.microsoft.com/office/drawing/2014/main" id="{4FF3AD59-6F2F-196A-6CF3-A6F662D1B984}"/>
              </a:ext>
            </a:extLst>
          </p:cNvPr>
          <p:cNvSpPr txBox="1"/>
          <p:nvPr/>
        </p:nvSpPr>
        <p:spPr>
          <a:xfrm>
            <a:off x="6481836" y="916999"/>
            <a:ext cx="5050000" cy="360000"/>
          </a:xfrm>
          <a:prstGeom prst="rect">
            <a:avLst/>
          </a:prstGeom>
          <a:noFill/>
        </p:spPr>
        <p:txBody>
          <a:bodyPr wrap="square" lIns="91440" tIns="68580" rIns="91440" bIns="45720" anchor="t">
            <a:normAutofit/>
          </a:bodyPr>
          <a:lstStyle/>
          <a:p>
            <a:pPr algn="l">
              <a:buNone/>
            </a:pPr>
            <a:r>
              <a:rPr lang="en-US" sz="1500" b="1" i="1">
                <a:solidFill>
                  <a:srgbClr val="E97132"/>
                </a:solidFill>
              </a:rPr>
              <a:t>Actionable steps any organization can take</a:t>
            </a:r>
          </a:p>
        </p:txBody>
      </p:sp>
      <p:sp>
        <p:nvSpPr>
          <p:cNvPr id="40" name="q0">
            <a:extLst>
              <a:ext uri="{FF2B5EF4-FFF2-40B4-BE49-F238E27FC236}">
                <a16:creationId xmlns:a16="http://schemas.microsoft.com/office/drawing/2014/main" id="{E94FA0DA-AE90-2A0C-E9E9-A46952C0FAC3}"/>
              </a:ext>
            </a:extLst>
          </p:cNvPr>
          <p:cNvSpPr txBox="1"/>
          <p:nvPr/>
        </p:nvSpPr>
        <p:spPr>
          <a:xfrm>
            <a:off x="353348" y="1698318"/>
            <a:ext cx="5389305" cy="921681"/>
          </a:xfrm>
          <a:prstGeom prst="roundRect">
            <a:avLst>
              <a:gd name="adj" fmla="val 6000"/>
            </a:avLst>
          </a:prstGeom>
          <a:solidFill>
            <a:srgbClr val="F2F4F7"/>
          </a:solidFill>
        </p:spPr>
        <p:txBody>
          <a:bodyPr wrap="square" lIns="91440" tIns="68580" rIns="91440" bIns="45720" anchor="ctr">
            <a:normAutofit/>
          </a:bodyPr>
          <a:lstStyle/>
          <a:p>
            <a:pPr algn="l">
              <a:spcAft>
                <a:spcPts val="200"/>
              </a:spcAft>
              <a:buNone/>
            </a:pPr>
            <a:r>
              <a:rPr lang="en-US" sz="1300" b="1" dirty="0">
                <a:solidFill>
                  <a:srgbClr val="156082"/>
                </a:solidFill>
              </a:rPr>
              <a:t>1. START</a:t>
            </a:r>
          </a:p>
          <a:p>
            <a:pPr marL="0" marR="0" lvl="0" indent="0" algn="l" defTabSz="914400" rtl="0" eaLnBrk="1" fontAlgn="auto" latinLnBrk="0" hangingPunct="1">
              <a:lnSpc>
                <a:spcPct val="100000"/>
              </a:lnSpc>
              <a:spcBef>
                <a:spcPts val="0"/>
              </a:spcBef>
              <a:spcAft>
                <a:spcPts val="100"/>
              </a:spcAft>
              <a:buClrTx/>
              <a:buSzTx/>
              <a:buFontTx/>
              <a:buNone/>
              <a:tabLst/>
              <a:defRPr/>
            </a:pPr>
            <a:r>
              <a:rPr kumimoji="0" lang="en-US" sz="1250" b="1" i="0" u="none" strike="noStrike" kern="1200" cap="none" spc="0" normalizeH="0" baseline="0" noProof="0" dirty="0">
                <a:ln>
                  <a:noFill/>
                </a:ln>
                <a:solidFill>
                  <a:srgbClr val="0E2841"/>
                </a:solidFill>
                <a:effectLst/>
                <a:uLnTx/>
                <a:uFillTx/>
                <a:latin typeface="Aptos" panose="020B0004020202020204"/>
                <a:ea typeface="+mn-ea"/>
                <a:cs typeface="+mn-cs"/>
              </a:rPr>
              <a:t>Audit Your Culture: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404654"/>
                </a:solidFill>
                <a:effectLst/>
                <a:uLnTx/>
                <a:uFillTx/>
                <a:latin typeface="Aptos" panose="020B0004020202020204"/>
                <a:ea typeface="+mn-ea"/>
                <a:cs typeface="+mn-cs"/>
              </a:rPr>
              <a:t>Survey current veteran employees. Identify friction points. Commit leadership to making changes before recruiting more veterans.</a:t>
            </a:r>
          </a:p>
        </p:txBody>
      </p:sp>
      <p:sp>
        <p:nvSpPr>
          <p:cNvPr id="41" name="q1">
            <a:extLst>
              <a:ext uri="{FF2B5EF4-FFF2-40B4-BE49-F238E27FC236}">
                <a16:creationId xmlns:a16="http://schemas.microsoft.com/office/drawing/2014/main" id="{47946226-2BE8-B69D-2999-C68810CF5C83}"/>
              </a:ext>
            </a:extLst>
          </p:cNvPr>
          <p:cNvSpPr txBox="1"/>
          <p:nvPr/>
        </p:nvSpPr>
        <p:spPr>
          <a:xfrm>
            <a:off x="6095995" y="1700342"/>
            <a:ext cx="5928365" cy="919658"/>
          </a:xfrm>
          <a:prstGeom prst="roundRect">
            <a:avLst>
              <a:gd name="adj" fmla="val 6000"/>
            </a:avLst>
          </a:prstGeom>
          <a:solidFill>
            <a:srgbClr val="F2F4F7"/>
          </a:solidFill>
        </p:spPr>
        <p:txBody>
          <a:bodyPr wrap="square" lIns="91440" tIns="68580" rIns="91440" bIns="45720" anchor="ctr">
            <a:normAutofit/>
          </a:bodyPr>
          <a:lstStyle/>
          <a:p>
            <a:pPr algn="l">
              <a:spcAft>
                <a:spcPts val="200"/>
              </a:spcAft>
              <a:buNone/>
            </a:pPr>
            <a:r>
              <a:rPr lang="en-US" sz="1300" b="1" dirty="0">
                <a:solidFill>
                  <a:srgbClr val="E97132"/>
                </a:solidFill>
              </a:rPr>
              <a:t>3. CREATE</a:t>
            </a:r>
          </a:p>
          <a:p>
            <a:pPr marL="0" marR="0" lvl="0" indent="0" algn="l" defTabSz="914400" rtl="0" eaLnBrk="1" fontAlgn="auto" latinLnBrk="0" hangingPunct="1">
              <a:lnSpc>
                <a:spcPct val="100000"/>
              </a:lnSpc>
              <a:spcBef>
                <a:spcPts val="0"/>
              </a:spcBef>
              <a:spcAft>
                <a:spcPts val="100"/>
              </a:spcAft>
              <a:buClrTx/>
              <a:buSzTx/>
              <a:buFontTx/>
              <a:buNone/>
              <a:tabLst/>
              <a:defRPr/>
            </a:pPr>
            <a:r>
              <a:rPr kumimoji="0" lang="en-US" sz="1250" b="1" i="0" u="none" strike="noStrike" kern="1200" cap="none" spc="0" normalizeH="0" baseline="0" noProof="0" dirty="0">
                <a:ln>
                  <a:noFill/>
                </a:ln>
                <a:solidFill>
                  <a:srgbClr val="0E2841"/>
                </a:solidFill>
                <a:effectLst/>
                <a:uLnTx/>
                <a:uFillTx/>
                <a:latin typeface="Aptos" panose="020B0004020202020204"/>
                <a:ea typeface="+mn-ea"/>
                <a:cs typeface="+mn-cs"/>
              </a:rPr>
              <a:t>Skills Translation Guide: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404654"/>
                </a:solidFill>
                <a:effectLst/>
                <a:uLnTx/>
                <a:uFillTx/>
                <a:latin typeface="Aptos" panose="020B0004020202020204"/>
                <a:ea typeface="+mn-ea"/>
                <a:cs typeface="+mn-cs"/>
              </a:rPr>
              <a:t>Map common MOS codes to your job descriptions. This removes unconscious bias and helps hiring managers recognize value.</a:t>
            </a:r>
          </a:p>
        </p:txBody>
      </p:sp>
      <p:sp>
        <p:nvSpPr>
          <p:cNvPr id="42" name="q2">
            <a:extLst>
              <a:ext uri="{FF2B5EF4-FFF2-40B4-BE49-F238E27FC236}">
                <a16:creationId xmlns:a16="http://schemas.microsoft.com/office/drawing/2014/main" id="{86DA6948-34C8-C545-B195-ABD0D49CCCC4}"/>
              </a:ext>
            </a:extLst>
          </p:cNvPr>
          <p:cNvSpPr txBox="1"/>
          <p:nvPr/>
        </p:nvSpPr>
        <p:spPr>
          <a:xfrm>
            <a:off x="353348" y="2808829"/>
            <a:ext cx="5389305" cy="893803"/>
          </a:xfrm>
          <a:prstGeom prst="roundRect">
            <a:avLst>
              <a:gd name="adj" fmla="val 6000"/>
            </a:avLst>
          </a:prstGeom>
          <a:solidFill>
            <a:srgbClr val="F2F4F7"/>
          </a:solidFill>
        </p:spPr>
        <p:txBody>
          <a:bodyPr wrap="square" lIns="91440" tIns="68580" rIns="91440" bIns="45720" anchor="ctr">
            <a:normAutofit/>
          </a:bodyPr>
          <a:lstStyle/>
          <a:p>
            <a:pPr>
              <a:spcAft>
                <a:spcPts val="200"/>
              </a:spcAft>
            </a:pPr>
            <a:r>
              <a:rPr lang="en-US" sz="1300" b="1" dirty="0">
                <a:solidFill>
                  <a:srgbClr val="156082"/>
                </a:solidFill>
              </a:rPr>
              <a:t>2. BUILD</a:t>
            </a:r>
          </a:p>
          <a:p>
            <a:pPr marL="0" marR="0" lvl="0" indent="0" algn="l" defTabSz="914400" rtl="0" eaLnBrk="1" fontAlgn="auto" latinLnBrk="0" hangingPunct="1">
              <a:lnSpc>
                <a:spcPct val="100000"/>
              </a:lnSpc>
              <a:spcBef>
                <a:spcPts val="0"/>
              </a:spcBef>
              <a:spcAft>
                <a:spcPts val="100"/>
              </a:spcAft>
              <a:buClrTx/>
              <a:buSzTx/>
              <a:buFontTx/>
              <a:buNone/>
              <a:tabLst/>
              <a:defRPr/>
            </a:pPr>
            <a:r>
              <a:rPr kumimoji="0" lang="en-US" sz="1250" b="1" i="0" u="none" strike="noStrike" kern="1200" cap="none" spc="0" normalizeH="0" baseline="0" noProof="0" dirty="0">
                <a:ln>
                  <a:noFill/>
                </a:ln>
                <a:solidFill>
                  <a:srgbClr val="0E2841"/>
                </a:solidFill>
                <a:effectLst/>
                <a:uLnTx/>
                <a:uFillTx/>
                <a:latin typeface="Aptos" panose="020B0004020202020204"/>
                <a:ea typeface="+mn-ea"/>
                <a:cs typeface="+mn-cs"/>
              </a:rPr>
              <a:t>Formal Partnerships: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404654"/>
                </a:solidFill>
                <a:effectLst/>
                <a:uLnTx/>
                <a:uFillTx/>
                <a:latin typeface="Aptos" panose="020B0004020202020204"/>
                <a:ea typeface="+mn-ea"/>
                <a:cs typeface="+mn-cs"/>
              </a:rPr>
              <a:t>Contact your nearest military installation's Transition Office or research internship programs. A handshake agreement costs nothing and opens major pipelines.</a:t>
            </a:r>
          </a:p>
        </p:txBody>
      </p:sp>
      <p:sp>
        <p:nvSpPr>
          <p:cNvPr id="43" name="q3">
            <a:extLst>
              <a:ext uri="{FF2B5EF4-FFF2-40B4-BE49-F238E27FC236}">
                <a16:creationId xmlns:a16="http://schemas.microsoft.com/office/drawing/2014/main" id="{087132E9-5013-6140-7EC3-09BB5ECC4A5D}"/>
              </a:ext>
            </a:extLst>
          </p:cNvPr>
          <p:cNvSpPr txBox="1"/>
          <p:nvPr/>
        </p:nvSpPr>
        <p:spPr>
          <a:xfrm>
            <a:off x="4690872" y="3880898"/>
            <a:ext cx="7333488" cy="893803"/>
          </a:xfrm>
          <a:prstGeom prst="roundRect">
            <a:avLst>
              <a:gd name="adj" fmla="val 6000"/>
            </a:avLst>
          </a:prstGeom>
          <a:solidFill>
            <a:srgbClr val="F2F4F7"/>
          </a:solidFill>
        </p:spPr>
        <p:txBody>
          <a:bodyPr wrap="square" lIns="91440" tIns="68580" rIns="91440" bIns="45720" anchor="ctr">
            <a:normAutofit lnSpcReduction="10000"/>
          </a:bodyPr>
          <a:lstStyle/>
          <a:p>
            <a:pPr algn="l">
              <a:spcAft>
                <a:spcPts val="200"/>
              </a:spcAft>
              <a:buNone/>
            </a:pPr>
            <a:r>
              <a:rPr lang="en-US" sz="1300" b="1" dirty="0">
                <a:solidFill>
                  <a:schemeClr val="accent6"/>
                </a:solidFill>
              </a:rPr>
              <a:t>5. MEASURE</a:t>
            </a:r>
          </a:p>
          <a:p>
            <a:pPr algn="l">
              <a:lnSpc>
                <a:spcPct val="102000"/>
              </a:lnSpc>
              <a:buNone/>
            </a:pPr>
            <a:r>
              <a:rPr lang="en-US" sz="1250" b="1" dirty="0">
                <a:solidFill>
                  <a:srgbClr val="0E2841"/>
                </a:solidFill>
                <a:latin typeface="Aptos" panose="020B0004020202020204"/>
              </a:rPr>
              <a:t>&amp; Iterate:</a:t>
            </a:r>
          </a:p>
          <a:p>
            <a:pPr>
              <a:lnSpc>
                <a:spcPct val="102000"/>
              </a:lnSpc>
            </a:pPr>
            <a:r>
              <a:rPr lang="en-US" sz="1100" dirty="0">
                <a:solidFill>
                  <a:srgbClr val="475467"/>
                </a:solidFill>
              </a:rPr>
              <a:t>Track veteran and intern to hire rate, retention, promotion rate, and time-to-productivity. Report quarterly. Celebrate wins. Fix what </a:t>
            </a:r>
            <a:r>
              <a:rPr lang="en-US" sz="1100">
                <a:solidFill>
                  <a:srgbClr val="475467"/>
                </a:solidFill>
              </a:rPr>
              <a:t>is not</a:t>
            </a:r>
            <a:r>
              <a:rPr lang="en-US" sz="1100" dirty="0">
                <a:solidFill>
                  <a:srgbClr val="475467"/>
                </a:solidFill>
              </a:rPr>
              <a:t> working.</a:t>
            </a:r>
          </a:p>
        </p:txBody>
      </p:sp>
      <p:sp>
        <p:nvSpPr>
          <p:cNvPr id="4" name="q1">
            <a:extLst>
              <a:ext uri="{FF2B5EF4-FFF2-40B4-BE49-F238E27FC236}">
                <a16:creationId xmlns:a16="http://schemas.microsoft.com/office/drawing/2014/main" id="{4F1C7C95-1DFC-7558-C0CF-BF0C5B3802FB}"/>
              </a:ext>
            </a:extLst>
          </p:cNvPr>
          <p:cNvSpPr txBox="1"/>
          <p:nvPr/>
        </p:nvSpPr>
        <p:spPr>
          <a:xfrm>
            <a:off x="6095995" y="2782974"/>
            <a:ext cx="5928365" cy="919658"/>
          </a:xfrm>
          <a:prstGeom prst="roundRect">
            <a:avLst>
              <a:gd name="adj" fmla="val 6000"/>
            </a:avLst>
          </a:prstGeom>
          <a:solidFill>
            <a:srgbClr val="F2F4F7"/>
          </a:solidFill>
        </p:spPr>
        <p:txBody>
          <a:bodyPr wrap="square" lIns="91440" tIns="68580" rIns="91440" bIns="45720" anchor="ctr">
            <a:normAutofit/>
          </a:bodyPr>
          <a:lstStyle/>
          <a:p>
            <a:pPr algn="l">
              <a:spcAft>
                <a:spcPts val="200"/>
              </a:spcAft>
              <a:buNone/>
            </a:pPr>
            <a:r>
              <a:rPr lang="en-US" sz="1300" b="1" dirty="0">
                <a:solidFill>
                  <a:srgbClr val="E97132"/>
                </a:solidFill>
              </a:rPr>
              <a:t>4. APPLY</a:t>
            </a:r>
          </a:p>
          <a:p>
            <a:pPr marL="0" marR="0" lvl="0" indent="0" algn="l" defTabSz="914400" rtl="0" eaLnBrk="1" fontAlgn="auto" latinLnBrk="0" hangingPunct="1">
              <a:lnSpc>
                <a:spcPct val="100000"/>
              </a:lnSpc>
              <a:spcBef>
                <a:spcPts val="0"/>
              </a:spcBef>
              <a:spcAft>
                <a:spcPts val="100"/>
              </a:spcAft>
              <a:buClrTx/>
              <a:buSzTx/>
              <a:buFontTx/>
              <a:buNone/>
              <a:tabLst/>
              <a:defRPr/>
            </a:pPr>
            <a:r>
              <a:rPr kumimoji="0" lang="en-US" sz="1250" b="1" i="0" u="none" strike="noStrike" kern="1200" cap="none" spc="0" normalizeH="0" baseline="0" noProof="0" dirty="0">
                <a:ln>
                  <a:noFill/>
                </a:ln>
                <a:solidFill>
                  <a:srgbClr val="0E2841"/>
                </a:solidFill>
                <a:effectLst/>
                <a:uLnTx/>
                <a:uFillTx/>
                <a:latin typeface="Aptos" panose="020B0004020202020204"/>
                <a:ea typeface="+mn-ea"/>
                <a:cs typeface="+mn-cs"/>
              </a:rPr>
              <a:t>HIRE Vets Award: </a:t>
            </a:r>
            <a:r>
              <a:rPr kumimoji="0" lang="en-US" sz="1050" b="0" i="0" u="none" strike="noStrike" kern="1200" cap="none" spc="0" normalizeH="0" baseline="0" noProof="0" dirty="0">
                <a:ln>
                  <a:noFill/>
                </a:ln>
                <a:solidFill>
                  <a:srgbClr val="404654"/>
                </a:solidFill>
                <a:effectLst/>
                <a:uLnTx/>
                <a:uFillTx/>
                <a:latin typeface="Aptos" panose="020B0004020202020204"/>
                <a:ea typeface="+mn-ea"/>
                <a:cs typeface="+mn-cs"/>
              </a:rPr>
              <a:t>Apply at HIREVets.gov. </a:t>
            </a:r>
          </a:p>
          <a:p>
            <a:pPr>
              <a:lnSpc>
                <a:spcPct val="110000"/>
              </a:lnSpc>
              <a:spcAft>
                <a:spcPts val="100"/>
              </a:spcAft>
              <a:defRPr/>
            </a:pPr>
            <a:r>
              <a:rPr lang="en-US" sz="1250" b="1" dirty="0" err="1">
                <a:solidFill>
                  <a:srgbClr val="0E2841"/>
                </a:solidFill>
                <a:latin typeface="Aptos" panose="020B0004020202020204"/>
              </a:rPr>
              <a:t>Inov</a:t>
            </a:r>
            <a:r>
              <a:rPr lang="en-US" sz="1250" b="1" dirty="0">
                <a:solidFill>
                  <a:srgbClr val="0E2841"/>
                </a:solidFill>
                <a:latin typeface="Aptos" panose="020B0004020202020204"/>
              </a:rPr>
              <a:t> Contacto / AICEP Program: </a:t>
            </a:r>
            <a:r>
              <a:rPr lang="en-US" sz="1050" dirty="0">
                <a:solidFill>
                  <a:srgbClr val="404654"/>
                </a:solidFill>
                <a:latin typeface="Aptos" panose="020B0004020202020204"/>
              </a:rPr>
              <a:t>https://www.portugalglobal.pt/en/academy/inov-contacto/</a:t>
            </a:r>
          </a:p>
          <a:p>
            <a:pPr marL="0" marR="0" lvl="0" indent="0" algn="l" defTabSz="914400" rtl="0" eaLnBrk="1" fontAlgn="auto" latinLnBrk="0" hangingPunct="1">
              <a:lnSpc>
                <a:spcPct val="100000"/>
              </a:lnSpc>
              <a:spcBef>
                <a:spcPts val="0"/>
              </a:spcBef>
              <a:spcAft>
                <a:spcPts val="100"/>
              </a:spcAft>
              <a:buClrTx/>
              <a:buSzTx/>
              <a:buFontTx/>
              <a:buNone/>
              <a:tabLst/>
              <a:defRPr/>
            </a:pPr>
            <a:endParaRPr kumimoji="0" lang="en-US" sz="1050" b="0" i="0" u="none" strike="noStrike" kern="1200" cap="none" spc="0" normalizeH="0" baseline="0" noProof="0" dirty="0">
              <a:ln>
                <a:noFill/>
              </a:ln>
              <a:solidFill>
                <a:srgbClr val="404654"/>
              </a:solidFill>
              <a:effectLst/>
              <a:uLnTx/>
              <a:uFillTx/>
              <a:latin typeface="Aptos" panose="020B0004020202020204"/>
              <a:ea typeface="+mn-ea"/>
              <a:cs typeface="+mn-cs"/>
            </a:endParaRPr>
          </a:p>
        </p:txBody>
      </p:sp>
    </p:spTree>
    <p:extLst>
      <p:ext uri="{BB962C8B-B14F-4D97-AF65-F5344CB8AC3E}">
        <p14:creationId xmlns:p14="http://schemas.microsoft.com/office/powerpoint/2010/main" val="2524287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E153D2-C0F8-D372-1A1C-8B874522881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 y="6865"/>
            <a:ext cx="12191992" cy="6857996"/>
          </a:xfrm>
          <a:prstGeom prst="rect">
            <a:avLst/>
          </a:prstGeom>
        </p:spPr>
      </p:pic>
      <p:sp>
        <p:nvSpPr>
          <p:cNvPr id="8" name="Title 7">
            <a:extLst>
              <a:ext uri="{FF2B5EF4-FFF2-40B4-BE49-F238E27FC236}">
                <a16:creationId xmlns:a16="http://schemas.microsoft.com/office/drawing/2014/main" id="{6F71E82F-C4EE-7562-F956-3FF1452B805D}"/>
              </a:ext>
            </a:extLst>
          </p:cNvPr>
          <p:cNvSpPr>
            <a:spLocks noGrp="1"/>
          </p:cNvSpPr>
          <p:nvPr>
            <p:ph type="title"/>
          </p:nvPr>
        </p:nvSpPr>
        <p:spPr>
          <a:xfrm>
            <a:off x="452363" y="223761"/>
            <a:ext cx="10515600" cy="1325563"/>
          </a:xfrm>
        </p:spPr>
        <p:txBody>
          <a:bodyPr/>
          <a:lstStyle/>
          <a:p>
            <a:r>
              <a:rPr kumimoji="0" lang="en-US" sz="4000" b="1" i="0" u="none" strike="noStrike" kern="1200" cap="none" spc="0" normalizeH="0" baseline="0" noProof="0" dirty="0">
                <a:ln>
                  <a:noFill/>
                </a:ln>
                <a:solidFill>
                  <a:srgbClr val="0E2841"/>
                </a:solidFill>
                <a:effectLst/>
                <a:uLnTx/>
                <a:uFillTx/>
                <a:latin typeface="Aptos Display" panose="020F0302020204030204"/>
                <a:ea typeface="+mj-ea"/>
                <a:cs typeface="+mj-cs"/>
              </a:rPr>
              <a:t>Summary</a:t>
            </a:r>
            <a:endParaRPr lang="en-US" dirty="0"/>
          </a:p>
        </p:txBody>
      </p:sp>
      <p:sp>
        <p:nvSpPr>
          <p:cNvPr id="2" name="TextBox 4">
            <a:extLst>
              <a:ext uri="{FF2B5EF4-FFF2-40B4-BE49-F238E27FC236}">
                <a16:creationId xmlns:a16="http://schemas.microsoft.com/office/drawing/2014/main" id="{6E598049-06A1-F3A0-54C3-11DCDB8A2B2D}"/>
              </a:ext>
            </a:extLst>
          </p:cNvPr>
          <p:cNvSpPr txBox="1"/>
          <p:nvPr/>
        </p:nvSpPr>
        <p:spPr>
          <a:xfrm>
            <a:off x="6481838" y="223761"/>
            <a:ext cx="4867275"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t>2026 SAFETY EXCELLENCE AWARDS | </a:t>
            </a:r>
            <a:r>
              <a:rPr lang="en-US" sz="1200" b="1" dirty="0"/>
              <a:t>BEST PRACTICES SEMINAR</a:t>
            </a:r>
          </a:p>
        </p:txBody>
      </p:sp>
      <p:sp>
        <p:nvSpPr>
          <p:cNvPr id="40" name="tkh0"/>
          <p:cNvSpPr txBox="1"/>
          <p:nvPr/>
        </p:nvSpPr>
        <p:spPr>
          <a:xfrm>
            <a:off x="470000" y="2120000"/>
            <a:ext cx="2680000" cy="520000"/>
          </a:xfrm>
          <a:prstGeom prst="roundRect">
            <a:avLst>
              <a:gd name="adj" fmla="val 6000"/>
            </a:avLst>
          </a:prstGeom>
          <a:solidFill>
            <a:srgbClr val="156082"/>
          </a:solidFill>
        </p:spPr>
        <p:txBody>
          <a:bodyPr wrap="square" lIns="91440" tIns="68580" rIns="91440" bIns="45720" anchor="ctr">
            <a:normAutofit/>
          </a:bodyPr>
          <a:lstStyle/>
          <a:p>
            <a:pPr algn="ctr">
              <a:buNone/>
            </a:pPr>
            <a:r>
              <a:rPr lang="en-US" sz="1400" b="1" dirty="0">
                <a:solidFill>
                  <a:srgbClr val="FFFFFF"/>
                </a:solidFill>
              </a:rPr>
              <a:t>1.  Veterans Deliver</a:t>
            </a:r>
          </a:p>
        </p:txBody>
      </p:sp>
      <p:sp>
        <p:nvSpPr>
          <p:cNvPr id="41" name="tkb0"/>
          <p:cNvSpPr txBox="1"/>
          <p:nvPr/>
        </p:nvSpPr>
        <p:spPr>
          <a:xfrm>
            <a:off x="470000" y="2700000"/>
            <a:ext cx="2680000" cy="1420000"/>
          </a:xfrm>
          <a:prstGeom prst="roundRect">
            <a:avLst>
              <a:gd name="adj" fmla="val 6000"/>
            </a:avLst>
          </a:prstGeom>
          <a:solidFill>
            <a:srgbClr val="F2F4F7"/>
          </a:solidFill>
        </p:spPr>
        <p:txBody>
          <a:bodyPr wrap="square" lIns="91440" tIns="68580" rIns="91440" bIns="45720" anchor="ctr">
            <a:normAutofit/>
          </a:bodyPr>
          <a:lstStyle/>
          <a:p>
            <a:pPr algn="ctr">
              <a:lnSpc>
                <a:spcPct val="106000"/>
              </a:lnSpc>
              <a:buNone/>
            </a:pPr>
            <a:r>
              <a:rPr lang="en-US" sz="1150" dirty="0">
                <a:solidFill>
                  <a:srgbClr val="475467"/>
                </a:solidFill>
              </a:rPr>
              <a:t>Veterans bring irreplaceable skills — leadership, discipline, and adaptability that strengthen every team.</a:t>
            </a:r>
          </a:p>
        </p:txBody>
      </p:sp>
      <p:sp>
        <p:nvSpPr>
          <p:cNvPr id="48" name="contact"/>
          <p:cNvSpPr txBox="1"/>
          <p:nvPr/>
        </p:nvSpPr>
        <p:spPr>
          <a:xfrm>
            <a:off x="452363" y="1139324"/>
            <a:ext cx="11250000" cy="820000"/>
          </a:xfrm>
          <a:prstGeom prst="roundRect">
            <a:avLst>
              <a:gd name="adj" fmla="val 6000"/>
            </a:avLst>
          </a:prstGeom>
          <a:solidFill>
            <a:srgbClr val="0E2841"/>
          </a:solidFill>
        </p:spPr>
        <p:txBody>
          <a:bodyPr wrap="square" lIns="91440" tIns="68580" rIns="91440" bIns="45720" anchor="ctr">
            <a:normAutofit/>
          </a:bodyPr>
          <a:lstStyle/>
          <a:p>
            <a:pPr algn="ctr">
              <a:spcAft>
                <a:spcPts val="300"/>
              </a:spcAft>
              <a:buNone/>
            </a:pPr>
            <a:r>
              <a:rPr lang="en-US" sz="1400" b="1" i="1" dirty="0">
                <a:solidFill>
                  <a:srgbClr val="E97132"/>
                </a:solidFill>
              </a:rPr>
              <a:t>We are proud to serve those who served us.</a:t>
            </a:r>
          </a:p>
          <a:p>
            <a:pPr algn="ctr">
              <a:buNone/>
            </a:pPr>
            <a:r>
              <a:rPr lang="en-US" sz="1300" b="1" dirty="0">
                <a:solidFill>
                  <a:srgbClr val="FFFFFF"/>
                </a:solidFill>
              </a:rPr>
              <a:t>Contact:   </a:t>
            </a:r>
            <a:r>
              <a:rPr lang="en-US" sz="1300" dirty="0">
                <a:solidFill>
                  <a:srgbClr val="CADCFC"/>
                </a:solidFill>
              </a:rPr>
              <a:t>HR — HR@envent.net      ·      Safety — Safety@envent.net</a:t>
            </a:r>
          </a:p>
        </p:txBody>
      </p:sp>
      <p:sp>
        <p:nvSpPr>
          <p:cNvPr id="42" name="tkh1"/>
          <p:cNvSpPr txBox="1"/>
          <p:nvPr/>
        </p:nvSpPr>
        <p:spPr>
          <a:xfrm>
            <a:off x="3330000" y="2120000"/>
            <a:ext cx="2680000" cy="520000"/>
          </a:xfrm>
          <a:prstGeom prst="roundRect">
            <a:avLst>
              <a:gd name="adj" fmla="val 6000"/>
            </a:avLst>
          </a:prstGeom>
          <a:solidFill>
            <a:srgbClr val="E97132"/>
          </a:solidFill>
        </p:spPr>
        <p:txBody>
          <a:bodyPr wrap="square" lIns="91440" tIns="68580" rIns="91440" bIns="45720" anchor="ctr">
            <a:normAutofit/>
          </a:bodyPr>
          <a:lstStyle/>
          <a:p>
            <a:pPr algn="ctr">
              <a:buNone/>
            </a:pPr>
            <a:r>
              <a:rPr lang="en-US" sz="1400" b="1" dirty="0">
                <a:solidFill>
                  <a:srgbClr val="FFFFFF"/>
                </a:solidFill>
              </a:rPr>
              <a:t>2.  Structure Retains</a:t>
            </a:r>
          </a:p>
        </p:txBody>
      </p:sp>
      <p:sp>
        <p:nvSpPr>
          <p:cNvPr id="44" name="tkh2"/>
          <p:cNvSpPr txBox="1"/>
          <p:nvPr/>
        </p:nvSpPr>
        <p:spPr>
          <a:xfrm>
            <a:off x="6190000" y="2120000"/>
            <a:ext cx="2680000" cy="520000"/>
          </a:xfrm>
          <a:prstGeom prst="roundRect">
            <a:avLst>
              <a:gd name="adj" fmla="val 6000"/>
            </a:avLst>
          </a:prstGeom>
          <a:solidFill>
            <a:srgbClr val="196B24"/>
          </a:solidFill>
        </p:spPr>
        <p:txBody>
          <a:bodyPr wrap="square" lIns="91440" tIns="68580" rIns="91440" bIns="45720" anchor="ctr">
            <a:normAutofit/>
          </a:bodyPr>
          <a:lstStyle/>
          <a:p>
            <a:pPr algn="ctr">
              <a:buNone/>
            </a:pPr>
            <a:r>
              <a:rPr lang="en-US" sz="1400" b="1" dirty="0">
                <a:solidFill>
                  <a:srgbClr val="FFFFFF"/>
                </a:solidFill>
              </a:rPr>
              <a:t>3.  Recognition Matters</a:t>
            </a:r>
          </a:p>
        </p:txBody>
      </p:sp>
      <p:sp>
        <p:nvSpPr>
          <p:cNvPr id="3" name="tkb1">
            <a:extLst>
              <a:ext uri="{FF2B5EF4-FFF2-40B4-BE49-F238E27FC236}">
                <a16:creationId xmlns:a16="http://schemas.microsoft.com/office/drawing/2014/main" id="{59AECB6B-FA7A-7B9C-B199-9434844BD31D}"/>
              </a:ext>
            </a:extLst>
          </p:cNvPr>
          <p:cNvSpPr txBox="1"/>
          <p:nvPr/>
        </p:nvSpPr>
        <p:spPr>
          <a:xfrm>
            <a:off x="3330000" y="2700000"/>
            <a:ext cx="2680000" cy="1420000"/>
          </a:xfrm>
          <a:prstGeom prst="roundRect">
            <a:avLst>
              <a:gd name="adj" fmla="val 6000"/>
            </a:avLst>
          </a:prstGeom>
          <a:solidFill>
            <a:srgbClr val="F2F4F7"/>
          </a:solidFill>
        </p:spPr>
        <p:txBody>
          <a:bodyPr wrap="square" lIns="91440" tIns="68580" rIns="91440" bIns="45720" anchor="ctr">
            <a:normAutofit/>
          </a:bodyPr>
          <a:lstStyle/>
          <a:p>
            <a:pPr algn="ctr">
              <a:lnSpc>
                <a:spcPct val="106000"/>
              </a:lnSpc>
              <a:buNone/>
            </a:pPr>
            <a:r>
              <a:rPr lang="en-US" sz="1150" dirty="0">
                <a:solidFill>
                  <a:srgbClr val="475467"/>
                </a:solidFill>
              </a:rPr>
              <a:t>Structured outreach plus mentorship drives higher retention and faster career growth.</a:t>
            </a:r>
          </a:p>
        </p:txBody>
      </p:sp>
      <p:sp>
        <p:nvSpPr>
          <p:cNvPr id="5" name="tkb2">
            <a:extLst>
              <a:ext uri="{FF2B5EF4-FFF2-40B4-BE49-F238E27FC236}">
                <a16:creationId xmlns:a16="http://schemas.microsoft.com/office/drawing/2014/main" id="{D2EF9860-93E0-DE6A-1E54-FB50F23CDE38}"/>
              </a:ext>
            </a:extLst>
          </p:cNvPr>
          <p:cNvSpPr txBox="1"/>
          <p:nvPr/>
        </p:nvSpPr>
        <p:spPr>
          <a:xfrm>
            <a:off x="6190000" y="2700000"/>
            <a:ext cx="2680000" cy="1420000"/>
          </a:xfrm>
          <a:prstGeom prst="roundRect">
            <a:avLst>
              <a:gd name="adj" fmla="val 6000"/>
            </a:avLst>
          </a:prstGeom>
          <a:solidFill>
            <a:srgbClr val="F2F4F7"/>
          </a:solidFill>
        </p:spPr>
        <p:txBody>
          <a:bodyPr wrap="square" lIns="91440" tIns="68580" rIns="91440" bIns="45720" anchor="ctr">
            <a:normAutofit/>
          </a:bodyPr>
          <a:lstStyle/>
          <a:p>
            <a:pPr algn="ctr">
              <a:lnSpc>
                <a:spcPct val="106000"/>
              </a:lnSpc>
              <a:buNone/>
            </a:pPr>
            <a:r>
              <a:rPr lang="en-US" sz="1150" dirty="0">
                <a:solidFill>
                  <a:srgbClr val="475467"/>
                </a:solidFill>
              </a:rPr>
              <a:t>The HIRE Vets Medallion signals a genuine commitment to the nation's heroes.</a:t>
            </a:r>
          </a:p>
        </p:txBody>
      </p:sp>
      <p:sp>
        <p:nvSpPr>
          <p:cNvPr id="46" name="tkh3"/>
          <p:cNvSpPr txBox="1"/>
          <p:nvPr/>
        </p:nvSpPr>
        <p:spPr>
          <a:xfrm>
            <a:off x="9050000" y="2120000"/>
            <a:ext cx="2680000" cy="520000"/>
          </a:xfrm>
          <a:prstGeom prst="roundRect">
            <a:avLst>
              <a:gd name="adj" fmla="val 6000"/>
            </a:avLst>
          </a:prstGeom>
          <a:solidFill>
            <a:srgbClr val="0E2841"/>
          </a:solidFill>
        </p:spPr>
        <p:txBody>
          <a:bodyPr wrap="square" lIns="91440" tIns="68580" rIns="91440" bIns="45720" anchor="ctr">
            <a:normAutofit/>
          </a:bodyPr>
          <a:lstStyle/>
          <a:p>
            <a:pPr algn="ctr">
              <a:buNone/>
            </a:pPr>
            <a:r>
              <a:rPr lang="en-US" sz="1400" b="1" dirty="0">
                <a:solidFill>
                  <a:srgbClr val="FFFFFF"/>
                </a:solidFill>
              </a:rPr>
              <a:t>4.  Repeatable Process</a:t>
            </a:r>
          </a:p>
        </p:txBody>
      </p:sp>
      <p:sp>
        <p:nvSpPr>
          <p:cNvPr id="6" name="tkb3">
            <a:extLst>
              <a:ext uri="{FF2B5EF4-FFF2-40B4-BE49-F238E27FC236}">
                <a16:creationId xmlns:a16="http://schemas.microsoft.com/office/drawing/2014/main" id="{9E688034-5560-1F38-542E-BE308AE830F3}"/>
              </a:ext>
            </a:extLst>
          </p:cNvPr>
          <p:cNvSpPr txBox="1"/>
          <p:nvPr/>
        </p:nvSpPr>
        <p:spPr>
          <a:xfrm>
            <a:off x="9050000" y="2700000"/>
            <a:ext cx="2680000" cy="1420000"/>
          </a:xfrm>
          <a:prstGeom prst="roundRect">
            <a:avLst>
              <a:gd name="adj" fmla="val 6000"/>
            </a:avLst>
          </a:prstGeom>
          <a:solidFill>
            <a:srgbClr val="F2F4F7"/>
          </a:solidFill>
        </p:spPr>
        <p:txBody>
          <a:bodyPr wrap="square" lIns="91440" tIns="68580" rIns="91440" bIns="45720" anchor="ctr">
            <a:normAutofit/>
          </a:bodyPr>
          <a:lstStyle/>
          <a:p>
            <a:pPr algn="ctr">
              <a:lnSpc>
                <a:spcPct val="106000"/>
              </a:lnSpc>
              <a:buNone/>
            </a:pPr>
            <a:r>
              <a:rPr lang="en-US" sz="1150" dirty="0">
                <a:solidFill>
                  <a:srgbClr val="475467"/>
                </a:solidFill>
              </a:rPr>
              <a:t>Start with culture, build the pipeline, measure results, and improve always.</a:t>
            </a:r>
          </a:p>
        </p:txBody>
      </p:sp>
    </p:spTree>
    <p:extLst>
      <p:ext uri="{BB962C8B-B14F-4D97-AF65-F5344CB8AC3E}">
        <p14:creationId xmlns:p14="http://schemas.microsoft.com/office/powerpoint/2010/main" val="4021187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6cf9755-c392-47a8-90e5-2cab7b2088c8" xsi:nil="true"/>
    <lcf76f155ced4ddcb4097134ff3c332f xmlns="9594d856-599f-4a3b-a97d-b49ae33144e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6F8164ABBBE64B8583EA47391A32E3" ma:contentTypeVersion="19" ma:contentTypeDescription="Create a new document." ma:contentTypeScope="" ma:versionID="4b8ab2c22b0e8211bf0203ffa53b00bf">
  <xsd:schema xmlns:xsd="http://www.w3.org/2001/XMLSchema" xmlns:xs="http://www.w3.org/2001/XMLSchema" xmlns:p="http://schemas.microsoft.com/office/2006/metadata/properties" xmlns:ns2="e6cf9755-c392-47a8-90e5-2cab7b2088c8" xmlns:ns3="9594d856-599f-4a3b-a97d-b49ae33144ee" targetNamespace="http://schemas.microsoft.com/office/2006/metadata/properties" ma:root="true" ma:fieldsID="3652f488100efd83a14e401a8be276e9" ns2:_="" ns3:_="">
    <xsd:import namespace="e6cf9755-c392-47a8-90e5-2cab7b2088c8"/>
    <xsd:import namespace="9594d856-599f-4a3b-a97d-b49ae33144e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cf9755-c392-47a8-90e5-2cab7b2088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f31f49f8-d32f-49c1-bdb7-50db704ca24f}" ma:internalName="TaxCatchAll" ma:showField="CatchAllData" ma:web="e6cf9755-c392-47a8-90e5-2cab7b2088c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594d856-599f-4a3b-a97d-b49ae33144e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6e7acff-fe2a-484b-931e-e5ee589765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4B3342-FD8B-435E-B5C5-61BE90F0B54A}">
  <ds:schemaRefs>
    <ds:schemaRef ds:uri="http://schemas.microsoft.com/sharepoint/v3/contenttype/forms"/>
  </ds:schemaRefs>
</ds:datastoreItem>
</file>

<file path=customXml/itemProps2.xml><?xml version="1.0" encoding="utf-8"?>
<ds:datastoreItem xmlns:ds="http://schemas.openxmlformats.org/officeDocument/2006/customXml" ds:itemID="{A0FD6A08-1D2C-4994-8E2A-2A4E48302380}">
  <ds:schemaRefs>
    <ds:schemaRef ds:uri="http://schemas.openxmlformats.org/package/2006/metadata/core-properties"/>
    <ds:schemaRef ds:uri="http://www.w3.org/XML/1998/namespace"/>
    <ds:schemaRef ds:uri="http://schemas.microsoft.com/office/2006/documentManagement/types"/>
    <ds:schemaRef ds:uri="http://schemas.microsoft.com/office/2006/metadata/properties"/>
    <ds:schemaRef ds:uri="http://purl.org/dc/terms/"/>
    <ds:schemaRef ds:uri="http://purl.org/dc/dcmitype/"/>
    <ds:schemaRef ds:uri="a8d7c0dc-1c48-456f-9b85-8620b8ae2ee8"/>
    <ds:schemaRef ds:uri="http://schemas.microsoft.com/office/infopath/2007/PartnerControls"/>
    <ds:schemaRef ds:uri="http://purl.org/dc/elements/1.1/"/>
    <ds:schemaRef ds:uri="ad2e6369-df2a-4c81-9ecd-b7189536ada1"/>
    <ds:schemaRef ds:uri="b90698a5-0630-4073-813d-1fda91f59d24"/>
  </ds:schemaRefs>
</ds:datastoreItem>
</file>

<file path=customXml/itemProps3.xml><?xml version="1.0" encoding="utf-8"?>
<ds:datastoreItem xmlns:ds="http://schemas.openxmlformats.org/officeDocument/2006/customXml" ds:itemID="{38E0B09D-738A-4741-9641-FA165084EBA7}"/>
</file>

<file path=docProps/app.xml><?xml version="1.0" encoding="utf-8"?>
<Properties xmlns="http://schemas.openxmlformats.org/officeDocument/2006/extended-properties" xmlns:vt="http://schemas.openxmlformats.org/officeDocument/2006/docPropsVTypes">
  <Template>office theme</Template>
  <TotalTime>221</TotalTime>
  <Words>873</Words>
  <Application>Microsoft Office PowerPoint</Application>
  <PresentationFormat>Widescreen</PresentationFormat>
  <Paragraphs>97</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Who We Are</vt:lpstr>
      <vt:lpstr>Awards &amp; Recognition</vt:lpstr>
      <vt:lpstr>Retention &amp; Career Development</vt:lpstr>
      <vt:lpstr>International Workforce Outreach</vt:lpstr>
      <vt:lpstr>Replicating Envent’s Model</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Sharon Reyes</cp:lastModifiedBy>
  <cp:revision>20</cp:revision>
  <dcterms:created xsi:type="dcterms:W3CDTF">2025-05-22T20:31:15Z</dcterms:created>
  <dcterms:modified xsi:type="dcterms:W3CDTF">2026-06-15T20:07:13Z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0x010100806F8164ABBBE64B8583EA47391A32E3</vt:lpwstr>
  </property>
  <property fmtid="{D5CDD505-2E9C-101B-9397-08002B2CF9AE}" pid="3" name="MediaServiceImageTags">
    <vt:lpwstr/>
  </property>
</Properties>
</file>