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70" r:id="rId5"/>
    <p:sldId id="257" r:id="rId6"/>
    <p:sldId id="271"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0" y="5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chemeClr val="tx1"/>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609676"/>
            <a:ext cx="8431530" cy="697230"/>
          </a:xfrm>
          <a:prstGeom prst="rect">
            <a:avLst/>
          </a:prstGeom>
        </p:spPr>
        <p:txBody>
          <a:bodyPr wrap="square" lIns="0" tIns="0" rIns="0" bIns="0">
            <a:spAutoFit/>
          </a:bodyPr>
          <a:lstStyle>
            <a:lvl1pPr>
              <a:defRPr sz="4400" b="0" i="0">
                <a:solidFill>
                  <a:schemeClr val="tx1"/>
                </a:solidFill>
                <a:latin typeface="Tahoma"/>
                <a:cs typeface="Tahoma"/>
              </a:defRPr>
            </a:lvl1pPr>
          </a:lstStyle>
          <a:p>
            <a:endParaRPr/>
          </a:p>
        </p:txBody>
      </p:sp>
      <p:sp>
        <p:nvSpPr>
          <p:cNvPr id="3" name="Holder 3"/>
          <p:cNvSpPr>
            <a:spLocks noGrp="1"/>
          </p:cNvSpPr>
          <p:nvPr>
            <p:ph type="body" idx="1"/>
          </p:nvPr>
        </p:nvSpPr>
        <p:spPr>
          <a:xfrm>
            <a:off x="1117498" y="1345438"/>
            <a:ext cx="9957003" cy="360934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6/12/2026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90F99-AD04-C9A6-78E5-73650B6B6F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246" y="-92765"/>
            <a:ext cx="12356913" cy="6950764"/>
          </a:xfrm>
          <a:prstGeom prst="rect">
            <a:avLst/>
          </a:prstGeom>
        </p:spPr>
      </p:pic>
      <p:sp>
        <p:nvSpPr>
          <p:cNvPr id="4" name="Rectangle 3">
            <a:extLst>
              <a:ext uri="{FF2B5EF4-FFF2-40B4-BE49-F238E27FC236}">
                <a16:creationId xmlns:a16="http://schemas.microsoft.com/office/drawing/2014/main" id="{6E9ED2E6-BE4F-64AD-D9E1-65BB54AA90C6}"/>
              </a:ext>
            </a:extLst>
          </p:cNvPr>
          <p:cNvSpPr/>
          <p:nvPr/>
        </p:nvSpPr>
        <p:spPr>
          <a:xfrm>
            <a:off x="1212112" y="-290"/>
            <a:ext cx="11029675"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EA0308A4-1E0D-EFCC-3763-94344F602CC9}"/>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9" name="Picture 8" descr="A black background with gold text&#10;&#10;AI-generated content may be incorrect.">
            <a:extLst>
              <a:ext uri="{FF2B5EF4-FFF2-40B4-BE49-F238E27FC236}">
                <a16:creationId xmlns:a16="http://schemas.microsoft.com/office/drawing/2014/main" id="{A4CC827F-E3F5-1038-B83F-D6960A0FB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3028209"/>
            <a:ext cx="5645812" cy="94328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a:rPr>
              <a:t>TECHNICAL SUPPORT LARGE</a:t>
            </a:r>
            <a:endParaRPr lang="en-US" sz="3200" dirty="0">
              <a:solidFill>
                <a:schemeClr val="bg1"/>
              </a:solidFill>
              <a:effectLst>
                <a:outerShdw blurRad="50800" dist="38100" dir="2700000" algn="tl" rotWithShape="0">
                  <a:prstClr val="black">
                    <a:alpha val="40000"/>
                  </a:prstClr>
                </a:outerShdw>
              </a:effectLst>
              <a:latin typeface="Arial Black"/>
            </a:endParaRPr>
          </a:p>
          <a:p>
            <a:r>
              <a:rPr lang="en-US" sz="2800" dirty="0">
                <a:solidFill>
                  <a:schemeClr val="bg1"/>
                </a:solidFill>
                <a:effectLst>
                  <a:outerShdw blurRad="50800" dist="38100" dir="2700000" algn="tl" rotWithShape="0">
                    <a:prstClr val="black">
                      <a:alpha val="40000"/>
                    </a:prstClr>
                  </a:outerShdw>
                </a:effectLst>
              </a:rPr>
              <a:t>BEST IN CLASS</a:t>
            </a:r>
          </a:p>
        </p:txBody>
      </p:sp>
      <p:sp>
        <p:nvSpPr>
          <p:cNvPr id="13" name="TextBox 12">
            <a:extLst>
              <a:ext uri="{FF2B5EF4-FFF2-40B4-BE49-F238E27FC236}">
                <a16:creationId xmlns:a16="http://schemas.microsoft.com/office/drawing/2014/main" id="{ABDFEFD6-1A19-7FDD-7EBA-46AF1E1F0A21}"/>
              </a:ext>
            </a:extLst>
          </p:cNvPr>
          <p:cNvSpPr txBox="1"/>
          <p:nvPr/>
        </p:nvSpPr>
        <p:spPr>
          <a:xfrm>
            <a:off x="6288216" y="3885513"/>
            <a:ext cx="5038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64909615-9883-F883-084F-E43BC83C20A6}"/>
              </a:ext>
            </a:extLst>
          </p:cNvPr>
          <p:cNvSpPr txBox="1"/>
          <p:nvPr/>
        </p:nvSpPr>
        <p:spPr>
          <a:xfrm>
            <a:off x="5947443" y="4452411"/>
            <a:ext cx="52058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effectLst>
                  <a:outerShdw blurRad="50800" dist="38100" dir="2700000" algn="tl" rotWithShape="0">
                    <a:prstClr val="black">
                      <a:alpha val="40000"/>
                    </a:prstClr>
                  </a:outerShdw>
                </a:effectLst>
              </a:rPr>
              <a:t>Kent is a global integrated energy services company with over 100 years of history. We leverage decades of experience and groundbreaking solutions across conventional energy, low carbon, and renewables. We operate across the full asset lifecycle, from early advisory, feasibility, and FEED through to EPC delivery, construction management, commissioning, late-life asset management, and decommissioning. With over 60 years of experience operating in the USA, we’re helping operators deliver reliable, future-ready energy assets</a:t>
            </a:r>
            <a:r>
              <a:rPr lang="en-US" sz="1400" dirty="0" smtClean="0">
                <a:solidFill>
                  <a:srgbClr val="FFFFFF"/>
                </a:solidFill>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pic>
        <p:nvPicPr>
          <p:cNvPr id="2" name="Picture 1">
            <a:extLst>
              <a:ext uri="{FF2B5EF4-FFF2-40B4-BE49-F238E27FC236}">
                <a16:creationId xmlns:a16="http://schemas.microsoft.com/office/drawing/2014/main" id="{FA5F8183-5374-6070-BAE4-BB0690BD5B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647" y="1915278"/>
            <a:ext cx="5839519" cy="3469066"/>
          </a:xfrm>
          <a:prstGeom prst="rect">
            <a:avLst/>
          </a:prstGeom>
        </p:spPr>
      </p:pic>
    </p:spTree>
    <p:extLst>
      <p:ext uri="{BB962C8B-B14F-4D97-AF65-F5344CB8AC3E}">
        <p14:creationId xmlns:p14="http://schemas.microsoft.com/office/powerpoint/2010/main" val="142531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58"/>
            <a:ext cx="12192000" cy="6851650"/>
            <a:chOff x="0" y="6858"/>
            <a:chExt cx="12192000" cy="6851650"/>
          </a:xfrm>
        </p:grpSpPr>
        <p:pic>
          <p:nvPicPr>
            <p:cNvPr id="3" name="object 3"/>
            <p:cNvPicPr/>
            <p:nvPr/>
          </p:nvPicPr>
          <p:blipFill>
            <a:blip r:embed="rId2" cstate="print"/>
            <a:stretch>
              <a:fillRect/>
            </a:stretch>
          </p:blipFill>
          <p:spPr>
            <a:xfrm>
              <a:off x="0" y="500751"/>
              <a:ext cx="12191998" cy="6350381"/>
            </a:xfrm>
            <a:prstGeom prst="rect">
              <a:avLst/>
            </a:prstGeom>
          </p:spPr>
        </p:pic>
        <p:pic>
          <p:nvPicPr>
            <p:cNvPr id="4" name="object 4"/>
            <p:cNvPicPr/>
            <p:nvPr/>
          </p:nvPicPr>
          <p:blipFill>
            <a:blip r:embed="rId3" cstate="print"/>
            <a:stretch>
              <a:fillRect/>
            </a:stretch>
          </p:blipFill>
          <p:spPr>
            <a:xfrm>
              <a:off x="3" y="6858"/>
              <a:ext cx="12191999" cy="6851139"/>
            </a:xfrm>
            <a:prstGeom prst="rect">
              <a:avLst/>
            </a:prstGeom>
          </p:spPr>
        </p:pic>
      </p:grpSp>
      <p:sp>
        <p:nvSpPr>
          <p:cNvPr id="5" name="object 5"/>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58"/>
            <a:ext cx="12192000" cy="6851650"/>
            <a:chOff x="0" y="6858"/>
            <a:chExt cx="12192000" cy="6851650"/>
          </a:xfrm>
        </p:grpSpPr>
        <p:pic>
          <p:nvPicPr>
            <p:cNvPr id="3" name="object 3"/>
            <p:cNvPicPr/>
            <p:nvPr/>
          </p:nvPicPr>
          <p:blipFill>
            <a:blip r:embed="rId2" cstate="print"/>
            <a:stretch>
              <a:fillRect/>
            </a:stretch>
          </p:blipFill>
          <p:spPr>
            <a:xfrm>
              <a:off x="0" y="531622"/>
              <a:ext cx="7852282" cy="4864989"/>
            </a:xfrm>
            <a:prstGeom prst="rect">
              <a:avLst/>
            </a:prstGeom>
          </p:spPr>
        </p:pic>
        <p:pic>
          <p:nvPicPr>
            <p:cNvPr id="4" name="object 4"/>
            <p:cNvPicPr/>
            <p:nvPr/>
          </p:nvPicPr>
          <p:blipFill>
            <a:blip r:embed="rId3" cstate="print"/>
            <a:stretch>
              <a:fillRect/>
            </a:stretch>
          </p:blipFill>
          <p:spPr>
            <a:xfrm>
              <a:off x="3" y="6858"/>
              <a:ext cx="12191999" cy="6851139"/>
            </a:xfrm>
            <a:prstGeom prst="rect">
              <a:avLst/>
            </a:prstGeom>
          </p:spPr>
        </p:pic>
      </p:grpSp>
      <p:sp>
        <p:nvSpPr>
          <p:cNvPr id="5" name="object 5"/>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pic>
        <p:nvPicPr>
          <p:cNvPr id="6" name="object 6"/>
          <p:cNvPicPr/>
          <p:nvPr/>
        </p:nvPicPr>
        <p:blipFill>
          <a:blip r:embed="rId4" cstate="print"/>
          <a:stretch>
            <a:fillRect/>
          </a:stretch>
        </p:blipFill>
        <p:spPr>
          <a:xfrm>
            <a:off x="6981952" y="500761"/>
            <a:ext cx="5035550" cy="5035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651885"/>
              <a:ext cx="12191999" cy="6206106"/>
            </a:xfrm>
            <a:prstGeom prst="rect">
              <a:avLst/>
            </a:prstGeom>
          </p:spPr>
        </p:pic>
        <p:pic>
          <p:nvPicPr>
            <p:cNvPr id="4" name="object 4"/>
            <p:cNvPicPr/>
            <p:nvPr/>
          </p:nvPicPr>
          <p:blipFill>
            <a:blip r:embed="rId3" cstate="print"/>
            <a:stretch>
              <a:fillRect/>
            </a:stretch>
          </p:blipFill>
          <p:spPr>
            <a:xfrm>
              <a:off x="0" y="0"/>
              <a:ext cx="12192000" cy="6857998"/>
            </a:xfrm>
            <a:prstGeom prst="rect">
              <a:avLst/>
            </a:prstGeom>
          </p:spPr>
        </p:pic>
      </p:grpSp>
      <p:sp>
        <p:nvSpPr>
          <p:cNvPr id="5" name="object 5"/>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grpSp>
        <p:nvGrpSpPr>
          <p:cNvPr id="3" name="object 3"/>
          <p:cNvGrpSpPr/>
          <p:nvPr/>
        </p:nvGrpSpPr>
        <p:grpSpPr>
          <a:xfrm>
            <a:off x="0" y="0"/>
            <a:ext cx="12192000" cy="6858000"/>
            <a:chOff x="0" y="0"/>
            <a:chExt cx="12192000" cy="6858000"/>
          </a:xfrm>
        </p:grpSpPr>
        <p:pic>
          <p:nvPicPr>
            <p:cNvPr id="4" name="object 4"/>
            <p:cNvPicPr/>
            <p:nvPr/>
          </p:nvPicPr>
          <p:blipFill>
            <a:blip r:embed="rId2" cstate="print"/>
            <a:stretch>
              <a:fillRect/>
            </a:stretch>
          </p:blipFill>
          <p:spPr>
            <a:xfrm>
              <a:off x="0" y="573557"/>
              <a:ext cx="11480799" cy="5391150"/>
            </a:xfrm>
            <a:prstGeom prst="rect">
              <a:avLst/>
            </a:prstGeom>
          </p:spPr>
        </p:pic>
        <p:pic>
          <p:nvPicPr>
            <p:cNvPr id="5" name="object 5"/>
            <p:cNvPicPr/>
            <p:nvPr/>
          </p:nvPicPr>
          <p:blipFill>
            <a:blip r:embed="rId3" cstate="print"/>
            <a:stretch>
              <a:fillRect/>
            </a:stretch>
          </p:blipFill>
          <p:spPr>
            <a:xfrm>
              <a:off x="8263635" y="2881376"/>
              <a:ext cx="3928364" cy="2024507"/>
            </a:xfrm>
            <a:prstGeom prst="rect">
              <a:avLst/>
            </a:prstGeom>
          </p:spPr>
        </p:pic>
        <p:pic>
          <p:nvPicPr>
            <p:cNvPr id="6" name="object 6"/>
            <p:cNvPicPr/>
            <p:nvPr/>
          </p:nvPicPr>
          <p:blipFill>
            <a:blip r:embed="rId4" cstate="print"/>
            <a:stretch>
              <a:fillRect/>
            </a:stretch>
          </p:blipFill>
          <p:spPr>
            <a:xfrm>
              <a:off x="0" y="0"/>
              <a:ext cx="12191992" cy="6857998"/>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sp>
          <p:nvSpPr>
            <p:cNvPr id="4" name="object 4"/>
            <p:cNvSpPr/>
            <p:nvPr/>
          </p:nvSpPr>
          <p:spPr>
            <a:xfrm>
              <a:off x="2665857" y="2105609"/>
              <a:ext cx="6860540" cy="1200785"/>
            </a:xfrm>
            <a:custGeom>
              <a:avLst/>
              <a:gdLst/>
              <a:ahLst/>
              <a:cxnLst/>
              <a:rect l="l" t="t" r="r" b="b"/>
              <a:pathLst>
                <a:path w="6860540" h="1200785">
                  <a:moveTo>
                    <a:pt x="6860285" y="0"/>
                  </a:moveTo>
                  <a:lnTo>
                    <a:pt x="0" y="0"/>
                  </a:lnTo>
                  <a:lnTo>
                    <a:pt x="0" y="1200327"/>
                  </a:lnTo>
                  <a:lnTo>
                    <a:pt x="6860285" y="1200327"/>
                  </a:lnTo>
                  <a:lnTo>
                    <a:pt x="6860285" y="0"/>
                  </a:lnTo>
                  <a:close/>
                </a:path>
              </a:pathLst>
            </a:custGeom>
            <a:solidFill>
              <a:srgbClr val="FFFFFF"/>
            </a:solidFill>
          </p:spPr>
          <p:txBody>
            <a:bodyPr wrap="square" lIns="0" tIns="0" rIns="0" bIns="0" rtlCol="0"/>
            <a:lstStyle/>
            <a:p>
              <a:endParaRPr/>
            </a:p>
          </p:txBody>
        </p:sp>
      </p:grpSp>
      <p:sp>
        <p:nvSpPr>
          <p:cNvPr id="5" name="object 5" descr="$PPTXTitle"/>
          <p:cNvSpPr txBox="1">
            <a:spLocks noGrp="1"/>
          </p:cNvSpPr>
          <p:nvPr>
            <p:ph type="title"/>
          </p:nvPr>
        </p:nvSpPr>
        <p:spPr>
          <a:xfrm>
            <a:off x="2781680" y="2080971"/>
            <a:ext cx="6631940" cy="1123315"/>
          </a:xfrm>
          <a:prstGeom prst="rect">
            <a:avLst/>
          </a:prstGeom>
        </p:spPr>
        <p:txBody>
          <a:bodyPr vert="horz" wrap="square" lIns="0" tIns="12700" rIns="0" bIns="0" rtlCol="0">
            <a:spAutoFit/>
          </a:bodyPr>
          <a:lstStyle/>
          <a:p>
            <a:pPr marL="12700">
              <a:lnSpc>
                <a:spcPct val="100000"/>
              </a:lnSpc>
              <a:spcBef>
                <a:spcPts val="100"/>
              </a:spcBef>
            </a:pPr>
            <a:r>
              <a:rPr sz="7200" spc="-10" dirty="0">
                <a:solidFill>
                  <a:srgbClr val="404040"/>
                </a:solidFill>
                <a:latin typeface="Arial Black"/>
                <a:cs typeface="Arial Black"/>
              </a:rPr>
              <a:t>QUESTIONS?</a:t>
            </a:r>
            <a:endParaRPr sz="7200">
              <a:latin typeface="Arial Black"/>
              <a:cs typeface="Arial Black"/>
            </a:endParaRPr>
          </a:p>
        </p:txBody>
      </p:sp>
      <p:pic>
        <p:nvPicPr>
          <p:cNvPr id="6" name="object 6"/>
          <p:cNvPicPr/>
          <p:nvPr/>
        </p:nvPicPr>
        <p:blipFill>
          <a:blip r:embed="rId3" cstate="print"/>
          <a:stretch>
            <a:fillRect/>
          </a:stretch>
        </p:blipFill>
        <p:spPr>
          <a:xfrm>
            <a:off x="3" y="6858"/>
            <a:ext cx="12191999" cy="68511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 y="1268"/>
            <a:ext cx="12191999" cy="68567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58F430B-F52B-87C0-F59D-700993C1478D}"/>
              </a:ext>
            </a:extLst>
          </p:cNvPr>
          <p:cNvPicPr>
            <a:picLocks noChangeAspect="1"/>
          </p:cNvPicPr>
          <p:nvPr/>
        </p:nvPicPr>
        <p:blipFill>
          <a:blip r:embed="rId2" cstate="print">
            <a:extLst>
              <a:ext uri="{28A0092B-C50C-407E-A947-70E740481C1C}">
                <a14:useLocalDpi xmlns:a14="http://schemas.microsoft.com/office/drawing/2010/main" val="0"/>
              </a:ext>
            </a:extLst>
          </a:blip>
          <a:srcRect l="466" r="466"/>
          <a:stretch/>
        </p:blipFill>
        <p:spPr>
          <a:xfrm>
            <a:off x="0" y="-92765"/>
            <a:ext cx="12241787" cy="6950765"/>
          </a:xfrm>
          <a:prstGeom prst="rect">
            <a:avLst/>
          </a:prstGeom>
        </p:spPr>
      </p:pic>
      <p:sp>
        <p:nvSpPr>
          <p:cNvPr id="2" name="Rectangle 1">
            <a:extLst>
              <a:ext uri="{FF2B5EF4-FFF2-40B4-BE49-F238E27FC236}">
                <a16:creationId xmlns:a16="http://schemas.microsoft.com/office/drawing/2014/main" id="{01E9143D-2E9E-CA10-D93F-FF934774AD76}"/>
              </a:ext>
            </a:extLst>
          </p:cNvPr>
          <p:cNvSpPr/>
          <p:nvPr/>
        </p:nvSpPr>
        <p:spPr>
          <a:xfrm>
            <a:off x="1658679" y="-50466"/>
            <a:ext cx="10583108"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9BB947E0-2835-3129-AE02-D128859FA682}"/>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653307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50800" dist="38100" dir="2700000" algn="tl" rotWithShape="0">
                    <a:prstClr val="black">
                      <a:alpha val="40000"/>
                    </a:prstClr>
                  </a:outerShdw>
                </a:effectLst>
                <a:latin typeface="Arial Black"/>
              </a:rPr>
              <a:t>BEST PRACTICE</a:t>
            </a:r>
          </a:p>
          <a:p>
            <a:r>
              <a:rPr lang="en-US" dirty="0">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Purpose</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Execution &amp; Implementation</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Benefits &amp; Results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Examples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Future Use &amp; Applications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Summary &amp; Wrap Up</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10" name="Picture 9">
            <a:extLst>
              <a:ext uri="{FF2B5EF4-FFF2-40B4-BE49-F238E27FC236}">
                <a16:creationId xmlns:a16="http://schemas.microsoft.com/office/drawing/2014/main" id="{730EE74F-C062-E2F8-6054-39C82A6BAC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47" y="1915278"/>
            <a:ext cx="5839519" cy="3469066"/>
          </a:xfrm>
          <a:prstGeom prst="rect">
            <a:avLst/>
          </a:prstGeom>
        </p:spPr>
      </p:pic>
    </p:spTree>
    <p:extLst>
      <p:ext uri="{BB962C8B-B14F-4D97-AF65-F5344CB8AC3E}">
        <p14:creationId xmlns:p14="http://schemas.microsoft.com/office/powerpoint/2010/main" val="151553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 y="4121351"/>
            <a:ext cx="12191999" cy="2736645"/>
          </a:xfrm>
          <a:prstGeom prst="rect">
            <a:avLst/>
          </a:prstGeom>
        </p:spPr>
      </p:pic>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latin typeface="Calibri"/>
                <a:cs typeface="Calibri"/>
              </a:rPr>
              <a:t>Best</a:t>
            </a:r>
            <a:r>
              <a:rPr spc="-65" dirty="0">
                <a:latin typeface="Calibri"/>
                <a:cs typeface="Calibri"/>
              </a:rPr>
              <a:t> </a:t>
            </a:r>
            <a:r>
              <a:rPr dirty="0">
                <a:latin typeface="Calibri"/>
                <a:cs typeface="Calibri"/>
              </a:rPr>
              <a:t>Practice</a:t>
            </a:r>
            <a:r>
              <a:rPr spc="-55" dirty="0">
                <a:latin typeface="Calibri"/>
                <a:cs typeface="Calibri"/>
              </a:rPr>
              <a:t> </a:t>
            </a:r>
            <a:r>
              <a:rPr dirty="0">
                <a:latin typeface="Calibri"/>
                <a:cs typeface="Calibri"/>
              </a:rPr>
              <a:t>-</a:t>
            </a:r>
            <a:r>
              <a:rPr spc="-35" dirty="0">
                <a:latin typeface="Calibri"/>
                <a:cs typeface="Calibri"/>
              </a:rPr>
              <a:t> </a:t>
            </a:r>
            <a:r>
              <a:rPr dirty="0">
                <a:latin typeface="Calibri"/>
                <a:cs typeface="Calibri"/>
              </a:rPr>
              <a:t>Laser</a:t>
            </a:r>
            <a:r>
              <a:rPr spc="-40" dirty="0">
                <a:latin typeface="Calibri"/>
                <a:cs typeface="Calibri"/>
              </a:rPr>
              <a:t> </a:t>
            </a:r>
            <a:r>
              <a:rPr dirty="0">
                <a:latin typeface="Calibri"/>
                <a:cs typeface="Calibri"/>
              </a:rPr>
              <a:t>Scan</a:t>
            </a:r>
            <a:r>
              <a:rPr spc="-45" dirty="0">
                <a:latin typeface="Calibri"/>
                <a:cs typeface="Calibri"/>
              </a:rPr>
              <a:t> </a:t>
            </a:r>
            <a:r>
              <a:rPr spc="-30" dirty="0">
                <a:latin typeface="Calibri"/>
                <a:cs typeface="Calibri"/>
              </a:rPr>
              <a:t>Technology</a:t>
            </a:r>
          </a:p>
        </p:txBody>
      </p:sp>
      <p:sp>
        <p:nvSpPr>
          <p:cNvPr id="4" name="object 4"/>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sp>
        <p:nvSpPr>
          <p:cNvPr id="5" name="object 5"/>
          <p:cNvSpPr txBox="1">
            <a:spLocks noGrp="1"/>
          </p:cNvSpPr>
          <p:nvPr>
            <p:ph type="body" idx="1"/>
          </p:nvPr>
        </p:nvSpPr>
        <p:spPr>
          <a:prstGeom prst="rect">
            <a:avLst/>
          </a:prstGeom>
        </p:spPr>
        <p:txBody>
          <a:bodyPr vert="horz" wrap="square" lIns="0" tIns="53975" rIns="0" bIns="0" rtlCol="0">
            <a:spAutoFit/>
          </a:bodyPr>
          <a:lstStyle/>
          <a:p>
            <a:pPr marL="34925" marR="33020" indent="-1270" algn="ctr">
              <a:lnSpc>
                <a:spcPts val="2590"/>
              </a:lnSpc>
              <a:spcBef>
                <a:spcPts val="425"/>
              </a:spcBef>
            </a:pPr>
            <a:r>
              <a:rPr dirty="0"/>
              <a:t>The</a:t>
            </a:r>
            <a:r>
              <a:rPr spc="-55" dirty="0"/>
              <a:t> </a:t>
            </a:r>
            <a:r>
              <a:rPr dirty="0"/>
              <a:t>purpose</a:t>
            </a:r>
            <a:r>
              <a:rPr spc="-55" dirty="0"/>
              <a:t> </a:t>
            </a:r>
            <a:r>
              <a:rPr dirty="0"/>
              <a:t>of</a:t>
            </a:r>
            <a:r>
              <a:rPr spc="-50" dirty="0"/>
              <a:t> </a:t>
            </a:r>
            <a:r>
              <a:rPr dirty="0"/>
              <a:t>our</a:t>
            </a:r>
            <a:r>
              <a:rPr spc="-55" dirty="0"/>
              <a:t> </a:t>
            </a:r>
            <a:r>
              <a:rPr dirty="0"/>
              <a:t>geomatics</a:t>
            </a:r>
            <a:r>
              <a:rPr spc="-75" dirty="0"/>
              <a:t> </a:t>
            </a:r>
            <a:r>
              <a:rPr dirty="0"/>
              <a:t>surveying</a:t>
            </a:r>
            <a:r>
              <a:rPr spc="-65" dirty="0"/>
              <a:t> </a:t>
            </a:r>
            <a:r>
              <a:rPr dirty="0"/>
              <a:t>practice</a:t>
            </a:r>
            <a:r>
              <a:rPr spc="-75" dirty="0"/>
              <a:t> </a:t>
            </a:r>
            <a:r>
              <a:rPr dirty="0"/>
              <a:t>is</a:t>
            </a:r>
            <a:r>
              <a:rPr spc="-60" dirty="0"/>
              <a:t> </a:t>
            </a:r>
            <a:r>
              <a:rPr dirty="0"/>
              <a:t>to</a:t>
            </a:r>
            <a:r>
              <a:rPr spc="-80" dirty="0"/>
              <a:t> </a:t>
            </a:r>
            <a:r>
              <a:rPr dirty="0"/>
              <a:t>provide</a:t>
            </a:r>
            <a:r>
              <a:rPr spc="-50" dirty="0"/>
              <a:t> </a:t>
            </a:r>
            <a:r>
              <a:rPr spc="-10" dirty="0"/>
              <a:t>accurate,</a:t>
            </a:r>
            <a:r>
              <a:rPr spc="-75" dirty="0"/>
              <a:t> </a:t>
            </a:r>
            <a:r>
              <a:rPr spc="-10" dirty="0"/>
              <a:t>reliable, </a:t>
            </a:r>
            <a:r>
              <a:rPr dirty="0"/>
              <a:t>and</a:t>
            </a:r>
            <a:r>
              <a:rPr spc="-60" dirty="0"/>
              <a:t> </a:t>
            </a:r>
            <a:r>
              <a:rPr spc="-10" dirty="0"/>
              <a:t>fit-</a:t>
            </a:r>
            <a:r>
              <a:rPr spc="-25" dirty="0"/>
              <a:t>for-</a:t>
            </a:r>
            <a:r>
              <a:rPr dirty="0"/>
              <a:t>purpose</a:t>
            </a:r>
            <a:r>
              <a:rPr spc="-35" dirty="0"/>
              <a:t> </a:t>
            </a:r>
            <a:r>
              <a:rPr dirty="0"/>
              <a:t>spatial</a:t>
            </a:r>
            <a:r>
              <a:rPr spc="-70" dirty="0"/>
              <a:t> </a:t>
            </a:r>
            <a:r>
              <a:rPr dirty="0"/>
              <a:t>data</a:t>
            </a:r>
            <a:r>
              <a:rPr spc="-65" dirty="0"/>
              <a:t> </a:t>
            </a:r>
            <a:r>
              <a:rPr dirty="0"/>
              <a:t>that</a:t>
            </a:r>
            <a:r>
              <a:rPr spc="-70" dirty="0"/>
              <a:t> </a:t>
            </a:r>
            <a:r>
              <a:rPr dirty="0"/>
              <a:t>supports</a:t>
            </a:r>
            <a:r>
              <a:rPr spc="-45" dirty="0"/>
              <a:t> </a:t>
            </a:r>
            <a:r>
              <a:rPr spc="-40" dirty="0"/>
              <a:t>safer,</a:t>
            </a:r>
            <a:r>
              <a:rPr spc="-70" dirty="0"/>
              <a:t> </a:t>
            </a:r>
            <a:r>
              <a:rPr spc="-40" dirty="0"/>
              <a:t>faster,</a:t>
            </a:r>
            <a:r>
              <a:rPr spc="-65" dirty="0"/>
              <a:t> </a:t>
            </a:r>
            <a:r>
              <a:rPr dirty="0"/>
              <a:t>and</a:t>
            </a:r>
            <a:r>
              <a:rPr spc="-60" dirty="0"/>
              <a:t> </a:t>
            </a:r>
            <a:r>
              <a:rPr dirty="0"/>
              <a:t>more</a:t>
            </a:r>
            <a:r>
              <a:rPr spc="-55" dirty="0"/>
              <a:t> </a:t>
            </a:r>
            <a:r>
              <a:rPr spc="-10" dirty="0"/>
              <a:t>predictable </a:t>
            </a:r>
            <a:r>
              <a:rPr dirty="0"/>
              <a:t>project</a:t>
            </a:r>
            <a:r>
              <a:rPr spc="-70" dirty="0"/>
              <a:t> </a:t>
            </a:r>
            <a:r>
              <a:rPr spc="-10" dirty="0"/>
              <a:t>execution.</a:t>
            </a:r>
          </a:p>
          <a:p>
            <a:pPr marL="5715" marR="5080" indent="635" algn="ctr">
              <a:lnSpc>
                <a:spcPct val="90100"/>
              </a:lnSpc>
              <a:spcBef>
                <a:spcPts val="975"/>
              </a:spcBef>
            </a:pPr>
            <a:r>
              <a:rPr dirty="0"/>
              <a:t>In</a:t>
            </a:r>
            <a:r>
              <a:rPr spc="-25" dirty="0"/>
              <a:t> </a:t>
            </a:r>
            <a:r>
              <a:rPr dirty="0"/>
              <a:t>our</a:t>
            </a:r>
            <a:r>
              <a:rPr spc="-10" dirty="0"/>
              <a:t> </a:t>
            </a:r>
            <a:r>
              <a:rPr dirty="0"/>
              <a:t>business,</a:t>
            </a:r>
            <a:r>
              <a:rPr spc="-10" dirty="0"/>
              <a:t> </a:t>
            </a:r>
            <a:r>
              <a:rPr dirty="0"/>
              <a:t>geomatics</a:t>
            </a:r>
            <a:r>
              <a:rPr spc="-40" dirty="0"/>
              <a:t> </a:t>
            </a:r>
            <a:r>
              <a:rPr dirty="0"/>
              <a:t>is</a:t>
            </a:r>
            <a:r>
              <a:rPr spc="-5" dirty="0"/>
              <a:t> </a:t>
            </a:r>
            <a:r>
              <a:rPr dirty="0"/>
              <a:t>not</a:t>
            </a:r>
            <a:r>
              <a:rPr spc="-20" dirty="0"/>
              <a:t> </a:t>
            </a:r>
            <a:r>
              <a:rPr dirty="0"/>
              <a:t>just</a:t>
            </a:r>
            <a:r>
              <a:rPr spc="-30" dirty="0"/>
              <a:t> </a:t>
            </a:r>
            <a:r>
              <a:rPr dirty="0"/>
              <a:t>“Laser</a:t>
            </a:r>
            <a:r>
              <a:rPr spc="-20" dirty="0"/>
              <a:t> </a:t>
            </a:r>
            <a:r>
              <a:rPr dirty="0"/>
              <a:t>Scanning”</a:t>
            </a:r>
            <a:r>
              <a:rPr spc="-20" dirty="0"/>
              <a:t> </a:t>
            </a:r>
            <a:r>
              <a:rPr dirty="0"/>
              <a:t>or</a:t>
            </a:r>
            <a:r>
              <a:rPr spc="-20" dirty="0"/>
              <a:t> “Surveying.”</a:t>
            </a:r>
            <a:r>
              <a:rPr spc="-35" dirty="0"/>
              <a:t> </a:t>
            </a:r>
            <a:r>
              <a:rPr dirty="0"/>
              <a:t>It</a:t>
            </a:r>
            <a:r>
              <a:rPr spc="-35" dirty="0"/>
              <a:t> </a:t>
            </a:r>
            <a:r>
              <a:rPr dirty="0"/>
              <a:t>is</a:t>
            </a:r>
            <a:r>
              <a:rPr spc="-5" dirty="0"/>
              <a:t> </a:t>
            </a:r>
            <a:r>
              <a:rPr spc="-25" dirty="0"/>
              <a:t>the </a:t>
            </a:r>
            <a:r>
              <a:rPr spc="-10" dirty="0"/>
              <a:t>foundation</a:t>
            </a:r>
            <a:r>
              <a:rPr spc="-75" dirty="0"/>
              <a:t> </a:t>
            </a:r>
            <a:r>
              <a:rPr dirty="0"/>
              <a:t>for</a:t>
            </a:r>
            <a:r>
              <a:rPr spc="-70" dirty="0"/>
              <a:t> </a:t>
            </a:r>
            <a:r>
              <a:rPr dirty="0"/>
              <a:t>design</a:t>
            </a:r>
            <a:r>
              <a:rPr spc="-75" dirty="0"/>
              <a:t> </a:t>
            </a:r>
            <a:r>
              <a:rPr dirty="0"/>
              <a:t>validation,</a:t>
            </a:r>
            <a:r>
              <a:rPr spc="-80" dirty="0"/>
              <a:t> </a:t>
            </a:r>
            <a:r>
              <a:rPr dirty="0"/>
              <a:t>existing</a:t>
            </a:r>
            <a:r>
              <a:rPr spc="-90" dirty="0"/>
              <a:t> </a:t>
            </a:r>
            <a:r>
              <a:rPr dirty="0"/>
              <a:t>condition</a:t>
            </a:r>
            <a:r>
              <a:rPr spc="-75" dirty="0"/>
              <a:t> </a:t>
            </a:r>
            <a:r>
              <a:rPr spc="-10" dirty="0"/>
              <a:t>documentation,</a:t>
            </a:r>
            <a:r>
              <a:rPr spc="-85" dirty="0"/>
              <a:t> </a:t>
            </a:r>
            <a:r>
              <a:rPr spc="-10" dirty="0"/>
              <a:t>construction </a:t>
            </a:r>
            <a:r>
              <a:rPr dirty="0"/>
              <a:t>layout,</a:t>
            </a:r>
            <a:r>
              <a:rPr spc="-85" dirty="0"/>
              <a:t> </a:t>
            </a:r>
            <a:r>
              <a:rPr dirty="0"/>
              <a:t>dimensional</a:t>
            </a:r>
            <a:r>
              <a:rPr spc="-60" dirty="0"/>
              <a:t> </a:t>
            </a:r>
            <a:r>
              <a:rPr dirty="0"/>
              <a:t>control,</a:t>
            </a:r>
            <a:r>
              <a:rPr spc="-85" dirty="0"/>
              <a:t> </a:t>
            </a:r>
            <a:r>
              <a:rPr dirty="0"/>
              <a:t>laser</a:t>
            </a:r>
            <a:r>
              <a:rPr spc="-70" dirty="0"/>
              <a:t> </a:t>
            </a:r>
            <a:r>
              <a:rPr dirty="0"/>
              <a:t>scanning,</a:t>
            </a:r>
            <a:r>
              <a:rPr spc="-65" dirty="0"/>
              <a:t> </a:t>
            </a:r>
            <a:r>
              <a:rPr dirty="0"/>
              <a:t>and</a:t>
            </a:r>
            <a:r>
              <a:rPr spc="-65" dirty="0"/>
              <a:t> </a:t>
            </a:r>
            <a:r>
              <a:rPr dirty="0"/>
              <a:t>field</a:t>
            </a:r>
            <a:r>
              <a:rPr spc="-70" dirty="0"/>
              <a:t> </a:t>
            </a:r>
            <a:r>
              <a:rPr spc="-10" dirty="0"/>
              <a:t>verification.</a:t>
            </a:r>
          </a:p>
          <a:p>
            <a:pPr algn="ctr">
              <a:lnSpc>
                <a:spcPts val="2735"/>
              </a:lnSpc>
              <a:spcBef>
                <a:spcPts val="705"/>
              </a:spcBef>
            </a:pPr>
            <a:r>
              <a:rPr b="1" dirty="0">
                <a:latin typeface="Calibri"/>
                <a:cs typeface="Calibri"/>
              </a:rPr>
              <a:t>Our</a:t>
            </a:r>
            <a:r>
              <a:rPr b="1" spc="-30" dirty="0">
                <a:latin typeface="Calibri"/>
                <a:cs typeface="Calibri"/>
              </a:rPr>
              <a:t> </a:t>
            </a:r>
            <a:r>
              <a:rPr b="1" dirty="0">
                <a:latin typeface="Calibri"/>
                <a:cs typeface="Calibri"/>
              </a:rPr>
              <a:t>goal</a:t>
            </a:r>
            <a:r>
              <a:rPr b="1" spc="-45" dirty="0">
                <a:latin typeface="Calibri"/>
                <a:cs typeface="Calibri"/>
              </a:rPr>
              <a:t> </a:t>
            </a:r>
            <a:r>
              <a:rPr b="1" dirty="0">
                <a:latin typeface="Calibri"/>
                <a:cs typeface="Calibri"/>
              </a:rPr>
              <a:t>is</a:t>
            </a:r>
            <a:r>
              <a:rPr b="1" spc="-25" dirty="0">
                <a:latin typeface="Calibri"/>
                <a:cs typeface="Calibri"/>
              </a:rPr>
              <a:t> </a:t>
            </a:r>
            <a:r>
              <a:rPr b="1" spc="-10" dirty="0">
                <a:latin typeface="Calibri"/>
                <a:cs typeface="Calibri"/>
              </a:rPr>
              <a:t>simple:</a:t>
            </a:r>
          </a:p>
          <a:p>
            <a:pPr algn="ctr">
              <a:lnSpc>
                <a:spcPts val="2595"/>
              </a:lnSpc>
            </a:pPr>
            <a:r>
              <a:rPr b="1" dirty="0">
                <a:latin typeface="Calibri"/>
                <a:cs typeface="Calibri"/>
              </a:rPr>
              <a:t>Bring</a:t>
            </a:r>
            <a:r>
              <a:rPr b="1" spc="-45" dirty="0">
                <a:latin typeface="Calibri"/>
                <a:cs typeface="Calibri"/>
              </a:rPr>
              <a:t> </a:t>
            </a:r>
            <a:r>
              <a:rPr b="1" dirty="0">
                <a:latin typeface="Calibri"/>
                <a:cs typeface="Calibri"/>
              </a:rPr>
              <a:t>the</a:t>
            </a:r>
            <a:r>
              <a:rPr b="1" spc="-30" dirty="0">
                <a:latin typeface="Calibri"/>
                <a:cs typeface="Calibri"/>
              </a:rPr>
              <a:t> </a:t>
            </a:r>
            <a:r>
              <a:rPr b="1" dirty="0">
                <a:latin typeface="Calibri"/>
                <a:cs typeface="Calibri"/>
              </a:rPr>
              <a:t>field</a:t>
            </a:r>
            <a:r>
              <a:rPr b="1" spc="-40" dirty="0">
                <a:latin typeface="Calibri"/>
                <a:cs typeface="Calibri"/>
              </a:rPr>
              <a:t> </a:t>
            </a:r>
            <a:r>
              <a:rPr b="1" dirty="0">
                <a:latin typeface="Calibri"/>
                <a:cs typeface="Calibri"/>
              </a:rPr>
              <a:t>to</a:t>
            </a:r>
            <a:r>
              <a:rPr b="1" spc="-40" dirty="0">
                <a:latin typeface="Calibri"/>
                <a:cs typeface="Calibri"/>
              </a:rPr>
              <a:t> </a:t>
            </a:r>
            <a:r>
              <a:rPr b="1" dirty="0">
                <a:latin typeface="Calibri"/>
                <a:cs typeface="Calibri"/>
              </a:rPr>
              <a:t>the</a:t>
            </a:r>
            <a:r>
              <a:rPr b="1" spc="-30" dirty="0">
                <a:latin typeface="Calibri"/>
                <a:cs typeface="Calibri"/>
              </a:rPr>
              <a:t> </a:t>
            </a:r>
            <a:r>
              <a:rPr b="1" dirty="0">
                <a:latin typeface="Calibri"/>
                <a:cs typeface="Calibri"/>
              </a:rPr>
              <a:t>project</a:t>
            </a:r>
            <a:r>
              <a:rPr b="1" spc="-65" dirty="0">
                <a:latin typeface="Calibri"/>
                <a:cs typeface="Calibri"/>
              </a:rPr>
              <a:t> </a:t>
            </a:r>
            <a:r>
              <a:rPr b="1" spc="-10" dirty="0">
                <a:latin typeface="Calibri"/>
                <a:cs typeface="Calibri"/>
              </a:rPr>
              <a:t>team,</a:t>
            </a:r>
          </a:p>
          <a:p>
            <a:pPr algn="ctr">
              <a:lnSpc>
                <a:spcPts val="2595"/>
              </a:lnSpc>
            </a:pPr>
            <a:r>
              <a:rPr b="1" dirty="0">
                <a:latin typeface="Calibri"/>
                <a:cs typeface="Calibri"/>
              </a:rPr>
              <a:t>reduce</a:t>
            </a:r>
            <a:r>
              <a:rPr b="1" spc="-100" dirty="0">
                <a:latin typeface="Calibri"/>
                <a:cs typeface="Calibri"/>
              </a:rPr>
              <a:t> </a:t>
            </a:r>
            <a:r>
              <a:rPr b="1" dirty="0">
                <a:latin typeface="Calibri"/>
                <a:cs typeface="Calibri"/>
              </a:rPr>
              <a:t>unnecessary</a:t>
            </a:r>
            <a:r>
              <a:rPr b="1" spc="-85" dirty="0">
                <a:latin typeface="Calibri"/>
                <a:cs typeface="Calibri"/>
              </a:rPr>
              <a:t> </a:t>
            </a:r>
            <a:r>
              <a:rPr b="1" dirty="0">
                <a:latin typeface="Calibri"/>
                <a:cs typeface="Calibri"/>
              </a:rPr>
              <a:t>field</a:t>
            </a:r>
            <a:r>
              <a:rPr b="1" spc="-85" dirty="0">
                <a:latin typeface="Calibri"/>
                <a:cs typeface="Calibri"/>
              </a:rPr>
              <a:t> </a:t>
            </a:r>
            <a:r>
              <a:rPr b="1" spc="-10" dirty="0">
                <a:latin typeface="Calibri"/>
                <a:cs typeface="Calibri"/>
              </a:rPr>
              <a:t>exposure,</a:t>
            </a:r>
          </a:p>
          <a:p>
            <a:pPr algn="ctr">
              <a:lnSpc>
                <a:spcPts val="2735"/>
              </a:lnSpc>
            </a:pPr>
            <a:r>
              <a:rPr b="1" dirty="0">
                <a:latin typeface="Calibri"/>
                <a:cs typeface="Calibri"/>
              </a:rPr>
              <a:t>and</a:t>
            </a:r>
            <a:r>
              <a:rPr b="1" spc="-80" dirty="0">
                <a:latin typeface="Calibri"/>
                <a:cs typeface="Calibri"/>
              </a:rPr>
              <a:t> </a:t>
            </a:r>
            <a:r>
              <a:rPr b="1" dirty="0">
                <a:latin typeface="Calibri"/>
                <a:cs typeface="Calibri"/>
              </a:rPr>
              <a:t>resolve</a:t>
            </a:r>
            <a:r>
              <a:rPr b="1" spc="-80" dirty="0">
                <a:latin typeface="Calibri"/>
                <a:cs typeface="Calibri"/>
              </a:rPr>
              <a:t> </a:t>
            </a:r>
            <a:r>
              <a:rPr b="1" dirty="0">
                <a:latin typeface="Calibri"/>
                <a:cs typeface="Calibri"/>
              </a:rPr>
              <a:t>uncertainty</a:t>
            </a:r>
            <a:r>
              <a:rPr b="1" spc="-60" dirty="0">
                <a:latin typeface="Calibri"/>
                <a:cs typeface="Calibri"/>
              </a:rPr>
              <a:t> </a:t>
            </a:r>
            <a:r>
              <a:rPr b="1" spc="-10" dirty="0">
                <a:latin typeface="Calibri"/>
                <a:cs typeface="Calibri"/>
              </a:rPr>
              <a:t>before</a:t>
            </a:r>
            <a:r>
              <a:rPr b="1" spc="-80" dirty="0">
                <a:latin typeface="Calibri"/>
                <a:cs typeface="Calibri"/>
              </a:rPr>
              <a:t> </a:t>
            </a:r>
            <a:r>
              <a:rPr b="1" dirty="0">
                <a:latin typeface="Calibri"/>
                <a:cs typeface="Calibri"/>
              </a:rPr>
              <a:t>it</a:t>
            </a:r>
            <a:r>
              <a:rPr b="1" spc="-75" dirty="0">
                <a:latin typeface="Calibri"/>
                <a:cs typeface="Calibri"/>
              </a:rPr>
              <a:t> </a:t>
            </a:r>
            <a:r>
              <a:rPr b="1" dirty="0">
                <a:latin typeface="Calibri"/>
                <a:cs typeface="Calibri"/>
              </a:rPr>
              <a:t>becomes</a:t>
            </a:r>
            <a:r>
              <a:rPr b="1" spc="-80" dirty="0">
                <a:latin typeface="Calibri"/>
                <a:cs typeface="Calibri"/>
              </a:rPr>
              <a:t> </a:t>
            </a:r>
            <a:r>
              <a:rPr b="1" spc="-10" dirty="0">
                <a:latin typeface="Calibri"/>
                <a:cs typeface="Calibri"/>
              </a:rPr>
              <a:t>rework.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descr="An aerial view of a factory  AI-generated content may be incorrect."/>
            <p:cNvPicPr/>
            <p:nvPr/>
          </p:nvPicPr>
          <p:blipFill>
            <a:blip r:embed="rId2" cstate="print"/>
            <a:stretch>
              <a:fillRect/>
            </a:stretch>
          </p:blipFill>
          <p:spPr>
            <a:xfrm>
              <a:off x="0" y="500759"/>
              <a:ext cx="12191999" cy="6357238"/>
            </a:xfrm>
            <a:prstGeom prst="rect">
              <a:avLst/>
            </a:prstGeom>
          </p:spPr>
        </p:pic>
        <p:pic>
          <p:nvPicPr>
            <p:cNvPr id="4" name="object 4"/>
            <p:cNvPicPr/>
            <p:nvPr/>
          </p:nvPicPr>
          <p:blipFill>
            <a:blip r:embed="rId3" cstate="print"/>
            <a:stretch>
              <a:fillRect/>
            </a:stretch>
          </p:blipFill>
          <p:spPr>
            <a:xfrm>
              <a:off x="7" y="0"/>
              <a:ext cx="12191992" cy="6857998"/>
            </a:xfrm>
            <a:prstGeom prst="rect">
              <a:avLst/>
            </a:prstGeom>
          </p:spPr>
        </p:pic>
      </p:grpSp>
      <p:sp>
        <p:nvSpPr>
          <p:cNvPr id="5" name="object 5"/>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sp>
        <p:nvSpPr>
          <p:cNvPr id="6" name="object 6"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solidFill>
                  <a:srgbClr val="FFFFFF"/>
                </a:solidFill>
                <a:latin typeface="Calibri"/>
                <a:cs typeface="Calibri"/>
              </a:rPr>
              <a:t>Digital</a:t>
            </a:r>
            <a:r>
              <a:rPr spc="-95" dirty="0">
                <a:solidFill>
                  <a:srgbClr val="FFFFFF"/>
                </a:solidFill>
                <a:latin typeface="Calibri"/>
                <a:cs typeface="Calibri"/>
              </a:rPr>
              <a:t> </a:t>
            </a:r>
            <a:r>
              <a:rPr dirty="0">
                <a:solidFill>
                  <a:srgbClr val="FFFFFF"/>
                </a:solidFill>
                <a:latin typeface="Calibri"/>
                <a:cs typeface="Calibri"/>
              </a:rPr>
              <a:t>Reality</a:t>
            </a:r>
            <a:r>
              <a:rPr spc="-120" dirty="0">
                <a:solidFill>
                  <a:srgbClr val="FFFFFF"/>
                </a:solidFill>
                <a:latin typeface="Calibri"/>
                <a:cs typeface="Calibri"/>
              </a:rPr>
              <a:t> </a:t>
            </a:r>
            <a:r>
              <a:rPr dirty="0">
                <a:solidFill>
                  <a:srgbClr val="FFFFFF"/>
                </a:solidFill>
                <a:latin typeface="Calibri"/>
                <a:cs typeface="Calibri"/>
              </a:rPr>
              <a:t>–</a:t>
            </a:r>
            <a:r>
              <a:rPr spc="-90" dirty="0">
                <a:solidFill>
                  <a:srgbClr val="FFFFFF"/>
                </a:solidFill>
                <a:latin typeface="Calibri"/>
                <a:cs typeface="Calibri"/>
              </a:rPr>
              <a:t> </a:t>
            </a:r>
            <a:r>
              <a:rPr dirty="0">
                <a:solidFill>
                  <a:srgbClr val="FFFFFF"/>
                </a:solidFill>
                <a:latin typeface="Calibri"/>
                <a:cs typeface="Calibri"/>
              </a:rPr>
              <a:t>Point</a:t>
            </a:r>
            <a:r>
              <a:rPr spc="-90" dirty="0">
                <a:solidFill>
                  <a:srgbClr val="FFFFFF"/>
                </a:solidFill>
                <a:latin typeface="Calibri"/>
                <a:cs typeface="Calibri"/>
              </a:rPr>
              <a:t> </a:t>
            </a:r>
            <a:r>
              <a:rPr spc="-10" dirty="0">
                <a:solidFill>
                  <a:srgbClr val="FFFFFF"/>
                </a:solidFill>
                <a:latin typeface="Calibri"/>
                <a:cs typeface="Calibri"/>
              </a:rPr>
              <a:t>Cloud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6386" y="1094739"/>
            <a:ext cx="2306193" cy="4142866"/>
          </a:xfrm>
          <a:prstGeom prst="rect">
            <a:avLst/>
          </a:prstGeom>
        </p:spPr>
      </p:pic>
      <p:grpSp>
        <p:nvGrpSpPr>
          <p:cNvPr id="3" name="object 3"/>
          <p:cNvGrpSpPr/>
          <p:nvPr/>
        </p:nvGrpSpPr>
        <p:grpSpPr>
          <a:xfrm>
            <a:off x="3" y="6858"/>
            <a:ext cx="12192000" cy="6851650"/>
            <a:chOff x="3" y="6858"/>
            <a:chExt cx="12192000" cy="6851650"/>
          </a:xfrm>
        </p:grpSpPr>
        <p:pic>
          <p:nvPicPr>
            <p:cNvPr id="4" name="object 4" descr="A machine on a tripod  AI-generated content may be incorrect."/>
            <p:cNvPicPr/>
            <p:nvPr/>
          </p:nvPicPr>
          <p:blipFill>
            <a:blip r:embed="rId3" cstate="print"/>
            <a:stretch>
              <a:fillRect/>
            </a:stretch>
          </p:blipFill>
          <p:spPr>
            <a:xfrm>
              <a:off x="387553" y="1094486"/>
              <a:ext cx="4335653" cy="4143121"/>
            </a:xfrm>
            <a:prstGeom prst="rect">
              <a:avLst/>
            </a:prstGeom>
          </p:spPr>
        </p:pic>
        <p:pic>
          <p:nvPicPr>
            <p:cNvPr id="5" name="object 5"/>
            <p:cNvPicPr/>
            <p:nvPr/>
          </p:nvPicPr>
          <p:blipFill>
            <a:blip r:embed="rId4" cstate="print"/>
            <a:stretch>
              <a:fillRect/>
            </a:stretch>
          </p:blipFill>
          <p:spPr>
            <a:xfrm>
              <a:off x="3" y="6858"/>
              <a:ext cx="12191999" cy="6851139"/>
            </a:xfrm>
            <a:prstGeom prst="rect">
              <a:avLst/>
            </a:prstGeom>
          </p:spPr>
        </p:pic>
      </p:grpSp>
      <p:sp>
        <p:nvSpPr>
          <p:cNvPr id="6" name="object 6"/>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pic>
        <p:nvPicPr>
          <p:cNvPr id="7" name="object 7"/>
          <p:cNvPicPr/>
          <p:nvPr/>
        </p:nvPicPr>
        <p:blipFill>
          <a:blip r:embed="rId5" cstate="print"/>
          <a:stretch>
            <a:fillRect/>
          </a:stretch>
        </p:blipFill>
        <p:spPr>
          <a:xfrm>
            <a:off x="5344159" y="1094613"/>
            <a:ext cx="3481070" cy="4141597"/>
          </a:xfrm>
          <a:prstGeom prst="rect">
            <a:avLst/>
          </a:prstGeom>
        </p:spPr>
      </p:pic>
      <p:sp>
        <p:nvSpPr>
          <p:cNvPr id="8" name="object 8" descr="$PPTXTitle"/>
          <p:cNvSpPr txBox="1">
            <a:spLocks noGrp="1"/>
          </p:cNvSpPr>
          <p:nvPr>
            <p:ph type="title"/>
          </p:nvPr>
        </p:nvSpPr>
        <p:spPr>
          <a:xfrm>
            <a:off x="460044" y="379298"/>
            <a:ext cx="2588895" cy="697230"/>
          </a:xfrm>
          <a:prstGeom prst="rect">
            <a:avLst/>
          </a:prstGeom>
        </p:spPr>
        <p:txBody>
          <a:bodyPr vert="horz" wrap="square" lIns="0" tIns="13335" rIns="0" bIns="0" rtlCol="0">
            <a:spAutoFit/>
          </a:bodyPr>
          <a:lstStyle/>
          <a:p>
            <a:pPr marL="12700">
              <a:lnSpc>
                <a:spcPct val="100000"/>
              </a:lnSpc>
              <a:spcBef>
                <a:spcPts val="105"/>
              </a:spcBef>
            </a:pPr>
            <a:r>
              <a:rPr spc="-40" dirty="0">
                <a:latin typeface="Calibri"/>
                <a:cs typeface="Calibri"/>
              </a:rPr>
              <a:t>Technology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grpSp>
        <p:nvGrpSpPr>
          <p:cNvPr id="3" name="object 3"/>
          <p:cNvGrpSpPr/>
          <p:nvPr/>
        </p:nvGrpSpPr>
        <p:grpSpPr>
          <a:xfrm>
            <a:off x="7" y="0"/>
            <a:ext cx="12192000" cy="6858000"/>
            <a:chOff x="7" y="0"/>
            <a:chExt cx="12192000" cy="6858000"/>
          </a:xfrm>
        </p:grpSpPr>
        <p:pic>
          <p:nvPicPr>
            <p:cNvPr id="4" name="object 4" descr="A car parked under a large building  AI-generated content may be incorrect."/>
            <p:cNvPicPr/>
            <p:nvPr/>
          </p:nvPicPr>
          <p:blipFill>
            <a:blip r:embed="rId2" cstate="print"/>
            <a:stretch>
              <a:fillRect/>
            </a:stretch>
          </p:blipFill>
          <p:spPr>
            <a:xfrm>
              <a:off x="5477255" y="434466"/>
              <a:ext cx="6714743" cy="5044694"/>
            </a:xfrm>
            <a:prstGeom prst="rect">
              <a:avLst/>
            </a:prstGeom>
          </p:spPr>
        </p:pic>
        <p:pic>
          <p:nvPicPr>
            <p:cNvPr id="5" name="object 5"/>
            <p:cNvPicPr/>
            <p:nvPr/>
          </p:nvPicPr>
          <p:blipFill>
            <a:blip r:embed="rId3" cstate="print"/>
            <a:stretch>
              <a:fillRect/>
            </a:stretch>
          </p:blipFill>
          <p:spPr>
            <a:xfrm>
              <a:off x="100584" y="884047"/>
              <a:ext cx="5376672" cy="4149471"/>
            </a:xfrm>
            <a:prstGeom prst="rect">
              <a:avLst/>
            </a:prstGeom>
          </p:spPr>
        </p:pic>
        <p:pic>
          <p:nvPicPr>
            <p:cNvPr id="6" name="object 6"/>
            <p:cNvPicPr/>
            <p:nvPr/>
          </p:nvPicPr>
          <p:blipFill>
            <a:blip r:embed="rId4" cstate="print"/>
            <a:stretch>
              <a:fillRect/>
            </a:stretch>
          </p:blipFill>
          <p:spPr>
            <a:xfrm>
              <a:off x="7" y="0"/>
              <a:ext cx="12191992" cy="6857998"/>
            </a:xfrm>
            <a:prstGeom prst="rect">
              <a:avLst/>
            </a:prstGeom>
          </p:spPr>
        </p:pic>
      </p:grpSp>
      <p:sp>
        <p:nvSpPr>
          <p:cNvPr id="7" name="object 7" descr="$PPTXTitle"/>
          <p:cNvSpPr txBox="1">
            <a:spLocks noGrp="1"/>
          </p:cNvSpPr>
          <p:nvPr>
            <p:ph type="title"/>
          </p:nvPr>
        </p:nvSpPr>
        <p:spPr>
          <a:xfrm>
            <a:off x="179323" y="239395"/>
            <a:ext cx="2679065" cy="696595"/>
          </a:xfrm>
          <a:prstGeom prst="rect">
            <a:avLst/>
          </a:prstGeom>
        </p:spPr>
        <p:txBody>
          <a:bodyPr vert="horz" wrap="square" lIns="0" tIns="12700" rIns="0" bIns="0" rtlCol="0">
            <a:spAutoFit/>
          </a:bodyPr>
          <a:lstStyle/>
          <a:p>
            <a:pPr marL="12700">
              <a:lnSpc>
                <a:spcPct val="100000"/>
              </a:lnSpc>
              <a:spcBef>
                <a:spcPts val="100"/>
              </a:spcBef>
            </a:pPr>
            <a:r>
              <a:rPr spc="-10" dirty="0">
                <a:latin typeface="Calibri"/>
                <a:cs typeface="Calibri"/>
              </a:rPr>
              <a:t>Innovations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grpSp>
        <p:nvGrpSpPr>
          <p:cNvPr id="3" name="object 3"/>
          <p:cNvGrpSpPr/>
          <p:nvPr/>
        </p:nvGrpSpPr>
        <p:grpSpPr>
          <a:xfrm>
            <a:off x="0" y="0"/>
            <a:ext cx="12192000" cy="6858000"/>
            <a:chOff x="0" y="0"/>
            <a:chExt cx="12192000" cy="6858000"/>
          </a:xfrm>
        </p:grpSpPr>
        <p:pic>
          <p:nvPicPr>
            <p:cNvPr id="4" name="object 4"/>
            <p:cNvPicPr/>
            <p:nvPr/>
          </p:nvPicPr>
          <p:blipFill>
            <a:blip r:embed="rId2" cstate="print"/>
            <a:stretch>
              <a:fillRect/>
            </a:stretch>
          </p:blipFill>
          <p:spPr>
            <a:xfrm>
              <a:off x="0" y="500799"/>
              <a:ext cx="12192000" cy="5153660"/>
            </a:xfrm>
            <a:prstGeom prst="rect">
              <a:avLst/>
            </a:prstGeom>
          </p:spPr>
        </p:pic>
        <p:pic>
          <p:nvPicPr>
            <p:cNvPr id="5" name="object 5"/>
            <p:cNvPicPr/>
            <p:nvPr/>
          </p:nvPicPr>
          <p:blipFill>
            <a:blip r:embed="rId3" cstate="print"/>
            <a:stretch>
              <a:fillRect/>
            </a:stretch>
          </p:blipFill>
          <p:spPr>
            <a:xfrm>
              <a:off x="7" y="0"/>
              <a:ext cx="12191992" cy="6857998"/>
            </a:xfrm>
            <a:prstGeom prst="rect">
              <a:avLst/>
            </a:prstGeom>
          </p:spPr>
        </p:pic>
      </p:grpSp>
      <p:sp>
        <p:nvSpPr>
          <p:cNvPr id="6" name="object 6" descr="$PPTXTitle"/>
          <p:cNvSpPr txBox="1">
            <a:spLocks noGrp="1"/>
          </p:cNvSpPr>
          <p:nvPr>
            <p:ph type="title"/>
          </p:nvPr>
        </p:nvSpPr>
        <p:spPr>
          <a:xfrm>
            <a:off x="324408" y="468325"/>
            <a:ext cx="4603750" cy="697230"/>
          </a:xfrm>
          <a:prstGeom prst="rect">
            <a:avLst/>
          </a:prstGeom>
        </p:spPr>
        <p:txBody>
          <a:bodyPr vert="horz" wrap="square" lIns="0" tIns="13335" rIns="0" bIns="0" rtlCol="0">
            <a:spAutoFit/>
          </a:bodyPr>
          <a:lstStyle/>
          <a:p>
            <a:pPr marL="12700">
              <a:lnSpc>
                <a:spcPct val="100000"/>
              </a:lnSpc>
              <a:spcBef>
                <a:spcPts val="105"/>
              </a:spcBef>
            </a:pPr>
            <a:r>
              <a:rPr spc="-10" dirty="0">
                <a:latin typeface="Calibri"/>
                <a:cs typeface="Calibri"/>
              </a:rPr>
              <a:t>Innovations</a:t>
            </a:r>
            <a:r>
              <a:rPr spc="-120" dirty="0">
                <a:latin typeface="Calibri"/>
                <a:cs typeface="Calibri"/>
              </a:rPr>
              <a:t> </a:t>
            </a:r>
            <a:r>
              <a:rPr dirty="0">
                <a:latin typeface="Calibri"/>
                <a:cs typeface="Calibri"/>
              </a:rPr>
              <a:t>at</a:t>
            </a:r>
            <a:r>
              <a:rPr spc="-114" dirty="0">
                <a:latin typeface="Calibri"/>
                <a:cs typeface="Calibri"/>
              </a:rPr>
              <a:t> </a:t>
            </a:r>
            <a:r>
              <a:rPr spc="-20" dirty="0">
                <a:latin typeface="Calibri"/>
                <a:cs typeface="Calibri"/>
              </a:rPr>
              <a:t>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858"/>
            <a:ext cx="12192000" cy="6851650"/>
            <a:chOff x="0" y="6858"/>
            <a:chExt cx="12192000" cy="6851650"/>
          </a:xfrm>
        </p:grpSpPr>
        <p:pic>
          <p:nvPicPr>
            <p:cNvPr id="3" name="object 3" descr="A map of a city  AI-generated content may be incorrect."/>
            <p:cNvPicPr/>
            <p:nvPr/>
          </p:nvPicPr>
          <p:blipFill>
            <a:blip r:embed="rId2" cstate="print"/>
            <a:stretch>
              <a:fillRect/>
            </a:stretch>
          </p:blipFill>
          <p:spPr>
            <a:xfrm>
              <a:off x="0" y="1503933"/>
              <a:ext cx="8342119" cy="3935603"/>
            </a:xfrm>
            <a:prstGeom prst="rect">
              <a:avLst/>
            </a:prstGeom>
          </p:spPr>
        </p:pic>
        <p:pic>
          <p:nvPicPr>
            <p:cNvPr id="4" name="object 4" descr="A person in a safety vest standing in front of a factory  AI-generated content may be incorrect."/>
            <p:cNvPicPr/>
            <p:nvPr/>
          </p:nvPicPr>
          <p:blipFill>
            <a:blip r:embed="rId3" cstate="print"/>
            <a:stretch>
              <a:fillRect/>
            </a:stretch>
          </p:blipFill>
          <p:spPr>
            <a:xfrm>
              <a:off x="6562598" y="1504061"/>
              <a:ext cx="5629402" cy="4007992"/>
            </a:xfrm>
            <a:prstGeom prst="rect">
              <a:avLst/>
            </a:prstGeom>
          </p:spPr>
        </p:pic>
        <p:pic>
          <p:nvPicPr>
            <p:cNvPr id="5" name="object 5"/>
            <p:cNvPicPr/>
            <p:nvPr/>
          </p:nvPicPr>
          <p:blipFill>
            <a:blip r:embed="rId4" cstate="print"/>
            <a:stretch>
              <a:fillRect/>
            </a:stretch>
          </p:blipFill>
          <p:spPr>
            <a:xfrm>
              <a:off x="3" y="6858"/>
              <a:ext cx="12191999" cy="6851139"/>
            </a:xfrm>
            <a:prstGeom prst="rect">
              <a:avLst/>
            </a:prstGeom>
          </p:spPr>
        </p:pic>
      </p:grpSp>
      <p:sp>
        <p:nvSpPr>
          <p:cNvPr id="6" name="object 6"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25" dirty="0"/>
              <a:t>UAS</a:t>
            </a:r>
          </a:p>
        </p:txBody>
      </p:sp>
      <p:sp>
        <p:nvSpPr>
          <p:cNvPr id="7" name="object 7"/>
          <p:cNvSpPr txBox="1"/>
          <p:nvPr/>
        </p:nvSpPr>
        <p:spPr>
          <a:xfrm>
            <a:off x="7274814" y="247345"/>
            <a:ext cx="3996054"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2026</a:t>
            </a:r>
            <a:r>
              <a:rPr sz="1200" spc="-25" dirty="0">
                <a:latin typeface="Calibri"/>
                <a:cs typeface="Calibri"/>
              </a:rPr>
              <a:t> </a:t>
            </a:r>
            <a:r>
              <a:rPr sz="1200" dirty="0">
                <a:latin typeface="Calibri"/>
                <a:cs typeface="Calibri"/>
              </a:rPr>
              <a:t>SAFETY</a:t>
            </a:r>
            <a:r>
              <a:rPr sz="1200" spc="-25" dirty="0">
                <a:latin typeface="Calibri"/>
                <a:cs typeface="Calibri"/>
              </a:rPr>
              <a:t> </a:t>
            </a:r>
            <a:r>
              <a:rPr sz="1200" spc="-10" dirty="0">
                <a:latin typeface="Calibri"/>
                <a:cs typeface="Calibri"/>
              </a:rPr>
              <a:t>EXCELLENCE</a:t>
            </a:r>
            <a:r>
              <a:rPr sz="1200" spc="-35" dirty="0">
                <a:latin typeface="Calibri"/>
                <a:cs typeface="Calibri"/>
              </a:rPr>
              <a:t> </a:t>
            </a:r>
            <a:r>
              <a:rPr sz="1200" spc="-20" dirty="0">
                <a:latin typeface="Calibri"/>
                <a:cs typeface="Calibri"/>
              </a:rPr>
              <a:t>AWARDS</a:t>
            </a:r>
            <a:r>
              <a:rPr sz="1200" spc="-25" dirty="0">
                <a:latin typeface="Calibri"/>
                <a:cs typeface="Calibri"/>
              </a:rPr>
              <a:t> </a:t>
            </a:r>
            <a:r>
              <a:rPr sz="1200" dirty="0">
                <a:latin typeface="Calibri"/>
                <a:cs typeface="Calibri"/>
              </a:rPr>
              <a:t>|</a:t>
            </a:r>
            <a:r>
              <a:rPr sz="1200" spc="-25" dirty="0">
                <a:latin typeface="Calibri"/>
                <a:cs typeface="Calibri"/>
              </a:rPr>
              <a:t> </a:t>
            </a:r>
            <a:r>
              <a:rPr sz="1200" b="1" dirty="0">
                <a:latin typeface="Calibri"/>
                <a:cs typeface="Calibri"/>
              </a:rPr>
              <a:t>BEST</a:t>
            </a:r>
            <a:r>
              <a:rPr sz="1200" b="1" spc="-20" dirty="0">
                <a:latin typeface="Calibri"/>
                <a:cs typeface="Calibri"/>
              </a:rPr>
              <a:t> </a:t>
            </a:r>
            <a:r>
              <a:rPr sz="1200" b="1" dirty="0">
                <a:latin typeface="Calibri"/>
                <a:cs typeface="Calibri"/>
              </a:rPr>
              <a:t>PRACTICES</a:t>
            </a:r>
            <a:r>
              <a:rPr sz="1200" b="1" spc="-20" dirty="0">
                <a:latin typeface="Calibri"/>
                <a:cs typeface="Calibri"/>
              </a:rPr>
              <a:t> </a:t>
            </a:r>
            <a:r>
              <a:rPr sz="1200" b="1" spc="-10" dirty="0">
                <a:latin typeface="Calibri"/>
                <a:cs typeface="Calibri"/>
              </a:rPr>
              <a:t>SEMINAR</a:t>
            </a:r>
            <a:endParaRPr sz="1200">
              <a:latin typeface="Calibri"/>
              <a:cs typeface="Calibri"/>
            </a:endParaRPr>
          </a:p>
        </p:txBody>
      </p:sp>
      <p:pic>
        <p:nvPicPr>
          <p:cNvPr id="8" name="object 8" descr="A black drone with green lights  AI-generated content may be incorrect."/>
          <p:cNvPicPr/>
          <p:nvPr/>
        </p:nvPicPr>
        <p:blipFill>
          <a:blip r:embed="rId5" cstate="print"/>
          <a:stretch>
            <a:fillRect/>
          </a:stretch>
        </p:blipFill>
        <p:spPr>
          <a:xfrm>
            <a:off x="2274061" y="6858"/>
            <a:ext cx="2309876" cy="19197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4b8ab2c22b0e8211bf0203ffa53b00bf">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3652f488100efd83a14e401a8be276e9"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63C435-833E-454B-8426-B7DDCDD94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820EBD-A9DA-4270-8FCE-AEFE26F1CCF9}">
  <ds:schemaRefs>
    <ds:schemaRef ds:uri="http://schemas.microsoft.com/sharepoint/v3/contenttype/forms"/>
  </ds:schemaRefs>
</ds:datastoreItem>
</file>

<file path=customXml/itemProps3.xml><?xml version="1.0" encoding="utf-8"?>
<ds:datastoreItem xmlns:ds="http://schemas.openxmlformats.org/officeDocument/2006/customXml" ds:itemID="{F604DD89-85B5-43AC-9741-6E415AD1D87D}">
  <ds:schemaRefs>
    <ds:schemaRef ds:uri="9594d856-599f-4a3b-a97d-b49ae33144ee"/>
    <ds:schemaRef ds:uri="http://purl.org/dc/elements/1.1/"/>
    <ds:schemaRef ds:uri="http://purl.org/dc/terms/"/>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e6cf9755-c392-47a8-90e5-2cab7b2088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327</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Arial Black</vt:lpstr>
      <vt:lpstr>Calibri</vt:lpstr>
      <vt:lpstr>Tahoma</vt:lpstr>
      <vt:lpstr>Office Theme</vt:lpstr>
      <vt:lpstr>PowerPoint Presentation</vt:lpstr>
      <vt:lpstr>PowerPoint Presentation</vt:lpstr>
      <vt:lpstr>PowerPoint Presentation</vt:lpstr>
      <vt:lpstr>Best Practice - Laser Scan Technology</vt:lpstr>
      <vt:lpstr>Digital Reality – Point Cloud</vt:lpstr>
      <vt:lpstr>Technology</vt:lpstr>
      <vt:lpstr>Innovations</vt:lpstr>
      <vt:lpstr>Innovations at Work</vt:lpstr>
      <vt:lpstr>UAS</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Wolkenhauer</dc:creator>
  <cp:lastModifiedBy>Melissa Wolkenhauer</cp:lastModifiedBy>
  <cp:revision>1</cp:revision>
  <dcterms:created xsi:type="dcterms:W3CDTF">2026-06-12T15:35:55Z</dcterms:created>
  <dcterms:modified xsi:type="dcterms:W3CDTF">2026-06-12T15:45:05Z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2026-06-11T00:00:00Z</vt:filetime>
  </property>
  <property fmtid="{D5CDD505-2E9C-101B-9397-08002B2CF9AE}" pid="4" name="Creator">
    <vt:lpwstr>Microsoft® PowerPoint® for Microsoft 365</vt:lpwstr>
  </property>
  <property fmtid="{D5CDD505-2E9C-101B-9397-08002B2CF9AE}" pid="5" name="LastSaved">
    <vt:filetime>2026-06-12T00:00:00Z</vt:filetime>
  </property>
  <property fmtid="{D5CDD505-2E9C-101B-9397-08002B2CF9AE}" pid="6" name="Producer">
    <vt:lpwstr>Microsoft® PowerPoint® for Microsoft 365</vt:lpwstr>
  </property>
  <property fmtid="{D5CDD505-2E9C-101B-9397-08002B2CF9AE}" pid="7" name="ContentTypeId">
    <vt:lpwstr>0x010100806F8164ABBBE64B8583EA47391A32E3</vt:lpwstr>
  </property>
  <property fmtid="{D5CDD505-2E9C-101B-9397-08002B2CF9AE}" pid="8" name="MediaServiceImageTags">
    <vt:lpwstr/>
  </property>
</Properties>
</file>