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9" r:id="rId9"/>
    <p:sldId id="270" r:id="rId10"/>
    <p:sldId id="275" r:id="rId11"/>
    <p:sldId id="276" r:id="rId12"/>
    <p:sldId id="277" r:id="rId13"/>
    <p:sldId id="278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3B33D-0976-977F-0B68-2D2A1E54D0FD}" v="7" dt="2026-06-12T16:48:36.304"/>
    <p1510:client id="{FA4F13B8-A254-F77F-34F2-8A2DF675367C}" v="72" dt="2026-06-11T16:34:52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Wolkenhauer" userId="S::melissa@ibrt.us::ce89d710-e060-4753-8fc6-fd7db8cd1ba5" providerId="AD" clId="Web-{A3C3B33D-0976-977F-0B68-2D2A1E54D0FD}"/>
    <pc:docChg chg="modSld">
      <pc:chgData name="Melissa Wolkenhauer" userId="S::melissa@ibrt.us::ce89d710-e060-4753-8fc6-fd7db8cd1ba5" providerId="AD" clId="Web-{A3C3B33D-0976-977F-0B68-2D2A1E54D0FD}" dt="2026-06-12T16:48:30.788" v="4" actId="20577"/>
      <pc:docMkLst>
        <pc:docMk/>
      </pc:docMkLst>
      <pc:sldChg chg="modSp">
        <pc:chgData name="Melissa Wolkenhauer" userId="S::melissa@ibrt.us::ce89d710-e060-4753-8fc6-fd7db8cd1ba5" providerId="AD" clId="Web-{A3C3B33D-0976-977F-0B68-2D2A1E54D0FD}" dt="2026-06-12T16:48:30.788" v="4" actId="20577"/>
        <pc:sldMkLst>
          <pc:docMk/>
          <pc:sldMk cId="3120814844" sldId="259"/>
        </pc:sldMkLst>
        <pc:spChg chg="mod">
          <ac:chgData name="Melissa Wolkenhauer" userId="S::melissa@ibrt.us::ce89d710-e060-4753-8fc6-fd7db8cd1ba5" providerId="AD" clId="Web-{A3C3B33D-0976-977F-0B68-2D2A1E54D0FD}" dt="2026-06-12T16:48:30.788" v="4" actId="20577"/>
          <ac:spMkLst>
            <pc:docMk/>
            <pc:sldMk cId="3120814844" sldId="259"/>
            <ac:spMk id="8" creationId="{77ABE78C-2584-CDE3-4325-049B0DE44E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D4B2B-454C-F344-B689-EE53840E09E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8DE2-3B59-974E-AA71-107230FB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98DE2-3B59-974E-AA71-107230FB5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90F99-AD04-C9A6-78E5-73650B6B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06" y="-92765"/>
            <a:ext cx="16290017" cy="6950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ED2E6-BE4F-64AD-D9E1-65BB54AA90C6}"/>
              </a:ext>
            </a:extLst>
          </p:cNvPr>
          <p:cNvSpPr/>
          <p:nvPr/>
        </p:nvSpPr>
        <p:spPr>
          <a:xfrm>
            <a:off x="1212112" y="-290"/>
            <a:ext cx="11029675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A0308A4-1E0D-EFCC-3763-94344F602CC9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9" name="Picture 8" descr="A black background with gold text&#10;&#10;AI-generated content may be incorrect.">
            <a:extLst>
              <a:ext uri="{FF2B5EF4-FFF2-40B4-BE49-F238E27FC236}">
                <a16:creationId xmlns:a16="http://schemas.microsoft.com/office/drawing/2014/main" id="{A4CC827F-E3F5-1038-B83F-D6960A0FB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12" y="838997"/>
            <a:ext cx="4452677" cy="1823381"/>
          </a:xfrm>
          <a:prstGeom prst="rect">
            <a:avLst/>
          </a:prstGeom>
          <a:effectLst>
            <a:outerShdw blurRad="163763" dist="38100" dir="5400000" sx="101000" sy="101000" algn="t" rotWithShape="0">
              <a:prstClr val="black">
                <a:alpha val="86000"/>
              </a:prstClr>
            </a:outerShdw>
          </a:effectLst>
        </p:spPr>
      </p:pic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99EA263B-10C5-01E2-2145-0E2E3BFD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2D20DB-0AFA-9AC4-82B4-6CC096F66F01}"/>
              </a:ext>
            </a:extLst>
          </p:cNvPr>
          <p:cNvSpPr txBox="1">
            <a:spLocks/>
          </p:cNvSpPr>
          <p:nvPr/>
        </p:nvSpPr>
        <p:spPr>
          <a:xfrm>
            <a:off x="5942162" y="3028209"/>
            <a:ext cx="5645812" cy="9432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SPECIALIZED SERVICES</a:t>
            </a:r>
            <a:endParaRPr 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  <a:p>
            <a:r>
              <a:rPr lang="en-US"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BEST IN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FEFD6-1A19-7FDD-7EBA-46AF1E1F0A21}"/>
              </a:ext>
            </a:extLst>
          </p:cNvPr>
          <p:cNvSpPr txBox="1"/>
          <p:nvPr/>
        </p:nvSpPr>
        <p:spPr>
          <a:xfrm>
            <a:off x="6288216" y="3885513"/>
            <a:ext cx="5038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09615-9883-F883-084F-E43BC83C20A6}"/>
              </a:ext>
            </a:extLst>
          </p:cNvPr>
          <p:cNvSpPr txBox="1"/>
          <p:nvPr/>
        </p:nvSpPr>
        <p:spPr>
          <a:xfrm>
            <a:off x="5947443" y="4011495"/>
            <a:ext cx="520583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DBG Services L.P. stands alone as the only janitorial company in the United States to earn OSHA’s prestigious VPP Star designation. Focused solely on the petrochemical industry, DBG delivers best-in-class janitorial, grounds maintenance, pest control, turnaround (TA) support, and complete facilities management services—driven by a commitment to safety, quality, and operational excellence.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B1EFD-8164-5380-32C4-B2D27A6D27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25" y="2540345"/>
            <a:ext cx="2688306" cy="19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24DA1-FBF4-0B55-1217-CC8244CB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EB1B6-BF3B-E4C0-D09D-ECCAC0B07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2DAF040-DBDB-BD0B-BC13-9B20E403F4B5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54B552E9-1680-570E-2623-2E47E0BB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56" r="146" b="14677"/>
          <a:stretch>
            <a:fillRect/>
          </a:stretch>
        </p:blipFill>
        <p:spPr>
          <a:xfrm>
            <a:off x="1882398" y="510073"/>
            <a:ext cx="8798922" cy="46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7E5854-2C24-FC9C-2DE6-782E45A07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3"/>
            <a:ext cx="12191994" cy="6857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89513-CF36-D511-DFC3-0D04CCAA93F6}"/>
              </a:ext>
            </a:extLst>
          </p:cNvPr>
          <p:cNvSpPr txBox="1"/>
          <p:nvPr/>
        </p:nvSpPr>
        <p:spPr>
          <a:xfrm>
            <a:off x="2665879" y="2105561"/>
            <a:ext cx="68602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021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1CABB0-2CC2-FC4B-81A9-9AAFD3FE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D9E-4617-3522-A1EB-ABF211FA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8F430B-F52B-87C0-F59D-700993C1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2940"/>
          <a:stretch>
            <a:fillRect/>
          </a:stretch>
        </p:blipFill>
        <p:spPr>
          <a:xfrm>
            <a:off x="0" y="-92765"/>
            <a:ext cx="12241787" cy="69507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E9143D-2E9E-CA10-D93F-FF934774AD76}"/>
              </a:ext>
            </a:extLst>
          </p:cNvPr>
          <p:cNvSpPr/>
          <p:nvPr/>
        </p:nvSpPr>
        <p:spPr>
          <a:xfrm>
            <a:off x="1658679" y="-290"/>
            <a:ext cx="10583108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BB947E0-2835-3129-AE02-D128859FA682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1950919B-B32F-E003-9A7E-A9E0A18C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8ABFC-5562-066B-F401-16ABC2133508}"/>
              </a:ext>
            </a:extLst>
          </p:cNvPr>
          <p:cNvSpPr txBox="1">
            <a:spLocks/>
          </p:cNvSpPr>
          <p:nvPr/>
        </p:nvSpPr>
        <p:spPr>
          <a:xfrm>
            <a:off x="5942162" y="1299653"/>
            <a:ext cx="6533072" cy="13399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BEST PRACTICE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/ 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BE78C-2584-CDE3-4325-049B0DE44EEE}"/>
              </a:ext>
            </a:extLst>
          </p:cNvPr>
          <p:cNvSpPr txBox="1"/>
          <p:nvPr/>
        </p:nvSpPr>
        <p:spPr>
          <a:xfrm>
            <a:off x="5940762" y="2634149"/>
            <a:ext cx="50968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Introduction &amp; General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Best Practice - GFCI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Q&amp;A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9D81E-FDA5-0155-23F6-E0065D9DBE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25" y="2540345"/>
            <a:ext cx="2688306" cy="19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General Review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Presented By: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Cathy Biggs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Corporate Safety Mgr./VPP Coordinator/TC Safety Mgr./CSST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Kelly McCarty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Operations Manager/CSST/North Safety Manager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38DE50-E1D8-E230-3BA7-0AD4E8C49B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7475" marR="0" lvl="0" indent="-7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DBG Services, L. P. is an Industrial Facilities Maintenance Provider and is currently active at over 12 locations from Texas City to Houston, Deer Park, and Mont Belvieu.</a:t>
            </a:r>
          </a:p>
          <a:p>
            <a:pPr marL="117475" marR="0" lvl="0" indent="-7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marR="0" lvl="0" indent="-7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services consist of:</a:t>
            </a:r>
          </a:p>
          <a:p>
            <a:pPr marL="117475" marR="0" lvl="0" indent="-7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7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Janitorial Services</a:t>
            </a:r>
          </a:p>
          <a:p>
            <a:pPr marL="395287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Grounds Maintenance / Vegetation Control</a:t>
            </a:r>
          </a:p>
          <a:p>
            <a:pPr marL="395287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 Services</a:t>
            </a:r>
          </a:p>
          <a:p>
            <a:pPr marL="395287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Bulk Trash Maintenance</a:t>
            </a:r>
          </a:p>
          <a:p>
            <a:pPr marL="395287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Pest Control Services</a:t>
            </a:r>
          </a:p>
          <a:p>
            <a:pPr marL="117475" marR="0" lvl="0" indent="-7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#1 Priority → Employee Safety, Quality &amp;           		Customer Satisfaction</a:t>
            </a:r>
          </a:p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06884-1A13-81ED-741E-8F8C08DF4221}"/>
              </a:ext>
            </a:extLst>
          </p:cNvPr>
          <p:cNvSpPr txBox="1"/>
          <p:nvPr/>
        </p:nvSpPr>
        <p:spPr>
          <a:xfrm>
            <a:off x="1286551" y="3077445"/>
            <a:ext cx="42848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" b="1" u="sng" cap="all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Mission Statement:</a:t>
            </a:r>
          </a:p>
          <a:p>
            <a:pPr algn="ctr"/>
            <a:endParaRPr lang="en-US" sz="1000" b="1" cap="all" dirty="0">
              <a:ln w="0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cap="all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“We will operate a safe </a:t>
            </a:r>
          </a:p>
          <a:p>
            <a:pPr algn="ctr"/>
            <a:r>
              <a:rPr lang="en-US" sz="1000" b="1" cap="all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environmentally sound organization, </a:t>
            </a:r>
          </a:p>
          <a:p>
            <a:pPr algn="ctr"/>
            <a:r>
              <a:rPr lang="en-US" sz="1000" b="1" cap="all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providing quality service in a </a:t>
            </a:r>
          </a:p>
          <a:p>
            <a:pPr algn="ctr"/>
            <a:r>
              <a:rPr lang="en-US" sz="1000" b="1" cap="all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competitive, profitable manner.”</a:t>
            </a:r>
          </a:p>
          <a:p>
            <a:pPr algn="ctr"/>
            <a:r>
              <a:rPr lang="en-US" sz="1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86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8AC4A95-F9DA-4CF7-26F6-04E589699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717657"/>
            <a:ext cx="3619698" cy="2714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- GFCI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DBG Services Ground Fault Circuit Interrupters (GFCI) &amp; Assured Grounding Program: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DBG Services is not qualified to assure the continuity of the electrical appliance to the equipment and must advise assistance from the facility I&amp;E Department.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GFCI training is conducted with employees during safety orientation and is covered through the HASC Janitorial Training.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Employees may reference the Janitorial Safety Training on the DBG Services Inspections App.</a:t>
            </a:r>
          </a:p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223996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022DB1A-9595-B375-D70A-50E8FF46C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467" t="49568" r="161" b="16715"/>
          <a:stretch>
            <a:fillRect/>
          </a:stretch>
        </p:blipFill>
        <p:spPr>
          <a:xfrm>
            <a:off x="3018940" y="1922401"/>
            <a:ext cx="6930313" cy="150767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345463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7ED44-8545-9769-3ED6-DC3928465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03884E-D986-1E08-2119-F7DCC6E9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B774C4D-F96C-7643-996D-BA45130FE962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187BC-C86A-FD3A-F9D3-1E6FE443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11" t="6076" r="1528" b="8861"/>
          <a:stretch>
            <a:fillRect/>
          </a:stretch>
        </p:blipFill>
        <p:spPr>
          <a:xfrm>
            <a:off x="2482409" y="664736"/>
            <a:ext cx="8004471" cy="43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993D-9FBF-9101-97B2-8EBBE6B2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DC0593-8F92-F262-EE7A-7B1D8C4D9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8BD77B4-F31C-98EB-4DCA-DA660D86374B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5" name="Picture 4" descr="A person standing next to a vacuum cleaner&#10;&#10;AI-generated content may be incorrect.">
            <a:extLst>
              <a:ext uri="{FF2B5EF4-FFF2-40B4-BE49-F238E27FC236}">
                <a16:creationId xmlns:a16="http://schemas.microsoft.com/office/drawing/2014/main" id="{A9CA9310-CCB2-302D-7267-B9F9C422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501722"/>
            <a:ext cx="7244687" cy="54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12D2-EF5F-C2D7-31B5-3602D95C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461894-CF8A-5535-5486-73E36C10E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65"/>
            <a:ext cx="12191994" cy="685799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81398DE6-C363-242A-7A50-99A9F2F2328E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134BE1-CC85-9DBB-9730-8041E88E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58" t="16702" b="23555"/>
          <a:stretch>
            <a:fillRect/>
          </a:stretch>
        </p:blipFill>
        <p:spPr>
          <a:xfrm>
            <a:off x="1745794" y="511936"/>
            <a:ext cx="9169822" cy="45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1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9" ma:contentTypeDescription="Create a new document." ma:contentTypeScope="" ma:versionID="4b8ab2c22b0e8211bf0203ffa53b00bf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3652f488100efd83a14e401a8be276e9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1f49f8-d32f-49c1-bdb7-50db704ca24f}" ma:internalName="TaxCatchAll" ma:showField="CatchAllData" ma:web="e6cf9755-c392-47a8-90e5-2cab7b208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e7acff-fe2a-484b-931e-e5ee58976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f9755-c392-47a8-90e5-2cab7b2088c8" xsi:nil="true"/>
    <lcf76f155ced4ddcb4097134ff3c332f xmlns="9594d856-599f-4a3b-a97d-b49ae33144e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1F4AAF-A9C9-4E57-AA3E-A491A956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f9755-c392-47a8-90e5-2cab7b2088c8"/>
    <ds:schemaRef ds:uri="9594d856-599f-4a3b-a97d-b49ae3314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D6A08-1D2C-4994-8E2A-2A4E48302380}">
  <ds:schemaRefs>
    <ds:schemaRef ds:uri="6a848875-b63b-42bf-abbe-7239fc341a2b"/>
    <ds:schemaRef ds:uri="849898e2-05c4-4aa4-85b1-3db562e31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cf9755-c392-47a8-90e5-2cab7b2088c8"/>
    <ds:schemaRef ds:uri="9594d856-599f-4a3b-a97d-b49ae33144ee"/>
    <ds:schemaRef ds:uri="ad2e6369-df2a-4c81-9ecd-b7189536ada1"/>
    <ds:schemaRef ds:uri="a8d7c0dc-1c48-456f-9b85-8620b8ae2ee8"/>
    <ds:schemaRef ds:uri="b90698a5-0630-4073-813d-1fda91f59d24"/>
  </ds:schemaRefs>
</ds:datastoreItem>
</file>

<file path=customXml/itemProps3.xml><?xml version="1.0" encoding="utf-8"?>
<ds:datastoreItem xmlns:ds="http://schemas.openxmlformats.org/officeDocument/2006/customXml" ds:itemID="{424B3342-FD8B-435E-B5C5-61BE90F0B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358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Introduction &amp; General Review</vt:lpstr>
      <vt:lpstr>Best Practice - GFCI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Biggs, Cathy (Contractor)</dc:creator>
  <cp:lastModifiedBy>Melissa Wolkenhauer</cp:lastModifiedBy>
  <cp:revision>67</cp:revision>
  <dcterms:created xsi:type="dcterms:W3CDTF">2025-05-22T20:31:15Z</dcterms:created>
  <dcterms:modified xsi:type="dcterms:W3CDTF">2026-06-12T16:48:38Z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  <property fmtid="{D5CDD505-2E9C-101B-9397-08002B2CF9AE}" pid="3" name="MediaServiceImageTags">
    <vt:lpwstr/>
  </property>
</Properties>
</file>