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7" r:id="rId5"/>
    <p:sldId id="258" r:id="rId6"/>
    <p:sldId id="259" r:id="rId7"/>
    <p:sldId id="260" r:id="rId8"/>
    <p:sldId id="285" r:id="rId9"/>
    <p:sldId id="286" r:id="rId10"/>
    <p:sldId id="284" r:id="rId11"/>
    <p:sldId id="270" r:id="rId12"/>
    <p:sldId id="287" r:id="rId13"/>
    <p:sldId id="289" r:id="rId14"/>
    <p:sldId id="290" r:id="rId15"/>
    <p:sldId id="269"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B0384-5FBD-A51B-5D16-8E9D2306F276}" v="5" dt="2026-06-11T16:23:06.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Wolkenhauer" userId="S::melissa@ibrt.us::ce89d710-e060-4753-8fc6-fd7db8cd1ba5" providerId="AD" clId="Web-{D5CB0384-5FBD-A51B-5D16-8E9D2306F276}"/>
    <pc:docChg chg="modSld">
      <pc:chgData name="Melissa Wolkenhauer" userId="S::melissa@ibrt.us::ce89d710-e060-4753-8fc6-fd7db8cd1ba5" providerId="AD" clId="Web-{D5CB0384-5FBD-A51B-5D16-8E9D2306F276}" dt="2026-06-11T16:23:06.274" v="4" actId="14100"/>
      <pc:docMkLst>
        <pc:docMk/>
      </pc:docMkLst>
      <pc:sldChg chg="modSp">
        <pc:chgData name="Melissa Wolkenhauer" userId="S::melissa@ibrt.us::ce89d710-e060-4753-8fc6-fd7db8cd1ba5" providerId="AD" clId="Web-{D5CB0384-5FBD-A51B-5D16-8E9D2306F276}" dt="2026-06-11T16:22:29.257" v="1" actId="20577"/>
        <pc:sldMkLst>
          <pc:docMk/>
          <pc:sldMk cId="4227302727" sldId="286"/>
        </pc:sldMkLst>
        <pc:spChg chg="mod">
          <ac:chgData name="Melissa Wolkenhauer" userId="S::melissa@ibrt.us::ce89d710-e060-4753-8fc6-fd7db8cd1ba5" providerId="AD" clId="Web-{D5CB0384-5FBD-A51B-5D16-8E9D2306F276}" dt="2026-06-11T16:22:29.257" v="1" actId="20577"/>
          <ac:spMkLst>
            <pc:docMk/>
            <pc:sldMk cId="4227302727" sldId="286"/>
            <ac:spMk id="10" creationId="{05D13E22-72F3-025A-CA5B-87274EBE4986}"/>
          </ac:spMkLst>
        </pc:spChg>
      </pc:sldChg>
      <pc:sldChg chg="modSp">
        <pc:chgData name="Melissa Wolkenhauer" userId="S::melissa@ibrt.us::ce89d710-e060-4753-8fc6-fd7db8cd1ba5" providerId="AD" clId="Web-{D5CB0384-5FBD-A51B-5D16-8E9D2306F276}" dt="2026-06-11T16:23:06.274" v="4" actId="14100"/>
        <pc:sldMkLst>
          <pc:docMk/>
          <pc:sldMk cId="2773075199" sldId="290"/>
        </pc:sldMkLst>
        <pc:spChg chg="mod">
          <ac:chgData name="Melissa Wolkenhauer" userId="S::melissa@ibrt.us::ce89d710-e060-4753-8fc6-fd7db8cd1ba5" providerId="AD" clId="Web-{D5CB0384-5FBD-A51B-5D16-8E9D2306F276}" dt="2026-06-11T16:23:06.274" v="4" actId="14100"/>
          <ac:spMkLst>
            <pc:docMk/>
            <pc:sldMk cId="2773075199" sldId="290"/>
            <ac:spMk id="5" creationId="{8A9C7F81-729F-B137-2EAB-908D3EE8A9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D4B2B-454C-F344-B689-EE53840E09EC}" type="datetimeFigureOut">
              <a:rPr lang="en-US" smtClean="0"/>
              <a:t>6/11/2026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98DE2-3B59-974E-AA71-107230FB5548}" type="slidenum">
              <a:rPr lang="en-US" smtClean="0"/>
              <a:t>‹#›</a:t>
            </a:fld>
            <a:endParaRPr lang="en-US"/>
          </a:p>
        </p:txBody>
      </p:sp>
    </p:spTree>
    <p:extLst>
      <p:ext uri="{BB962C8B-B14F-4D97-AF65-F5344CB8AC3E}">
        <p14:creationId xmlns:p14="http://schemas.microsoft.com/office/powerpoint/2010/main" val="349709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98DE2-3B59-974E-AA71-107230FB5548}" type="slidenum">
              <a:rPr lang="en-US" smtClean="0"/>
              <a:t>2</a:t>
            </a:fld>
            <a:endParaRPr lang="en-US"/>
          </a:p>
        </p:txBody>
      </p:sp>
    </p:spTree>
    <p:extLst>
      <p:ext uri="{BB962C8B-B14F-4D97-AF65-F5344CB8AC3E}">
        <p14:creationId xmlns:p14="http://schemas.microsoft.com/office/powerpoint/2010/main" val="385380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sc.org/home"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crashstats.nhtsa.dot.gov/Api/Public/ViewPublication/811144" TargetMode="External"/><Relationship Id="rId4" Type="http://schemas.openxmlformats.org/officeDocument/2006/relationships/hyperlink" Target="https://www.nhts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690F99-AD04-C9A6-78E5-73650B6B6F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456" y="-92765"/>
            <a:ext cx="12356912" cy="6950763"/>
          </a:xfrm>
          <a:prstGeom prst="rect">
            <a:avLst/>
          </a:prstGeom>
        </p:spPr>
      </p:pic>
      <p:sp>
        <p:nvSpPr>
          <p:cNvPr id="4" name="Rectangle 3">
            <a:extLst>
              <a:ext uri="{FF2B5EF4-FFF2-40B4-BE49-F238E27FC236}">
                <a16:creationId xmlns:a16="http://schemas.microsoft.com/office/drawing/2014/main" id="{6E9ED2E6-BE4F-64AD-D9E1-65BB54AA90C6}"/>
              </a:ext>
            </a:extLst>
          </p:cNvPr>
          <p:cNvSpPr/>
          <p:nvPr/>
        </p:nvSpPr>
        <p:spPr>
          <a:xfrm>
            <a:off x="1212112" y="-290"/>
            <a:ext cx="11029675" cy="6958932"/>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
            <a:extLst>
              <a:ext uri="{FF2B5EF4-FFF2-40B4-BE49-F238E27FC236}">
                <a16:creationId xmlns:a16="http://schemas.microsoft.com/office/drawing/2014/main" id="{EA0308A4-1E0D-EFCC-3763-94344F602CC9}"/>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2026 SAFETY EXCELLENCE AWARDS | </a:t>
            </a:r>
            <a:r>
              <a:rPr lang="en-US" sz="1200" b="1" dirty="0">
                <a:solidFill>
                  <a:srgbClr val="FFFFFF"/>
                </a:solidFill>
              </a:rPr>
              <a:t>BEST PRACTICES SEMINAR</a:t>
            </a:r>
          </a:p>
        </p:txBody>
      </p:sp>
      <p:pic>
        <p:nvPicPr>
          <p:cNvPr id="9" name="Picture 8" descr="A black background with gold text&#10;&#10;AI-generated content may be incorrect.">
            <a:extLst>
              <a:ext uri="{FF2B5EF4-FFF2-40B4-BE49-F238E27FC236}">
                <a16:creationId xmlns:a16="http://schemas.microsoft.com/office/drawing/2014/main" id="{A4CC827F-E3F5-1038-B83F-D6960A0FB7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712" y="838997"/>
            <a:ext cx="4452677" cy="1823381"/>
          </a:xfrm>
          <a:prstGeom prst="rect">
            <a:avLst/>
          </a:prstGeom>
          <a:effectLst>
            <a:outerShdw blurRad="163763" dist="38100" dir="5400000" sx="101000" sy="101000" algn="t" rotWithShape="0">
              <a:prstClr val="black">
                <a:alpha val="86000"/>
              </a:prstClr>
            </a:outerShdw>
          </a:effectLst>
        </p:spPr>
      </p:pic>
      <p:pic>
        <p:nvPicPr>
          <p:cNvPr id="5" name="Picture 4" descr="A blue and white diamond shaped frame&#10;&#10;AI-generated content may be incorrect.">
            <a:extLst>
              <a:ext uri="{FF2B5EF4-FFF2-40B4-BE49-F238E27FC236}">
                <a16:creationId xmlns:a16="http://schemas.microsoft.com/office/drawing/2014/main" id="{99EA263B-10C5-01E2-2145-0E2E3BFD9F20}"/>
              </a:ext>
            </a:extLst>
          </p:cNvPr>
          <p:cNvPicPr>
            <a:picLocks noChangeAspect="1"/>
          </p:cNvPicPr>
          <p:nvPr/>
        </p:nvPicPr>
        <p:blipFill>
          <a:blip r:embed="rId4"/>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622D20DB-0AFA-9AC4-82B4-6CC096F66F01}"/>
              </a:ext>
            </a:extLst>
          </p:cNvPr>
          <p:cNvSpPr txBox="1">
            <a:spLocks/>
          </p:cNvSpPr>
          <p:nvPr/>
        </p:nvSpPr>
        <p:spPr>
          <a:xfrm>
            <a:off x="5942162" y="3028209"/>
            <a:ext cx="5645812" cy="94328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effectLst>
                  <a:outerShdw blurRad="50800" dist="38100" dir="2700000" algn="tl" rotWithShape="0">
                    <a:prstClr val="black">
                      <a:alpha val="40000"/>
                    </a:prstClr>
                  </a:outerShdw>
                </a:effectLst>
                <a:latin typeface="Arial Black"/>
              </a:rPr>
              <a:t>SOFT CRAFTS SMALL</a:t>
            </a:r>
            <a:endParaRPr lang="en-US" sz="3200" dirty="0">
              <a:solidFill>
                <a:schemeClr val="bg1"/>
              </a:solidFill>
              <a:effectLst>
                <a:outerShdw blurRad="50800" dist="38100" dir="2700000" algn="tl" rotWithShape="0">
                  <a:prstClr val="black">
                    <a:alpha val="40000"/>
                  </a:prstClr>
                </a:outerShdw>
              </a:effectLst>
              <a:latin typeface="Arial Black"/>
            </a:endParaRPr>
          </a:p>
          <a:p>
            <a:r>
              <a:rPr lang="en-US" sz="2800" dirty="0">
                <a:solidFill>
                  <a:schemeClr val="bg1"/>
                </a:solidFill>
                <a:effectLst>
                  <a:outerShdw blurRad="50800" dist="38100" dir="2700000" algn="tl" rotWithShape="0">
                    <a:prstClr val="black">
                      <a:alpha val="40000"/>
                    </a:prstClr>
                  </a:outerShdw>
                </a:effectLst>
              </a:rPr>
              <a:t>BEST IN CLASS</a:t>
            </a:r>
          </a:p>
        </p:txBody>
      </p:sp>
      <p:sp>
        <p:nvSpPr>
          <p:cNvPr id="13" name="TextBox 12">
            <a:extLst>
              <a:ext uri="{FF2B5EF4-FFF2-40B4-BE49-F238E27FC236}">
                <a16:creationId xmlns:a16="http://schemas.microsoft.com/office/drawing/2014/main" id="{ABDFEFD6-1A19-7FDD-7EBA-46AF1E1F0A21}"/>
              </a:ext>
            </a:extLst>
          </p:cNvPr>
          <p:cNvSpPr txBox="1"/>
          <p:nvPr/>
        </p:nvSpPr>
        <p:spPr>
          <a:xfrm>
            <a:off x="6288216" y="3885513"/>
            <a:ext cx="50388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64909615-9883-F883-084F-E43BC83C20A6}"/>
              </a:ext>
            </a:extLst>
          </p:cNvPr>
          <p:cNvSpPr txBox="1"/>
          <p:nvPr/>
        </p:nvSpPr>
        <p:spPr>
          <a:xfrm>
            <a:off x="5947443" y="4452411"/>
            <a:ext cx="520583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FFFF"/>
                </a:solidFill>
                <a:effectLst>
                  <a:outerShdw blurRad="50800" dist="38100" dir="2700000" algn="tl" rotWithShape="0">
                    <a:prstClr val="black">
                      <a:alpha val="40000"/>
                    </a:prstClr>
                  </a:outerShdw>
                </a:effectLst>
              </a:rPr>
              <a:t>S2N Services delivers high-quality soft craft solutions for the oil &amp; gas industry, executing complex work across LNG, petrochemical, and midstream facilities. Our crews combine experience and strict safety discipline to outperform expectations on every project. From corrosion protection to insulation systems and engineered access, S2N sets the benchmark for quality, reliability, and execution. Every project we execute reflects a culture built on discipline and accountability.</a:t>
            </a:r>
          </a:p>
        </p:txBody>
      </p:sp>
      <p:pic>
        <p:nvPicPr>
          <p:cNvPr id="6" name="Picture 5">
            <a:extLst>
              <a:ext uri="{FF2B5EF4-FFF2-40B4-BE49-F238E27FC236}">
                <a16:creationId xmlns:a16="http://schemas.microsoft.com/office/drawing/2014/main" id="{B95E93FE-F2C2-1048-F1E1-BF41A64336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974" y="1929989"/>
            <a:ext cx="3199306" cy="3199306"/>
          </a:xfrm>
          <a:prstGeom prst="rect">
            <a:avLst/>
          </a:prstGeom>
        </p:spPr>
      </p:pic>
    </p:spTree>
    <p:extLst>
      <p:ext uri="{BB962C8B-B14F-4D97-AF65-F5344CB8AC3E}">
        <p14:creationId xmlns:p14="http://schemas.microsoft.com/office/powerpoint/2010/main" val="101351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5FF50-AEAB-8B6D-4C79-17ECBC614A4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B5BD6A6-CA5A-E0D9-F8E0-69212601CD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 y="6865"/>
            <a:ext cx="12191989" cy="6857993"/>
          </a:xfrm>
          <a:prstGeom prst="rect">
            <a:avLst/>
          </a:prstGeom>
        </p:spPr>
      </p:pic>
      <p:sp>
        <p:nvSpPr>
          <p:cNvPr id="3" name="Title 2">
            <a:extLst>
              <a:ext uri="{FF2B5EF4-FFF2-40B4-BE49-F238E27FC236}">
                <a16:creationId xmlns:a16="http://schemas.microsoft.com/office/drawing/2014/main" id="{0C84983C-C4E0-C755-E051-62518FE1015C}"/>
              </a:ext>
            </a:extLst>
          </p:cNvPr>
          <p:cNvSpPr>
            <a:spLocks noGrp="1"/>
          </p:cNvSpPr>
          <p:nvPr>
            <p:ph type="title"/>
          </p:nvPr>
        </p:nvSpPr>
        <p:spPr/>
        <p:txBody>
          <a:bodyPr/>
          <a:lstStyle/>
          <a:p>
            <a:pPr algn="ctr"/>
            <a:r>
              <a:rPr lang="en-US" dirty="0"/>
              <a:t>Vehicle 360 Awareness Program</a:t>
            </a:r>
            <a:br>
              <a:rPr lang="en-US" dirty="0"/>
            </a:br>
            <a:r>
              <a:rPr lang="en-US" dirty="0"/>
              <a:t>Best Practice</a:t>
            </a:r>
          </a:p>
        </p:txBody>
      </p:sp>
      <p:sp>
        <p:nvSpPr>
          <p:cNvPr id="4" name="Content Placeholder 3">
            <a:extLst>
              <a:ext uri="{FF2B5EF4-FFF2-40B4-BE49-F238E27FC236}">
                <a16:creationId xmlns:a16="http://schemas.microsoft.com/office/drawing/2014/main" id="{C946D52E-DD6E-7CE8-2952-0EF1003DDE40}"/>
              </a:ext>
            </a:extLst>
          </p:cNvPr>
          <p:cNvSpPr>
            <a:spLocks noGrp="1"/>
          </p:cNvSpPr>
          <p:nvPr>
            <p:ph idx="1"/>
          </p:nvPr>
        </p:nvSpPr>
        <p:spPr>
          <a:xfrm>
            <a:off x="838200" y="1517904"/>
            <a:ext cx="10515600" cy="4659059"/>
          </a:xfrm>
        </p:spPr>
        <p:txBody>
          <a:bodyPr>
            <a:normAutofit/>
          </a:bodyPr>
          <a:lstStyle/>
          <a:p>
            <a:r>
              <a:rPr lang="en-US" dirty="0"/>
              <a:t>The </a:t>
            </a:r>
            <a:r>
              <a:rPr lang="en-US" b="1" dirty="0"/>
              <a:t>6 S's of safe backing</a:t>
            </a:r>
            <a:r>
              <a:rPr lang="en-US" dirty="0"/>
              <a:t> (NSC)   are:</a:t>
            </a:r>
          </a:p>
          <a:p>
            <a:r>
              <a:rPr lang="en-US" b="1" dirty="0"/>
              <a:t>Seatbelt:</a:t>
            </a:r>
            <a:r>
              <a:rPr lang="en-US" dirty="0"/>
              <a:t> Always ensure your seatbelt is securely fastened before starting the vehicle or beginning to reverse. </a:t>
            </a:r>
          </a:p>
          <a:p>
            <a:r>
              <a:rPr lang="en-US" b="1" dirty="0"/>
              <a:t>Situate:</a:t>
            </a:r>
            <a:r>
              <a:rPr lang="en-US" dirty="0"/>
              <a:t> Adjust seating position, seatbelt, and mirrors. </a:t>
            </a:r>
          </a:p>
          <a:p>
            <a:r>
              <a:rPr lang="en-US" b="1" dirty="0"/>
              <a:t>Sweep:</a:t>
            </a:r>
            <a:r>
              <a:rPr lang="en-US" dirty="0"/>
              <a:t> Perform a 360-degree sweep of the area around your vehicle, be aware of blind spots, pedestrians, and obstacles. </a:t>
            </a:r>
          </a:p>
          <a:p>
            <a:endParaRPr lang="en-US" dirty="0"/>
          </a:p>
        </p:txBody>
      </p:sp>
      <p:sp>
        <p:nvSpPr>
          <p:cNvPr id="2" name="TextBox 4">
            <a:extLst>
              <a:ext uri="{FF2B5EF4-FFF2-40B4-BE49-F238E27FC236}">
                <a16:creationId xmlns:a16="http://schemas.microsoft.com/office/drawing/2014/main" id="{62561F11-CFBF-E561-3677-4D714519683F}"/>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239154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A91D5-43EE-4F11-8D2B-8CEBDC73885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7739B9C-9858-AFE1-FC2C-4166DDFA30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 y="6865"/>
            <a:ext cx="12191989" cy="6857993"/>
          </a:xfrm>
          <a:prstGeom prst="rect">
            <a:avLst/>
          </a:prstGeom>
        </p:spPr>
      </p:pic>
      <p:sp>
        <p:nvSpPr>
          <p:cNvPr id="3" name="Title 2">
            <a:extLst>
              <a:ext uri="{FF2B5EF4-FFF2-40B4-BE49-F238E27FC236}">
                <a16:creationId xmlns:a16="http://schemas.microsoft.com/office/drawing/2014/main" id="{CD104F5A-C209-C0C0-24BB-F44BF53E4DEA}"/>
              </a:ext>
            </a:extLst>
          </p:cNvPr>
          <p:cNvSpPr>
            <a:spLocks noGrp="1"/>
          </p:cNvSpPr>
          <p:nvPr>
            <p:ph type="title"/>
          </p:nvPr>
        </p:nvSpPr>
        <p:spPr/>
        <p:txBody>
          <a:bodyPr/>
          <a:lstStyle/>
          <a:p>
            <a:pPr algn="ctr"/>
            <a:r>
              <a:rPr lang="en-US" dirty="0"/>
              <a:t>Vehicle 360 Awareness Program</a:t>
            </a:r>
            <a:br>
              <a:rPr lang="en-US" dirty="0"/>
            </a:br>
            <a:r>
              <a:rPr lang="en-US" dirty="0"/>
              <a:t>Best Practice</a:t>
            </a:r>
          </a:p>
        </p:txBody>
      </p:sp>
      <p:sp>
        <p:nvSpPr>
          <p:cNvPr id="4" name="Content Placeholder 3">
            <a:extLst>
              <a:ext uri="{FF2B5EF4-FFF2-40B4-BE49-F238E27FC236}">
                <a16:creationId xmlns:a16="http://schemas.microsoft.com/office/drawing/2014/main" id="{95504369-9116-3BE3-F6BE-F1F94BE73D56}"/>
              </a:ext>
            </a:extLst>
          </p:cNvPr>
          <p:cNvSpPr>
            <a:spLocks noGrp="1"/>
          </p:cNvSpPr>
          <p:nvPr>
            <p:ph idx="1"/>
          </p:nvPr>
        </p:nvSpPr>
        <p:spPr>
          <a:xfrm>
            <a:off x="838200" y="1517904"/>
            <a:ext cx="10515600" cy="4659059"/>
          </a:xfrm>
        </p:spPr>
        <p:txBody>
          <a:bodyPr>
            <a:normAutofit/>
          </a:bodyPr>
          <a:lstStyle/>
          <a:p>
            <a:r>
              <a:rPr lang="en-US" dirty="0"/>
              <a:t>The </a:t>
            </a:r>
            <a:r>
              <a:rPr lang="en-US" b="1" dirty="0"/>
              <a:t>6 S's of safe backing</a:t>
            </a:r>
            <a:r>
              <a:rPr lang="en-US" dirty="0"/>
              <a:t> continued;</a:t>
            </a:r>
          </a:p>
          <a:p>
            <a:r>
              <a:rPr lang="en-US" b="1" dirty="0"/>
              <a:t>Scan:</a:t>
            </a:r>
            <a:r>
              <a:rPr lang="en-US" dirty="0"/>
              <a:t> Look for moving objects behind and around your vehicle. </a:t>
            </a:r>
          </a:p>
          <a:p>
            <a:r>
              <a:rPr lang="en-US" b="1" dirty="0"/>
              <a:t>Swivel:</a:t>
            </a:r>
            <a:r>
              <a:rPr lang="en-US" dirty="0"/>
              <a:t> Physically swivel your head to constantly check your surroundings, look out the rear window, check mirrors</a:t>
            </a:r>
          </a:p>
          <a:p>
            <a:r>
              <a:rPr lang="en-US" b="1" dirty="0"/>
              <a:t>Stop:</a:t>
            </a:r>
            <a:r>
              <a:rPr lang="en-US" dirty="0"/>
              <a:t> Come to a complete, controlled stop once the maneuver is finished, or stop immediately if you spot an unexpected hazard. </a:t>
            </a:r>
          </a:p>
          <a:p>
            <a:endParaRPr lang="en-US" dirty="0"/>
          </a:p>
        </p:txBody>
      </p:sp>
      <p:sp>
        <p:nvSpPr>
          <p:cNvPr id="2" name="TextBox 4">
            <a:extLst>
              <a:ext uri="{FF2B5EF4-FFF2-40B4-BE49-F238E27FC236}">
                <a16:creationId xmlns:a16="http://schemas.microsoft.com/office/drawing/2014/main" id="{B4D8E418-1656-03DB-0167-B44F939452EE}"/>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
        <p:nvSpPr>
          <p:cNvPr id="5" name="Footer Placeholder 4">
            <a:extLst>
              <a:ext uri="{FF2B5EF4-FFF2-40B4-BE49-F238E27FC236}">
                <a16:creationId xmlns:a16="http://schemas.microsoft.com/office/drawing/2014/main" id="{8A9C7F81-729F-B137-2EAB-908D3EE8A9BE}"/>
              </a:ext>
            </a:extLst>
          </p:cNvPr>
          <p:cNvSpPr>
            <a:spLocks noGrp="1"/>
          </p:cNvSpPr>
          <p:nvPr>
            <p:ph type="ftr" sz="quarter" idx="11"/>
          </p:nvPr>
        </p:nvSpPr>
        <p:spPr>
          <a:xfrm>
            <a:off x="3063069" y="4557386"/>
            <a:ext cx="8847785" cy="193408"/>
          </a:xfrm>
        </p:spPr>
        <p:txBody>
          <a:bodyPr/>
          <a:lstStyle/>
          <a:p>
            <a:r>
              <a:rPr lang="en-US" dirty="0"/>
              <a:t>https://www.google.com/search?q=baciking+up+vehicle+accidents&amp;oq=baciking+up+vehicle+accidents&amp;gs_lcrp=EgZjaHJvbWUyBggAEEUYOTIICAEQABgWGB4yCAgCEAAYFhgeMg0IAxAAGIYDGIAEGIoFMgcIBBAAGO8FMgoIBRAAGKIEGIkFMgcIBhAAGO8FMgoIBxAAGIAEGKIE0gEIODUwM2owajeoAgiwAgHxBZ2fla-MtdSF&amp;sourceid=chrome&amp;ie=UTF-8</a:t>
            </a:r>
          </a:p>
        </p:txBody>
      </p:sp>
    </p:spTree>
    <p:extLst>
      <p:ext uri="{BB962C8B-B14F-4D97-AF65-F5344CB8AC3E}">
        <p14:creationId xmlns:p14="http://schemas.microsoft.com/office/powerpoint/2010/main" val="277307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 y="6865"/>
            <a:ext cx="12191989" cy="6857993"/>
          </a:xfrm>
          <a:prstGeom prst="rect">
            <a:avLst/>
          </a:prstGeom>
        </p:spPr>
      </p:pic>
      <p:sp>
        <p:nvSpPr>
          <p:cNvPr id="3" name="Title 2">
            <a:extLst>
              <a:ext uri="{FF2B5EF4-FFF2-40B4-BE49-F238E27FC236}">
                <a16:creationId xmlns:a16="http://schemas.microsoft.com/office/drawing/2014/main" id="{4C94B8F1-2CF5-AB53-FBAB-E8D261515803}"/>
              </a:ext>
            </a:extLst>
          </p:cNvPr>
          <p:cNvSpPr>
            <a:spLocks noGrp="1"/>
          </p:cNvSpPr>
          <p:nvPr>
            <p:ph type="title"/>
          </p:nvPr>
        </p:nvSpPr>
        <p:spPr/>
        <p:txBody>
          <a:bodyPr/>
          <a:lstStyle/>
          <a:p>
            <a:pPr algn="ctr"/>
            <a:r>
              <a:rPr lang="en-US" dirty="0"/>
              <a:t>Vehicle 360 Awareness Program</a:t>
            </a:r>
            <a:br>
              <a:rPr lang="en-US" dirty="0"/>
            </a:br>
            <a:r>
              <a:rPr lang="en-US" dirty="0"/>
              <a:t>Best Practice</a:t>
            </a:r>
          </a:p>
        </p:txBody>
      </p:sp>
      <p:sp>
        <p:nvSpPr>
          <p:cNvPr id="4" name="Content Placeholder 3">
            <a:extLst>
              <a:ext uri="{FF2B5EF4-FFF2-40B4-BE49-F238E27FC236}">
                <a16:creationId xmlns:a16="http://schemas.microsoft.com/office/drawing/2014/main" id="{C5ADD4EF-760C-7540-AE9B-53FF36CD66B4}"/>
              </a:ext>
            </a:extLst>
          </p:cNvPr>
          <p:cNvSpPr>
            <a:spLocks noGrp="1"/>
          </p:cNvSpPr>
          <p:nvPr>
            <p:ph idx="1"/>
          </p:nvPr>
        </p:nvSpPr>
        <p:spPr/>
        <p:txBody>
          <a:bodyPr/>
          <a:lstStyle/>
          <a:p>
            <a:r>
              <a:rPr lang="en-US" dirty="0"/>
              <a:t>By following these steps, we can eliminate</a:t>
            </a:r>
          </a:p>
          <a:p>
            <a:pPr lvl="1"/>
            <a:r>
              <a:rPr lang="en-US" dirty="0"/>
              <a:t>Backing incidents involving striking of objects or pedestrians.</a:t>
            </a:r>
          </a:p>
          <a:p>
            <a:pPr lvl="1"/>
            <a:r>
              <a:rPr lang="en-US" dirty="0"/>
              <a:t>Property damage</a:t>
            </a:r>
          </a:p>
          <a:p>
            <a:pPr lvl="1"/>
            <a:r>
              <a:rPr lang="en-US" dirty="0"/>
              <a:t>Incidents with vehicles</a:t>
            </a:r>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59499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7E5854-2C24-FC9C-2DE6-782E45A079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16489513-CF36-D511-DFC3-0D04CCAA93F6}"/>
              </a:ext>
            </a:extLst>
          </p:cNvPr>
          <p:cNvSpPr txBox="1"/>
          <p:nvPr/>
        </p:nvSpPr>
        <p:spPr>
          <a:xfrm>
            <a:off x="2665879" y="2105561"/>
            <a:ext cx="6860242" cy="1200329"/>
          </a:xfrm>
          <a:prstGeom prst="rect">
            <a:avLst/>
          </a:prstGeom>
          <a:solidFill>
            <a:schemeClr val="bg1"/>
          </a:solidFill>
        </p:spPr>
        <p:txBody>
          <a:bodyPr wrap="square" rtlCol="0">
            <a:spAutoFit/>
          </a:bodyPr>
          <a:lstStyle/>
          <a:p>
            <a:pPr algn="ctr"/>
            <a:r>
              <a:rPr lang="en-US" sz="7200" b="1" dirty="0">
                <a:solidFill>
                  <a:schemeClr val="tx1">
                    <a:lumMod val="75000"/>
                    <a:lumOff val="25000"/>
                  </a:schemeClr>
                </a:solidFill>
                <a:latin typeface="Arial Black" panose="020B0604020202020204" pitchFamily="34" charset="0"/>
                <a:cs typeface="Arial Black" panose="020B0604020202020204" pitchFamily="34" charset="0"/>
              </a:rPr>
              <a:t>QUESTIONS?</a:t>
            </a:r>
          </a:p>
        </p:txBody>
      </p:sp>
      <p:pic>
        <p:nvPicPr>
          <p:cNvPr id="2" name="Picture 1">
            <a:extLst>
              <a:ext uri="{FF2B5EF4-FFF2-40B4-BE49-F238E27FC236}">
                <a16:creationId xmlns:a16="http://schemas.microsoft.com/office/drawing/2014/main" id="{1FB5AD9B-B91E-EFFE-56A6-B7E2E73408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 y="6865"/>
            <a:ext cx="12191989" cy="6857993"/>
          </a:xfrm>
          <a:prstGeom prst="rect">
            <a:avLst/>
          </a:prstGeom>
        </p:spPr>
      </p:pic>
    </p:spTree>
    <p:extLst>
      <p:ext uri="{BB962C8B-B14F-4D97-AF65-F5344CB8AC3E}">
        <p14:creationId xmlns:p14="http://schemas.microsoft.com/office/powerpoint/2010/main" val="90214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8CEA818-EE59-E268-30C5-522BD5D98026}"/>
              </a:ext>
            </a:extLst>
          </p:cNvPr>
          <p:cNvPicPr>
            <a:picLocks noChangeAspect="1"/>
          </p:cNvPicPr>
          <p:nvPr/>
        </p:nvPicPr>
        <p:blipFill>
          <a:blip r:embed="rId3">
            <a:extLst>
              <a:ext uri="{28A0092B-C50C-407E-A947-70E740481C1C}">
                <a14:useLocalDpi xmlns:a14="http://schemas.microsoft.com/office/drawing/2010/main" val="0"/>
              </a:ext>
            </a:extLst>
          </a:blip>
          <a:srcRect l="12065" r="12065"/>
          <a:stretch/>
        </p:blipFill>
        <p:spPr>
          <a:xfrm>
            <a:off x="20" y="1282"/>
            <a:ext cx="12191980" cy="6856718"/>
          </a:xfrm>
          <a:prstGeom prst="rect">
            <a:avLst/>
          </a:prstGeom>
        </p:spPr>
      </p:pic>
    </p:spTree>
    <p:extLst>
      <p:ext uri="{BB962C8B-B14F-4D97-AF65-F5344CB8AC3E}">
        <p14:creationId xmlns:p14="http://schemas.microsoft.com/office/powerpoint/2010/main" val="4166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99D9E-4617-3522-A1EB-ABF211FA334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58F430B-F52B-87C0-F59D-700993C1478D}"/>
              </a:ext>
            </a:extLst>
          </p:cNvPr>
          <p:cNvPicPr>
            <a:picLocks noChangeAspect="1"/>
          </p:cNvPicPr>
          <p:nvPr/>
        </p:nvPicPr>
        <p:blipFill>
          <a:blip r:embed="rId2" cstate="print">
            <a:extLst>
              <a:ext uri="{28A0092B-C50C-407E-A947-70E740481C1C}">
                <a14:useLocalDpi xmlns:a14="http://schemas.microsoft.com/office/drawing/2010/main" val="0"/>
              </a:ext>
            </a:extLst>
          </a:blip>
          <a:srcRect l="466" r="466"/>
          <a:stretch/>
        </p:blipFill>
        <p:spPr>
          <a:xfrm>
            <a:off x="-24893" y="-92765"/>
            <a:ext cx="12241787" cy="6950765"/>
          </a:xfrm>
          <a:prstGeom prst="rect">
            <a:avLst/>
          </a:prstGeom>
        </p:spPr>
      </p:pic>
      <p:sp>
        <p:nvSpPr>
          <p:cNvPr id="2" name="Rectangle 1">
            <a:extLst>
              <a:ext uri="{FF2B5EF4-FFF2-40B4-BE49-F238E27FC236}">
                <a16:creationId xmlns:a16="http://schemas.microsoft.com/office/drawing/2014/main" id="{01E9143D-2E9E-CA10-D93F-FF934774AD76}"/>
              </a:ext>
            </a:extLst>
          </p:cNvPr>
          <p:cNvSpPr/>
          <p:nvPr/>
        </p:nvSpPr>
        <p:spPr>
          <a:xfrm>
            <a:off x="1658679" y="-50466"/>
            <a:ext cx="10583108" cy="6958932"/>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4">
            <a:extLst>
              <a:ext uri="{FF2B5EF4-FFF2-40B4-BE49-F238E27FC236}">
                <a16:creationId xmlns:a16="http://schemas.microsoft.com/office/drawing/2014/main" id="{9BB947E0-2835-3129-AE02-D128859FA682}"/>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2026 SAFETY EXCELLENCE AWARDS | </a:t>
            </a:r>
            <a:r>
              <a:rPr lang="en-US" sz="1200" b="1" dirty="0">
                <a:solidFill>
                  <a:srgbClr val="FFFFFF"/>
                </a:solidFill>
              </a:rPr>
              <a:t>BEST PRACTICES SEMINAR</a:t>
            </a:r>
          </a:p>
        </p:txBody>
      </p:sp>
      <p:pic>
        <p:nvPicPr>
          <p:cNvPr id="5" name="Picture 4" descr="A blue and white diamond shaped frame&#10;&#10;AI-generated content may be incorrect.">
            <a:extLst>
              <a:ext uri="{FF2B5EF4-FFF2-40B4-BE49-F238E27FC236}">
                <a16:creationId xmlns:a16="http://schemas.microsoft.com/office/drawing/2014/main" id="{1950919B-B32F-E003-9A7E-A9E0A18CC0E7}"/>
              </a:ext>
            </a:extLst>
          </p:cNvPr>
          <p:cNvPicPr>
            <a:picLocks noChangeAspect="1"/>
          </p:cNvPicPr>
          <p:nvPr/>
        </p:nvPicPr>
        <p:blipFill>
          <a:blip r:embed="rId3"/>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70F8ABFC-5562-066B-F401-16ABC2133508}"/>
              </a:ext>
            </a:extLst>
          </p:cNvPr>
          <p:cNvSpPr txBox="1">
            <a:spLocks/>
          </p:cNvSpPr>
          <p:nvPr/>
        </p:nvSpPr>
        <p:spPr>
          <a:xfrm>
            <a:off x="5942162" y="1299653"/>
            <a:ext cx="6533072" cy="133994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effectLst>
                  <a:outerShdw blurRad="50800" dist="38100" dir="2700000" algn="tl" rotWithShape="0">
                    <a:prstClr val="black">
                      <a:alpha val="40000"/>
                    </a:prstClr>
                  </a:outerShdw>
                </a:effectLst>
                <a:latin typeface="Arial Black"/>
              </a:rPr>
              <a:t>BEST PRACTICE</a:t>
            </a:r>
          </a:p>
          <a:p>
            <a:r>
              <a:rPr lang="en-US" dirty="0">
                <a:solidFill>
                  <a:schemeClr val="bg1"/>
                </a:solidFill>
                <a:effectLst>
                  <a:outerShdw blurRad="50800" dist="38100" dir="2700000" algn="tl" rotWithShape="0">
                    <a:prstClr val="black">
                      <a:alpha val="40000"/>
                    </a:prstClr>
                  </a:outerShdw>
                </a:effectLst>
              </a:rPr>
              <a:t>AGENDA / OUTLINE</a:t>
            </a:r>
          </a:p>
        </p:txBody>
      </p:sp>
      <p:sp>
        <p:nvSpPr>
          <p:cNvPr id="8" name="TextBox 7">
            <a:extLst>
              <a:ext uri="{FF2B5EF4-FFF2-40B4-BE49-F238E27FC236}">
                <a16:creationId xmlns:a16="http://schemas.microsoft.com/office/drawing/2014/main" id="{77ABE78C-2584-CDE3-4325-049B0DE44EEE}"/>
              </a:ext>
            </a:extLst>
          </p:cNvPr>
          <p:cNvSpPr txBox="1"/>
          <p:nvPr/>
        </p:nvSpPr>
        <p:spPr>
          <a:xfrm>
            <a:off x="5940762" y="2634149"/>
            <a:ext cx="509682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Purpose</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Execution &amp; Implementation</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Benefits &amp; Results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Examples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Future Use &amp; Applications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Summary &amp; Wrap Up</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Q&amp;A</a:t>
            </a:r>
            <a:endParaRPr lang="en-US" dirty="0">
              <a:solidFill>
                <a:schemeClr val="bg1"/>
              </a:solidFill>
              <a:effectLst>
                <a:outerShdw blurRad="50800" dist="38100" dir="2700000" algn="tl" rotWithShape="0">
                  <a:prstClr val="black">
                    <a:alpha val="40000"/>
                  </a:prstClr>
                </a:outerShdw>
              </a:effectLst>
            </a:endParaRPr>
          </a:p>
        </p:txBody>
      </p:sp>
      <p:pic>
        <p:nvPicPr>
          <p:cNvPr id="6" name="Picture 5">
            <a:extLst>
              <a:ext uri="{FF2B5EF4-FFF2-40B4-BE49-F238E27FC236}">
                <a16:creationId xmlns:a16="http://schemas.microsoft.com/office/drawing/2014/main" id="{15BB3809-5217-58C3-3F4C-8145179C0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974" y="1929989"/>
            <a:ext cx="3199306" cy="3199306"/>
          </a:xfrm>
          <a:prstGeom prst="rect">
            <a:avLst/>
          </a:prstGeom>
        </p:spPr>
      </p:pic>
    </p:spTree>
    <p:extLst>
      <p:ext uri="{BB962C8B-B14F-4D97-AF65-F5344CB8AC3E}">
        <p14:creationId xmlns:p14="http://schemas.microsoft.com/office/powerpoint/2010/main" val="312081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 y="6865"/>
            <a:ext cx="12191989" cy="6857993"/>
          </a:xfrm>
          <a:prstGeom prst="rect">
            <a:avLst/>
          </a:prstGeom>
        </p:spPr>
      </p:pic>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p:txBody>
          <a:bodyPr/>
          <a:lstStyle/>
          <a:p>
            <a:pPr algn="ctr"/>
            <a:r>
              <a:rPr lang="en-US" dirty="0"/>
              <a:t>Vehicle 360 Awareness Program</a:t>
            </a:r>
            <a:br>
              <a:rPr lang="en-US" dirty="0"/>
            </a:br>
            <a:r>
              <a:rPr lang="en-US" dirty="0"/>
              <a:t>Best Practice</a:t>
            </a:r>
          </a:p>
        </p:txBody>
      </p:sp>
      <p:sp>
        <p:nvSpPr>
          <p:cNvPr id="9" name="Content Placeholder 8">
            <a:extLst>
              <a:ext uri="{FF2B5EF4-FFF2-40B4-BE49-F238E27FC236}">
                <a16:creationId xmlns:a16="http://schemas.microsoft.com/office/drawing/2014/main" id="{D7FD434F-F0BA-05D9-F6BF-012FB1D6A234}"/>
              </a:ext>
            </a:extLst>
          </p:cNvPr>
          <p:cNvSpPr>
            <a:spLocks noGrp="1"/>
          </p:cNvSpPr>
          <p:nvPr>
            <p:ph idx="1"/>
          </p:nvPr>
        </p:nvSpPr>
        <p:spPr/>
        <p:txBody>
          <a:bodyPr/>
          <a:lstStyle/>
          <a:p>
            <a:r>
              <a:rPr lang="en-US" dirty="0"/>
              <a:t>Why did we establish this program?</a:t>
            </a:r>
          </a:p>
          <a:p>
            <a:pPr lvl="1"/>
            <a:r>
              <a:rPr lang="en-US" dirty="0"/>
              <a:t>For the prevention of vehicle accidents during backing.</a:t>
            </a:r>
          </a:p>
          <a:p>
            <a:pPr lvl="1"/>
            <a:r>
              <a:rPr lang="en-US" b="1" dirty="0"/>
              <a:t>Safety</a:t>
            </a:r>
            <a:r>
              <a:rPr lang="en-US" dirty="0"/>
              <a:t> for the employees for first move forward.</a:t>
            </a:r>
          </a:p>
        </p:txBody>
      </p:sp>
      <p:sp>
        <p:nvSpPr>
          <p:cNvPr id="10" name="Content Placeholder 9">
            <a:extLst>
              <a:ext uri="{FF2B5EF4-FFF2-40B4-BE49-F238E27FC236}">
                <a16:creationId xmlns:a16="http://schemas.microsoft.com/office/drawing/2014/main" id="{EF38DE50-E1D8-E230-3BA7-0AD4E8C49BA1}"/>
              </a:ext>
            </a:extLst>
          </p:cNvPr>
          <p:cNvSpPr>
            <a:spLocks noGrp="1"/>
          </p:cNvSpPr>
          <p:nvPr>
            <p:ph sz="half" idx="4294967295"/>
          </p:nvPr>
        </p:nvSpPr>
        <p:spPr>
          <a:xfrm>
            <a:off x="7010400" y="1825625"/>
            <a:ext cx="5181600" cy="4351338"/>
          </a:xfrm>
        </p:spPr>
        <p:txBody>
          <a:bodyPr/>
          <a:lstStyle/>
          <a:p>
            <a:pPr lvl="1"/>
            <a:endParaRPr lang="en-US" dirty="0"/>
          </a:p>
          <a:p>
            <a:endParaRPr lang="en-US" dirty="0"/>
          </a:p>
          <a:p>
            <a:endParaRPr lang="en-US" dirty="0"/>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102867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3F175-C907-FBE0-F93E-91986C00634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4E6630D-7281-BC0F-ED30-1131EE2852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 y="6865"/>
            <a:ext cx="12191989" cy="6857993"/>
          </a:xfrm>
          <a:prstGeom prst="rect">
            <a:avLst/>
          </a:prstGeom>
        </p:spPr>
      </p:pic>
      <p:sp>
        <p:nvSpPr>
          <p:cNvPr id="8" name="Title 7">
            <a:extLst>
              <a:ext uri="{FF2B5EF4-FFF2-40B4-BE49-F238E27FC236}">
                <a16:creationId xmlns:a16="http://schemas.microsoft.com/office/drawing/2014/main" id="{EC83F64E-162D-2719-79A1-5DE91CBE9789}"/>
              </a:ext>
            </a:extLst>
          </p:cNvPr>
          <p:cNvSpPr>
            <a:spLocks noGrp="1"/>
          </p:cNvSpPr>
          <p:nvPr>
            <p:ph type="title"/>
          </p:nvPr>
        </p:nvSpPr>
        <p:spPr/>
        <p:txBody>
          <a:bodyPr/>
          <a:lstStyle/>
          <a:p>
            <a:pPr algn="ctr"/>
            <a:r>
              <a:rPr lang="en-US" dirty="0"/>
              <a:t>Vehicle 360 Awareness Program</a:t>
            </a:r>
            <a:br>
              <a:rPr lang="en-US" dirty="0"/>
            </a:br>
            <a:r>
              <a:rPr lang="en-US" dirty="0"/>
              <a:t>Best Practice</a:t>
            </a:r>
          </a:p>
        </p:txBody>
      </p:sp>
      <p:sp>
        <p:nvSpPr>
          <p:cNvPr id="9" name="Content Placeholder 8">
            <a:extLst>
              <a:ext uri="{FF2B5EF4-FFF2-40B4-BE49-F238E27FC236}">
                <a16:creationId xmlns:a16="http://schemas.microsoft.com/office/drawing/2014/main" id="{00045EE9-AA3F-917F-3B5E-33B7181D5CE2}"/>
              </a:ext>
            </a:extLst>
          </p:cNvPr>
          <p:cNvSpPr>
            <a:spLocks noGrp="1"/>
          </p:cNvSpPr>
          <p:nvPr>
            <p:ph idx="1"/>
          </p:nvPr>
        </p:nvSpPr>
        <p:spPr>
          <a:xfrm>
            <a:off x="838200" y="1545336"/>
            <a:ext cx="10515600" cy="4631627"/>
          </a:xfrm>
        </p:spPr>
        <p:txBody>
          <a:bodyPr/>
          <a:lstStyle/>
          <a:p>
            <a:r>
              <a:rPr lang="en-US" dirty="0"/>
              <a:t>Companies provide;</a:t>
            </a:r>
          </a:p>
          <a:p>
            <a:pPr lvl="1"/>
            <a:r>
              <a:rPr lang="en-US" dirty="0"/>
              <a:t>Vehicles with side  and rearview mirrors</a:t>
            </a:r>
          </a:p>
          <a:p>
            <a:pPr lvl="1"/>
            <a:r>
              <a:rPr lang="en-US" dirty="0"/>
              <a:t>Cameras for recording during driving</a:t>
            </a:r>
          </a:p>
          <a:p>
            <a:pPr lvl="1"/>
            <a:r>
              <a:rPr lang="en-US" dirty="0"/>
              <a:t>Blind spot warnings (some vehicles)</a:t>
            </a:r>
          </a:p>
          <a:p>
            <a:pPr lvl="1"/>
            <a:r>
              <a:rPr lang="en-US" dirty="0"/>
              <a:t>Back up cameras in vehicles with infrared guidance.</a:t>
            </a:r>
          </a:p>
          <a:p>
            <a:pPr lvl="2"/>
            <a:r>
              <a:rPr lang="en-US" dirty="0"/>
              <a:t>And still there are accidents</a:t>
            </a:r>
          </a:p>
        </p:txBody>
      </p:sp>
      <p:sp>
        <p:nvSpPr>
          <p:cNvPr id="2" name="TextBox 4">
            <a:extLst>
              <a:ext uri="{FF2B5EF4-FFF2-40B4-BE49-F238E27FC236}">
                <a16:creationId xmlns:a16="http://schemas.microsoft.com/office/drawing/2014/main" id="{AD4928F3-6B4C-9FD9-8161-34D7467D3FAB}"/>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3189537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1AA43-2F45-A9A2-F5F1-899629F9600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8E5CA1E-4F36-EA20-A278-74E9EE0404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 y="6865"/>
            <a:ext cx="12191989" cy="6857993"/>
          </a:xfrm>
          <a:prstGeom prst="rect">
            <a:avLst/>
          </a:prstGeom>
        </p:spPr>
      </p:pic>
      <p:sp>
        <p:nvSpPr>
          <p:cNvPr id="8" name="Title 7">
            <a:extLst>
              <a:ext uri="{FF2B5EF4-FFF2-40B4-BE49-F238E27FC236}">
                <a16:creationId xmlns:a16="http://schemas.microsoft.com/office/drawing/2014/main" id="{06047E7B-D815-69BB-3A61-430080B1A5F9}"/>
              </a:ext>
            </a:extLst>
          </p:cNvPr>
          <p:cNvSpPr>
            <a:spLocks noGrp="1"/>
          </p:cNvSpPr>
          <p:nvPr>
            <p:ph type="title"/>
          </p:nvPr>
        </p:nvSpPr>
        <p:spPr/>
        <p:txBody>
          <a:bodyPr/>
          <a:lstStyle/>
          <a:p>
            <a:pPr algn="ctr"/>
            <a:r>
              <a:rPr lang="en-US" dirty="0"/>
              <a:t>Vehicle 360 Awareness Program</a:t>
            </a:r>
            <a:br>
              <a:rPr lang="en-US" dirty="0"/>
            </a:br>
            <a:r>
              <a:rPr lang="en-US" dirty="0"/>
              <a:t>Best Practice</a:t>
            </a:r>
          </a:p>
        </p:txBody>
      </p:sp>
      <p:sp>
        <p:nvSpPr>
          <p:cNvPr id="9" name="Content Placeholder 8">
            <a:extLst>
              <a:ext uri="{FF2B5EF4-FFF2-40B4-BE49-F238E27FC236}">
                <a16:creationId xmlns:a16="http://schemas.microsoft.com/office/drawing/2014/main" id="{37AAE51A-90B3-9F01-651B-4D7CA29C727B}"/>
              </a:ext>
            </a:extLst>
          </p:cNvPr>
          <p:cNvSpPr>
            <a:spLocks noGrp="1"/>
          </p:cNvSpPr>
          <p:nvPr>
            <p:ph idx="1"/>
          </p:nvPr>
        </p:nvSpPr>
        <p:spPr>
          <a:xfrm>
            <a:off x="838200" y="1545336"/>
            <a:ext cx="10515600" cy="4631627"/>
          </a:xfrm>
        </p:spPr>
        <p:txBody>
          <a:bodyPr/>
          <a:lstStyle/>
          <a:p>
            <a:r>
              <a:rPr lang="en-US" dirty="0"/>
              <a:t>Most drivers spend less than one percent of their driving time in reverse.</a:t>
            </a:r>
          </a:p>
          <a:p>
            <a:r>
              <a:rPr lang="en-US" dirty="0"/>
              <a:t> </a:t>
            </a:r>
            <a:r>
              <a:rPr lang="en-US" dirty="0">
                <a:hlinkClick r:id="rId3" tooltip="Opens in a new window"/>
              </a:rPr>
              <a:t> (NSC)</a:t>
            </a:r>
            <a:r>
              <a:rPr lang="en-US" dirty="0"/>
              <a:t> estimates that </a:t>
            </a:r>
            <a:r>
              <a:rPr lang="en-US" b="1" dirty="0"/>
              <a:t>one out of every four vehicle accidents occur while backing.</a:t>
            </a:r>
          </a:p>
          <a:p>
            <a:r>
              <a:rPr lang="en-US" dirty="0"/>
              <a:t>The </a:t>
            </a:r>
            <a:r>
              <a:rPr lang="en-US" u="sng" dirty="0">
                <a:hlinkClick r:id="rId4" tooltip="Opens in a new window"/>
              </a:rPr>
              <a:t>National Highway Traffic and Safety Administration</a:t>
            </a:r>
            <a:r>
              <a:rPr lang="en-US" dirty="0"/>
              <a:t> estimates that </a:t>
            </a:r>
            <a:r>
              <a:rPr lang="en-US" b="1" dirty="0">
                <a:hlinkClick r:id="rId5" tooltip="Opens in a new window"/>
              </a:rPr>
              <a:t>210 people</a:t>
            </a:r>
            <a:r>
              <a:rPr lang="en-US" b="1" dirty="0"/>
              <a:t> are killed every year </a:t>
            </a:r>
            <a:r>
              <a:rPr lang="en-US" dirty="0"/>
              <a:t>backing accidents.</a:t>
            </a:r>
          </a:p>
        </p:txBody>
      </p:sp>
      <p:sp>
        <p:nvSpPr>
          <p:cNvPr id="10" name="Content Placeholder 9">
            <a:extLst>
              <a:ext uri="{FF2B5EF4-FFF2-40B4-BE49-F238E27FC236}">
                <a16:creationId xmlns:a16="http://schemas.microsoft.com/office/drawing/2014/main" id="{05D13E22-72F3-025A-CA5B-87274EBE4986}"/>
              </a:ext>
            </a:extLst>
          </p:cNvPr>
          <p:cNvSpPr>
            <a:spLocks noGrp="1"/>
          </p:cNvSpPr>
          <p:nvPr>
            <p:ph sz="half" idx="4294967295"/>
          </p:nvPr>
        </p:nvSpPr>
        <p:spPr>
          <a:xfrm>
            <a:off x="7010400" y="1825625"/>
            <a:ext cx="5181600" cy="4351338"/>
          </a:xfrm>
        </p:spPr>
        <p:txBody>
          <a:bodyPr vert="horz" lIns="91440" tIns="45720" rIns="91440" bIns="45720" rtlCol="0" anchor="t">
            <a:normAutofit/>
          </a:bodyPr>
          <a:lstStyle/>
          <a:p>
            <a:pPr lvl="1"/>
            <a:endParaRPr lang="en-US" dirty="0"/>
          </a:p>
          <a:p>
            <a:endParaRPr lang="en-US" dirty="0"/>
          </a:p>
          <a:p>
            <a:pPr marL="0" indent="0">
              <a:buNone/>
            </a:pPr>
            <a:endParaRPr lang="en-US" dirty="0"/>
          </a:p>
          <a:p>
            <a:endParaRPr lang="en-US" dirty="0"/>
          </a:p>
        </p:txBody>
      </p:sp>
      <p:sp>
        <p:nvSpPr>
          <p:cNvPr id="2" name="TextBox 4">
            <a:extLst>
              <a:ext uri="{FF2B5EF4-FFF2-40B4-BE49-F238E27FC236}">
                <a16:creationId xmlns:a16="http://schemas.microsoft.com/office/drawing/2014/main" id="{EDA78E2A-B9E3-59E8-079F-5F7B2F931692}"/>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
        <p:nvSpPr>
          <p:cNvPr id="3" name="Footer Placeholder 2">
            <a:extLst>
              <a:ext uri="{FF2B5EF4-FFF2-40B4-BE49-F238E27FC236}">
                <a16:creationId xmlns:a16="http://schemas.microsoft.com/office/drawing/2014/main" id="{4167D26C-6075-5DDA-4831-6BF13D739742}"/>
              </a:ext>
            </a:extLst>
          </p:cNvPr>
          <p:cNvSpPr>
            <a:spLocks noGrp="1"/>
          </p:cNvSpPr>
          <p:nvPr>
            <p:ph type="ftr" sz="quarter" idx="11"/>
          </p:nvPr>
        </p:nvSpPr>
        <p:spPr>
          <a:xfrm>
            <a:off x="7010400" y="4490974"/>
            <a:ext cx="4114800" cy="365125"/>
          </a:xfrm>
        </p:spPr>
        <p:txBody>
          <a:bodyPr/>
          <a:lstStyle/>
          <a:p>
            <a:r>
              <a:rPr lang="en-US" dirty="0"/>
              <a:t>https://hsi.com/blog/vehicle-backing-safety#:~:text=Even%20though%20most%20drivers%20spend,vehicle%20accidents%20occur%20while%20backing.</a:t>
            </a:r>
          </a:p>
        </p:txBody>
      </p:sp>
    </p:spTree>
    <p:extLst>
      <p:ext uri="{BB962C8B-B14F-4D97-AF65-F5344CB8AC3E}">
        <p14:creationId xmlns:p14="http://schemas.microsoft.com/office/powerpoint/2010/main" val="422730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509FE-F9EE-A106-CA7E-3DEB2E0903D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418B351-C2E9-E03D-C78F-58356854BB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 y="6865"/>
            <a:ext cx="12191989" cy="6857993"/>
          </a:xfrm>
          <a:prstGeom prst="rect">
            <a:avLst/>
          </a:prstGeom>
        </p:spPr>
      </p:pic>
      <p:sp>
        <p:nvSpPr>
          <p:cNvPr id="8" name="Title 7">
            <a:extLst>
              <a:ext uri="{FF2B5EF4-FFF2-40B4-BE49-F238E27FC236}">
                <a16:creationId xmlns:a16="http://schemas.microsoft.com/office/drawing/2014/main" id="{E7766CC4-06A8-4D33-335D-66D75B7AB8EF}"/>
              </a:ext>
            </a:extLst>
          </p:cNvPr>
          <p:cNvSpPr>
            <a:spLocks noGrp="1"/>
          </p:cNvSpPr>
          <p:nvPr>
            <p:ph type="title"/>
          </p:nvPr>
        </p:nvSpPr>
        <p:spPr>
          <a:xfrm>
            <a:off x="838200" y="365125"/>
            <a:ext cx="10515600" cy="1075055"/>
          </a:xfrm>
        </p:spPr>
        <p:txBody>
          <a:bodyPr>
            <a:normAutofit fontScale="90000"/>
          </a:bodyPr>
          <a:lstStyle/>
          <a:p>
            <a:pPr algn="ctr"/>
            <a:r>
              <a:rPr lang="en-US" dirty="0"/>
              <a:t>Vehicle 360 Awareness Program</a:t>
            </a:r>
            <a:br>
              <a:rPr lang="en-US" dirty="0"/>
            </a:br>
            <a:r>
              <a:rPr lang="en-US" dirty="0"/>
              <a:t>Best Practice</a:t>
            </a:r>
          </a:p>
        </p:txBody>
      </p:sp>
      <p:pic>
        <p:nvPicPr>
          <p:cNvPr id="4" name="Content Placeholder 3">
            <a:extLst>
              <a:ext uri="{FF2B5EF4-FFF2-40B4-BE49-F238E27FC236}">
                <a16:creationId xmlns:a16="http://schemas.microsoft.com/office/drawing/2014/main" id="{850376B8-C95C-9FBC-7A80-9B72724AAF7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68980" y="1440180"/>
            <a:ext cx="8458200" cy="4000331"/>
          </a:xfrm>
          <a:prstGeom prst="rect">
            <a:avLst/>
          </a:prstGeom>
        </p:spPr>
      </p:pic>
      <p:sp>
        <p:nvSpPr>
          <p:cNvPr id="10" name="Content Placeholder 9">
            <a:extLst>
              <a:ext uri="{FF2B5EF4-FFF2-40B4-BE49-F238E27FC236}">
                <a16:creationId xmlns:a16="http://schemas.microsoft.com/office/drawing/2014/main" id="{FEB82077-358B-AA93-B9AB-47A6340FA76A}"/>
              </a:ext>
            </a:extLst>
          </p:cNvPr>
          <p:cNvSpPr>
            <a:spLocks noGrp="1"/>
          </p:cNvSpPr>
          <p:nvPr>
            <p:ph sz="half" idx="4294967295"/>
          </p:nvPr>
        </p:nvSpPr>
        <p:spPr>
          <a:xfrm>
            <a:off x="7010400" y="1825625"/>
            <a:ext cx="5181600" cy="4351338"/>
          </a:xfrm>
        </p:spPr>
        <p:txBody>
          <a:bodyPr/>
          <a:lstStyle/>
          <a:p>
            <a:pPr lvl="1"/>
            <a:endParaRPr lang="en-US" dirty="0"/>
          </a:p>
          <a:p>
            <a:endParaRPr lang="en-US" dirty="0"/>
          </a:p>
          <a:p>
            <a:endParaRPr lang="en-US" dirty="0"/>
          </a:p>
        </p:txBody>
      </p:sp>
      <p:sp>
        <p:nvSpPr>
          <p:cNvPr id="2" name="TextBox 4">
            <a:extLst>
              <a:ext uri="{FF2B5EF4-FFF2-40B4-BE49-F238E27FC236}">
                <a16:creationId xmlns:a16="http://schemas.microsoft.com/office/drawing/2014/main" id="{C4A9D2A4-A71E-D34A-CE7B-EDF757518539}"/>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1008843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 y="6865"/>
            <a:ext cx="12191989" cy="6857993"/>
          </a:xfrm>
          <a:prstGeom prst="rect">
            <a:avLst/>
          </a:prstGeom>
        </p:spPr>
      </p:pic>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p:txBody>
          <a:bodyPr/>
          <a:lstStyle/>
          <a:p>
            <a:pPr algn="ctr"/>
            <a:r>
              <a:rPr lang="en-US" dirty="0"/>
              <a:t>Vehicle 360 Awareness Program</a:t>
            </a:r>
            <a:br>
              <a:rPr lang="en-US" dirty="0"/>
            </a:br>
            <a:r>
              <a:rPr lang="en-US" dirty="0"/>
              <a:t>Best Practice</a:t>
            </a:r>
          </a:p>
        </p:txBody>
      </p:sp>
      <p:sp>
        <p:nvSpPr>
          <p:cNvPr id="3" name="Content Placeholder 2">
            <a:extLst>
              <a:ext uri="{FF2B5EF4-FFF2-40B4-BE49-F238E27FC236}">
                <a16:creationId xmlns:a16="http://schemas.microsoft.com/office/drawing/2014/main" id="{88AC74CF-24EB-520D-1068-BC5994F7D3F5}"/>
              </a:ext>
            </a:extLst>
          </p:cNvPr>
          <p:cNvSpPr>
            <a:spLocks noGrp="1"/>
          </p:cNvSpPr>
          <p:nvPr>
            <p:ph idx="1"/>
          </p:nvPr>
        </p:nvSpPr>
        <p:spPr/>
        <p:txBody>
          <a:bodyPr/>
          <a:lstStyle/>
          <a:p>
            <a:r>
              <a:rPr lang="en-US" dirty="0"/>
              <a:t>360 walk around vehicle inspection</a:t>
            </a:r>
          </a:p>
          <a:p>
            <a:pPr lvl="1"/>
            <a:r>
              <a:rPr lang="en-US" dirty="0"/>
              <a:t>Ensures the area is hazard free.</a:t>
            </a:r>
          </a:p>
          <a:p>
            <a:pPr lvl="1"/>
            <a:r>
              <a:rPr lang="en-US" dirty="0"/>
              <a:t>Allows to inspect for objects during vehicle being parked.</a:t>
            </a:r>
          </a:p>
          <a:p>
            <a:pPr lvl="1"/>
            <a:r>
              <a:rPr lang="en-US" dirty="0"/>
              <a:t>Allows to inspect if damage has occurred during being parked.</a:t>
            </a:r>
          </a:p>
          <a:p>
            <a:pPr lvl="1"/>
            <a:r>
              <a:rPr lang="en-US" dirty="0"/>
              <a:t>No obstructions either in front of or behind of the vehicle.</a:t>
            </a:r>
          </a:p>
          <a:p>
            <a:pPr lvl="1"/>
            <a:r>
              <a:rPr lang="en-US" dirty="0"/>
              <a:t>The path of travel is clear and unobstructed.</a:t>
            </a:r>
          </a:p>
          <a:p>
            <a:pPr lvl="1"/>
            <a:endParaRPr lang="en-US" dirty="0"/>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56337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DCA51-BA81-2524-DBE8-286F6C8F2CC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33DC84F-658E-AEC4-7274-7C411D8FCD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 y="6865"/>
            <a:ext cx="12191989" cy="6857993"/>
          </a:xfrm>
          <a:prstGeom prst="rect">
            <a:avLst/>
          </a:prstGeom>
        </p:spPr>
      </p:pic>
      <p:sp>
        <p:nvSpPr>
          <p:cNvPr id="8" name="Title 7">
            <a:extLst>
              <a:ext uri="{FF2B5EF4-FFF2-40B4-BE49-F238E27FC236}">
                <a16:creationId xmlns:a16="http://schemas.microsoft.com/office/drawing/2014/main" id="{7BDC96E4-A2BC-EA27-939B-9DC28CA3BD6D}"/>
              </a:ext>
            </a:extLst>
          </p:cNvPr>
          <p:cNvSpPr>
            <a:spLocks noGrp="1"/>
          </p:cNvSpPr>
          <p:nvPr>
            <p:ph type="title"/>
          </p:nvPr>
        </p:nvSpPr>
        <p:spPr/>
        <p:txBody>
          <a:bodyPr/>
          <a:lstStyle/>
          <a:p>
            <a:pPr algn="ctr"/>
            <a:r>
              <a:rPr lang="en-US" dirty="0"/>
              <a:t>Vehicle 360 Awareness Program</a:t>
            </a:r>
            <a:br>
              <a:rPr lang="en-US" dirty="0"/>
            </a:br>
            <a:r>
              <a:rPr lang="en-US" dirty="0"/>
              <a:t>Best Practice</a:t>
            </a:r>
          </a:p>
        </p:txBody>
      </p:sp>
      <p:sp>
        <p:nvSpPr>
          <p:cNvPr id="3" name="Content Placeholder 2">
            <a:extLst>
              <a:ext uri="{FF2B5EF4-FFF2-40B4-BE49-F238E27FC236}">
                <a16:creationId xmlns:a16="http://schemas.microsoft.com/office/drawing/2014/main" id="{4C8D7CBB-23CB-CE8B-80D0-03491DD67BBA}"/>
              </a:ext>
            </a:extLst>
          </p:cNvPr>
          <p:cNvSpPr>
            <a:spLocks noGrp="1"/>
          </p:cNvSpPr>
          <p:nvPr>
            <p:ph idx="1"/>
          </p:nvPr>
        </p:nvSpPr>
        <p:spPr/>
        <p:txBody>
          <a:bodyPr/>
          <a:lstStyle/>
          <a:p>
            <a:r>
              <a:rPr lang="en-US" dirty="0"/>
              <a:t>360 walk around vehicle inspection</a:t>
            </a:r>
          </a:p>
          <a:p>
            <a:pPr lvl="1"/>
            <a:r>
              <a:rPr lang="en-US" dirty="0"/>
              <a:t>Verify that the vehicle will go under low clearances.</a:t>
            </a:r>
          </a:p>
          <a:p>
            <a:pPr lvl="1"/>
            <a:r>
              <a:rPr lang="en-US" dirty="0"/>
              <a:t>Roll down the windows to hear any noise.</a:t>
            </a:r>
          </a:p>
          <a:p>
            <a:pPr lvl="1"/>
            <a:r>
              <a:rPr lang="en-US" dirty="0"/>
              <a:t>Adjust mirrors to make the blind spot as small as possible.</a:t>
            </a:r>
          </a:p>
          <a:p>
            <a:pPr lvl="1"/>
            <a:endParaRPr lang="en-US" dirty="0"/>
          </a:p>
        </p:txBody>
      </p:sp>
      <p:sp>
        <p:nvSpPr>
          <p:cNvPr id="2" name="TextBox 4">
            <a:extLst>
              <a:ext uri="{FF2B5EF4-FFF2-40B4-BE49-F238E27FC236}">
                <a16:creationId xmlns:a16="http://schemas.microsoft.com/office/drawing/2014/main" id="{0D2EF39F-7E5A-7AAD-A884-456465E5A7E0}"/>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Tree>
    <p:extLst>
      <p:ext uri="{BB962C8B-B14F-4D97-AF65-F5344CB8AC3E}">
        <p14:creationId xmlns:p14="http://schemas.microsoft.com/office/powerpoint/2010/main" val="1483263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6F8164ABBBE64B8583EA47391A32E3" ma:contentTypeVersion="19" ma:contentTypeDescription="Create a new document." ma:contentTypeScope="" ma:versionID="4b8ab2c22b0e8211bf0203ffa53b00bf">
  <xsd:schema xmlns:xsd="http://www.w3.org/2001/XMLSchema" xmlns:xs="http://www.w3.org/2001/XMLSchema" xmlns:p="http://schemas.microsoft.com/office/2006/metadata/properties" xmlns:ns2="e6cf9755-c392-47a8-90e5-2cab7b2088c8" xmlns:ns3="9594d856-599f-4a3b-a97d-b49ae33144ee" targetNamespace="http://schemas.microsoft.com/office/2006/metadata/properties" ma:root="true" ma:fieldsID="3652f488100efd83a14e401a8be276e9" ns2:_="" ns3:_="">
    <xsd:import namespace="e6cf9755-c392-47a8-90e5-2cab7b2088c8"/>
    <xsd:import namespace="9594d856-599f-4a3b-a97d-b49ae3314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f9755-c392-47a8-90e5-2cab7b2088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31f49f8-d32f-49c1-bdb7-50db704ca24f}" ma:internalName="TaxCatchAll" ma:showField="CatchAllData" ma:web="e6cf9755-c392-47a8-90e5-2cab7b2088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4d856-599f-4a3b-a97d-b49ae3314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e7acff-fe2a-484b-931e-e5ee589765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6cf9755-c392-47a8-90e5-2cab7b2088c8" xsi:nil="true"/>
    <lcf76f155ced4ddcb4097134ff3c332f xmlns="9594d856-599f-4a3b-a97d-b49ae33144e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38BBDB-4B62-4B96-8074-B73EE6F99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f9755-c392-47a8-90e5-2cab7b2088c8"/>
    <ds:schemaRef ds:uri="9594d856-599f-4a3b-a97d-b49ae3314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FD6A08-1D2C-4994-8E2A-2A4E48302380}">
  <ds:schemaRefs>
    <ds:schemaRef ds:uri="http://schemas.microsoft.com/office/2006/documentManagement/types"/>
    <ds:schemaRef ds:uri="ad2e6369-df2a-4c81-9ecd-b7189536ada1"/>
    <ds:schemaRef ds:uri="http://purl.org/dc/elements/1.1/"/>
    <ds:schemaRef ds:uri="http://purl.org/dc/terms/"/>
    <ds:schemaRef ds:uri="http://purl.org/dc/dcmitype/"/>
    <ds:schemaRef ds:uri="a8d7c0dc-1c48-456f-9b85-8620b8ae2ee8"/>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b90698a5-0630-4073-813d-1fda91f59d24"/>
    <ds:schemaRef ds:uri="e6cf9755-c392-47a8-90e5-2cab7b2088c8"/>
    <ds:schemaRef ds:uri="9594d856-599f-4a3b-a97d-b49ae33144ee"/>
  </ds:schemaRefs>
</ds:datastoreItem>
</file>

<file path=customXml/itemProps3.xml><?xml version="1.0" encoding="utf-8"?>
<ds:datastoreItem xmlns:ds="http://schemas.openxmlformats.org/officeDocument/2006/customXml" ds:itemID="{424B3342-FD8B-435E-B5C5-61BE90F0B5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651</TotalTime>
  <Words>686</Words>
  <Application>Microsoft Office PowerPoint</Application>
  <PresentationFormat>Widescreen</PresentationFormat>
  <Paragraphs>75</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Vehicle 360 Awareness Program Best Practice</vt:lpstr>
      <vt:lpstr>Vehicle 360 Awareness Program Best Practice</vt:lpstr>
      <vt:lpstr>Vehicle 360 Awareness Program Best Practice</vt:lpstr>
      <vt:lpstr>Vehicle 360 Awareness Program Best Practice</vt:lpstr>
      <vt:lpstr>Vehicle 360 Awareness Program Best Practice</vt:lpstr>
      <vt:lpstr>Vehicle 360 Awareness Program Best Practice</vt:lpstr>
      <vt:lpstr>Vehicle 360 Awareness Program Best Practice</vt:lpstr>
      <vt:lpstr>Vehicle 360 Awareness Program Best Practice</vt:lpstr>
      <vt:lpstr>Vehicle 360 Awareness Program Best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mccarty</dc:creator>
  <cp:lastModifiedBy>Dennis Mccarty</cp:lastModifiedBy>
  <cp:revision>23</cp:revision>
  <dcterms:created xsi:type="dcterms:W3CDTF">2025-05-22T20:31:15Z</dcterms:created>
  <dcterms:modified xsi:type="dcterms:W3CDTF">2026-06-11T16:23:10Z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0x010100806F8164ABBBE64B8583EA47391A32E3</vt:lpwstr>
  </property>
  <property fmtid="{D5CDD505-2E9C-101B-9397-08002B2CF9AE}" pid="3" name="MediaServiceImageTags">
    <vt:lpwstr/>
  </property>
</Properties>
</file>