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9" r:id="rId9"/>
    <p:sldId id="270" r:id="rId10"/>
    <p:sldId id="271" r:id="rId11"/>
    <p:sldId id="27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46CB5-7D08-7140-9939-2EAA20EB0F25}" v="13" dt="2026-06-03T20:53:52.956"/>
    <p1510:client id="{3A0163FA-7CA8-7F47-8033-BB6092506E55}" v="9" dt="2026-06-03T20:26:24.538"/>
    <p1510:client id="{4573A967-09C1-AF44-B7AA-2E3DFF04BEDB}" v="9" dt="2026-06-03T20:17:12.296"/>
    <p1510:client id="{5BCD1589-0765-DB47-9CAC-DFAA1046CED7}" v="8" dt="2026-06-03T20:34:25.866"/>
    <p1510:client id="{9E6C61F3-C4C8-BC43-AEEB-7D547B3E5533}" v="9" dt="2026-06-03T20:10:16.476"/>
    <p1510:client id="{A8698ECB-CDAF-FD41-8972-69F77B845BEA}" v="7" dt="2026-06-03T20:47:42.681"/>
    <p1510:client id="{B448A9FC-54E1-BBB4-164C-2A6EFFC2D148}" v="15" dt="2026-06-03T17:58:02.984"/>
    <p1510:client id="{C0ED311D-7EC9-B744-817C-BBD4B0F49824}" v="6" dt="2026-06-03T17:56:16.072"/>
    <p1510:client id="{E5878A9B-4E63-9C44-B6B4-35A1D06B1CD9}" v="12" dt="2026-06-03T20:30:35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8"/>
  </p:normalViewPr>
  <p:slideViewPr>
    <p:cSldViewPr snapToGrid="0">
      <p:cViewPr varScale="1">
        <p:scale>
          <a:sx n="123" d="100"/>
          <a:sy n="123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D4B2B-454C-F344-B689-EE53840E09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8DE2-3B59-974E-AA71-107230FB5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98DE2-3B59-974E-AA71-107230FB5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ndustrialsafetyproducts.com/3m-6000-series-face-mounted-papr-respirat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90F99-AD04-C9A6-78E5-73650B6B6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456" y="-92765"/>
            <a:ext cx="12356912" cy="69507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ED2E6-BE4F-64AD-D9E1-65BB54AA90C6}"/>
              </a:ext>
            </a:extLst>
          </p:cNvPr>
          <p:cNvSpPr/>
          <p:nvPr/>
        </p:nvSpPr>
        <p:spPr>
          <a:xfrm>
            <a:off x="1212112" y="-290"/>
            <a:ext cx="11029675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A0308A4-1E0D-EFCC-3763-94344F602CC9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9" name="Picture 8" descr="A black background with gold text&#10;&#10;AI-generated content may be incorrect.">
            <a:extLst>
              <a:ext uri="{FF2B5EF4-FFF2-40B4-BE49-F238E27FC236}">
                <a16:creationId xmlns:a16="http://schemas.microsoft.com/office/drawing/2014/main" id="{A4CC827F-E3F5-1038-B83F-D6960A0FB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12" y="838997"/>
            <a:ext cx="4452677" cy="1823381"/>
          </a:xfrm>
          <a:prstGeom prst="rect">
            <a:avLst/>
          </a:prstGeom>
          <a:effectLst>
            <a:outerShdw blurRad="163763" dist="38100" dir="5400000" sx="101000" sy="101000" algn="t" rotWithShape="0">
              <a:prstClr val="black">
                <a:alpha val="86000"/>
              </a:prstClr>
            </a:outerShdw>
          </a:effectLst>
        </p:spPr>
      </p:pic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99EA263B-10C5-01E2-2145-0E2E3BFD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2D20DB-0AFA-9AC4-82B4-6CC096F66F01}"/>
              </a:ext>
            </a:extLst>
          </p:cNvPr>
          <p:cNvSpPr txBox="1">
            <a:spLocks/>
          </p:cNvSpPr>
          <p:nvPr/>
        </p:nvSpPr>
        <p:spPr>
          <a:xfrm>
            <a:off x="5942162" y="3028209"/>
            <a:ext cx="5645812" cy="9432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SOFT CRAFTS MEDIUM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BEST IN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FEFD6-1A19-7FDD-7EBA-46AF1E1F0A21}"/>
              </a:ext>
            </a:extLst>
          </p:cNvPr>
          <p:cNvSpPr txBox="1"/>
          <p:nvPr/>
        </p:nvSpPr>
        <p:spPr>
          <a:xfrm>
            <a:off x="6288216" y="3885513"/>
            <a:ext cx="5038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09615-9883-F883-084F-E43BC83C20A6}"/>
              </a:ext>
            </a:extLst>
          </p:cNvPr>
          <p:cNvSpPr txBox="1"/>
          <p:nvPr/>
        </p:nvSpPr>
        <p:spPr>
          <a:xfrm>
            <a:off x="5947443" y="4452411"/>
            <a:ext cx="520583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Founded in 1999 and headquartered in Houston Texas, Diamond Refractory Services is a premier industrial specialist protecting critical facilities from extreme corrosion and temperature. Renowned for their award-winning safety culture and elite technical expertise, they deliver world-class refractory installation and repair for the refinery and petrochemical sectors, backed by over 200 years of combined management experience.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B85A4-32AC-78D1-4CDD-3FAD86F37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t="3126" r="32845" b="2895"/>
          <a:stretch>
            <a:fillRect/>
          </a:stretch>
        </p:blipFill>
        <p:spPr>
          <a:xfrm rot="16200000">
            <a:off x="2090327" y="1609975"/>
            <a:ext cx="1029252" cy="36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7E5854-2C24-FC9C-2DE6-782E45A07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89513-CF36-D511-DFC3-0D04CCAA93F6}"/>
              </a:ext>
            </a:extLst>
          </p:cNvPr>
          <p:cNvSpPr txBox="1"/>
          <p:nvPr/>
        </p:nvSpPr>
        <p:spPr>
          <a:xfrm>
            <a:off x="2665879" y="2105561"/>
            <a:ext cx="68602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03E4-BFB7-75C2-5D04-6427CCBB4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865"/>
            <a:ext cx="1219198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EA818-EE59-E268-30C5-522BD5D98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17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D9E-4617-3522-A1EB-ABF211FA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8F430B-F52B-87C0-F59D-700993C1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466"/>
          <a:stretch/>
        </p:blipFill>
        <p:spPr>
          <a:xfrm>
            <a:off x="-24893" y="-92765"/>
            <a:ext cx="12241787" cy="69507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E9143D-2E9E-CA10-D93F-FF934774AD76}"/>
              </a:ext>
            </a:extLst>
          </p:cNvPr>
          <p:cNvSpPr/>
          <p:nvPr/>
        </p:nvSpPr>
        <p:spPr>
          <a:xfrm>
            <a:off x="1658679" y="-50466"/>
            <a:ext cx="10583108" cy="6958932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BB947E0-2835-3129-AE02-D128859FA682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2026 SAFETY EXCELLENCE AWARDS | </a:t>
            </a:r>
            <a:r>
              <a:rPr lang="en-US" sz="1200" b="1" dirty="0">
                <a:solidFill>
                  <a:srgbClr val="FFFFFF"/>
                </a:solidFill>
              </a:rPr>
              <a:t>BEST PRACTICES SEMINAR</a:t>
            </a:r>
          </a:p>
        </p:txBody>
      </p:sp>
      <p:pic>
        <p:nvPicPr>
          <p:cNvPr id="5" name="Picture 4" descr="A blue and white diamond shaped frame&#10;&#10;AI-generated content may be incorrect.">
            <a:extLst>
              <a:ext uri="{FF2B5EF4-FFF2-40B4-BE49-F238E27FC236}">
                <a16:creationId xmlns:a16="http://schemas.microsoft.com/office/drawing/2014/main" id="{1950919B-B32F-E003-9A7E-A9E0A18C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047" y="100642"/>
            <a:ext cx="665945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8ABFC-5562-066B-F401-16ABC2133508}"/>
              </a:ext>
            </a:extLst>
          </p:cNvPr>
          <p:cNvSpPr txBox="1">
            <a:spLocks/>
          </p:cNvSpPr>
          <p:nvPr/>
        </p:nvSpPr>
        <p:spPr>
          <a:xfrm>
            <a:off x="5942162" y="1299653"/>
            <a:ext cx="6533072" cy="13399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BEST PRACTICE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/ 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BE78C-2584-CDE3-4325-049B0DE44EEE}"/>
              </a:ext>
            </a:extLst>
          </p:cNvPr>
          <p:cNvSpPr txBox="1"/>
          <p:nvPr/>
        </p:nvSpPr>
        <p:spPr>
          <a:xfrm>
            <a:off x="5940762" y="2634149"/>
            <a:ext cx="509682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Purpose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Execution &amp; Implementation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Benefits &amp; Results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Examples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Future Use &amp; Applications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Summary &amp; Wrap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rial"/>
              </a:rPr>
              <a:t>Q&amp;A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8F023-5F5F-462E-7716-3D19B269B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t="3126" r="32845" b="2895"/>
          <a:stretch>
            <a:fillRect/>
          </a:stretch>
        </p:blipFill>
        <p:spPr>
          <a:xfrm rot="16200000">
            <a:off x="2090327" y="1609975"/>
            <a:ext cx="1029252" cy="36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865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Battery Powered PAPR Respirators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4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Purpose –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Improve worker respiratory protection in high-exposure environments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Reduce inhalation risks from dust, silica, and airborne contaminants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Provide a higher level of protection and comfort than standard filter respirators  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A2B5C-9227-E33B-13BA-B60A31A77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25" y="1471079"/>
            <a:ext cx="2016040" cy="201604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C1DDC-BEA3-47C4-051F-6A5BB60D6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14464" y="1360385"/>
            <a:ext cx="2458432" cy="2412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CCB362-7509-D70F-677A-46204171E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70" y="3164894"/>
            <a:ext cx="1954008" cy="22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13" y="14039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Execution and Implementation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38DE50-E1D8-E230-3BA7-0AD4E8C49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082" y="1246405"/>
            <a:ext cx="11786461" cy="35588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Identified high risk tasks ( refractory tear-out, mixing, installation)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Evaluated respirator options and selected 3M 6000 Series PAPR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Steps implemented –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Purchase and distribution (2015)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Fit testing and medical clearance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Hands-on training for employees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Enforced use of equipment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Ongoing inspections and maintenance program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8B7B-A75E-938A-5529-52FAFCEE7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14" y="2211607"/>
            <a:ext cx="4019741" cy="30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" y="0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32" y="28763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Benefits and Results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85" y="1183589"/>
            <a:ext cx="1206543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300" dirty="0"/>
              <a:t>Improved worker safety - </a:t>
            </a:r>
            <a:r>
              <a:rPr lang="en-US" sz="2200" dirty="0"/>
              <a:t>Provides a high protection factor (APF) of up to1,000 significantly reducing the opportunity for exposure to respirable silica, dust, and airborne contaminants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OSHA compliance - </a:t>
            </a:r>
            <a:r>
              <a:rPr lang="en-US" sz="2200" dirty="0"/>
              <a:t>Strengthens compliance with OSHA Respiratory Protection Standards (29 CFR 1926.103/ 1910.134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Increased comfort / Reduced fatigue - </a:t>
            </a:r>
            <a:r>
              <a:rPr lang="en-US" sz="2200" dirty="0"/>
              <a:t>Battery-powered airflow reduces breathing resistance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Safer work environment - </a:t>
            </a:r>
            <a:r>
              <a:rPr lang="en-US" sz="2200" dirty="0"/>
              <a:t>Implementation of PAPRs fosters a safer workplace, boosting morale and employee confidence in health priorities.​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77602-B78D-EFA6-75EC-754C0BF21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07802" y="3952068"/>
            <a:ext cx="1615481" cy="14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" y="0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20" y="22956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Examples</a:t>
            </a:r>
            <a:r>
              <a:rPr lang="en-US" dirty="0"/>
              <a:t>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471610-082E-944C-9453-27DB70441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11706"/>
          <a:stretch/>
        </p:blipFill>
        <p:spPr>
          <a:xfrm>
            <a:off x="5370041" y="3773836"/>
            <a:ext cx="2401039" cy="1619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26A0FF-2C16-B2C9-5AD5-895918F73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9377" y="3899196"/>
            <a:ext cx="1952786" cy="14942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023860-F5E4-F08D-77FB-882008DCC80A}"/>
              </a:ext>
            </a:extLst>
          </p:cNvPr>
          <p:cNvSpPr txBox="1"/>
          <p:nvPr/>
        </p:nvSpPr>
        <p:spPr>
          <a:xfrm>
            <a:off x="1309606" y="1451379"/>
            <a:ext cx="9914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Refractory demolition with high levels of airborne silica dust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Confined space operations where respirable silica is present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Material mixing and handling producing airborne particulates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Work environments where airflow improves tolerance of PPE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319B8B-9E42-B5A5-B6FC-C697932A2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03" y="3899195"/>
            <a:ext cx="1898241" cy="14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E7E8D-30A5-8BE6-8254-3E698C52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865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Use &amp; Applications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036" y="1832052"/>
            <a:ext cx="1183295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Continue use in high respirable silica-generating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Maintain implementation during tasks with elevated exposure risks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Continue to use PAPR equipment as a best practice contributing to zero overexposure incidents and improved safety performance metrics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415599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3ABB5-971E-E215-3903-80A22FF2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865"/>
            <a:ext cx="12191987" cy="68579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71E82F-C4EE-7562-F956-3FF145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D434F-F0BA-05D9-F6BF-012FB1D6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146" y="1832052"/>
            <a:ext cx="1087206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PAPR systems provide superior respiratory protection in high-risk environments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Improve both safety and worker compliance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Support OSHA regulatory compliance for respirable crystalline silica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E598049-06A1-F3A0-54C3-11DCDB8A2B2D}"/>
              </a:ext>
            </a:extLst>
          </p:cNvPr>
          <p:cNvSpPr txBox="1"/>
          <p:nvPr/>
        </p:nvSpPr>
        <p:spPr>
          <a:xfrm>
            <a:off x="6481838" y="223761"/>
            <a:ext cx="48672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2026 SAFETY EXCELLENCE AWARDS | </a:t>
            </a:r>
            <a:r>
              <a:rPr lang="en-US" sz="1200" b="1" dirty="0"/>
              <a:t>BEST PRACTICES SEMINAR</a:t>
            </a:r>
          </a:p>
        </p:txBody>
      </p:sp>
    </p:spTree>
    <p:extLst>
      <p:ext uri="{BB962C8B-B14F-4D97-AF65-F5344CB8AC3E}">
        <p14:creationId xmlns:p14="http://schemas.microsoft.com/office/powerpoint/2010/main" val="40211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9" ma:contentTypeDescription="Create a new document." ma:contentTypeScope="" ma:versionID="4b8ab2c22b0e8211bf0203ffa53b00bf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3652f488100efd83a14e401a8be276e9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1f49f8-d32f-49c1-bdb7-50db704ca24f}" ma:internalName="TaxCatchAll" ma:showField="CatchAllData" ma:web="e6cf9755-c392-47a8-90e5-2cab7b208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e7acff-fe2a-484b-931e-e5ee58976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cf9755-c392-47a8-90e5-2cab7b2088c8" xsi:nil="true"/>
    <lcf76f155ced4ddcb4097134ff3c332f xmlns="9594d856-599f-4a3b-a97d-b49ae33144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C15687-7A1A-453F-9949-E3297BB3DEB8}"/>
</file>

<file path=customXml/itemProps2.xml><?xml version="1.0" encoding="utf-8"?>
<ds:datastoreItem xmlns:ds="http://schemas.openxmlformats.org/officeDocument/2006/customXml" ds:itemID="{424B3342-FD8B-435E-B5C5-61BE90F0B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D6A08-1D2C-4994-8E2A-2A4E48302380}">
  <ds:schemaRefs>
    <ds:schemaRef ds:uri="http://schemas.openxmlformats.org/package/2006/metadata/core-properties"/>
    <ds:schemaRef ds:uri="ad2e6369-df2a-4c81-9ecd-b7189536ada1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a8d7c0dc-1c48-456f-9b85-8620b8ae2ee8"/>
    <ds:schemaRef ds:uri="http://purl.org/dc/dcmitype/"/>
    <ds:schemaRef ds:uri="b90698a5-0630-4073-813d-1fda91f59d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</TotalTime>
  <Words>431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Wingdings</vt:lpstr>
      <vt:lpstr>office theme</vt:lpstr>
      <vt:lpstr>PowerPoint Presentation</vt:lpstr>
      <vt:lpstr>PowerPoint Presentation</vt:lpstr>
      <vt:lpstr>PowerPoint Presentation</vt:lpstr>
      <vt:lpstr>            Battery Powered PAPR Respirators</vt:lpstr>
      <vt:lpstr>Execution and Implementation</vt:lpstr>
      <vt:lpstr>Benefits and Results </vt:lpstr>
      <vt:lpstr>Examples </vt:lpstr>
      <vt:lpstr>Future Use &amp; Applications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H Martinez</dc:creator>
  <cp:lastModifiedBy>Victor H Martinez</cp:lastModifiedBy>
  <cp:revision>18</cp:revision>
  <dcterms:created xsi:type="dcterms:W3CDTF">2025-05-22T20:31:15Z</dcterms:created>
  <dcterms:modified xsi:type="dcterms:W3CDTF">2026-06-09T18:28:25Z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  <property fmtid="{D5CDD505-2E9C-101B-9397-08002B2CF9AE}" pid="3" name="MediaServiceImageTags">
    <vt:lpwstr/>
  </property>
  <property fmtid="{D5CDD505-2E9C-101B-9397-08002B2CF9AE}" pid="4" name="MSIP_Label_334b5fd3-3c57-4dcf-b54e-12b80005a7c0_Enabled">
    <vt:lpwstr>true</vt:lpwstr>
  </property>
  <property fmtid="{D5CDD505-2E9C-101B-9397-08002B2CF9AE}" pid="5" name="MSIP_Label_334b5fd3-3c57-4dcf-b54e-12b80005a7c0_SetDate">
    <vt:lpwstr>2026-06-08T18:29:00Z</vt:lpwstr>
  </property>
  <property fmtid="{D5CDD505-2E9C-101B-9397-08002B2CF9AE}" pid="6" name="MSIP_Label_334b5fd3-3c57-4dcf-b54e-12b80005a7c0_Method">
    <vt:lpwstr>Standard</vt:lpwstr>
  </property>
  <property fmtid="{D5CDD505-2E9C-101B-9397-08002B2CF9AE}" pid="7" name="MSIP_Label_334b5fd3-3c57-4dcf-b54e-12b80005a7c0_Name">
    <vt:lpwstr>General</vt:lpwstr>
  </property>
  <property fmtid="{D5CDD505-2E9C-101B-9397-08002B2CF9AE}" pid="8" name="MSIP_Label_334b5fd3-3c57-4dcf-b54e-12b80005a7c0_SiteId">
    <vt:lpwstr>8394aafa-3edd-43d8-b71b-2681a4a11804</vt:lpwstr>
  </property>
  <property fmtid="{D5CDD505-2E9C-101B-9397-08002B2CF9AE}" pid="9" name="MSIP_Label_334b5fd3-3c57-4dcf-b54e-12b80005a7c0_ActionId">
    <vt:lpwstr>e5c95d01-db79-430b-a181-c5530225eed5</vt:lpwstr>
  </property>
  <property fmtid="{D5CDD505-2E9C-101B-9397-08002B2CF9AE}" pid="10" name="MSIP_Label_334b5fd3-3c57-4dcf-b54e-12b80005a7c0_ContentBits">
    <vt:lpwstr>0</vt:lpwstr>
  </property>
  <property fmtid="{D5CDD505-2E9C-101B-9397-08002B2CF9AE}" pid="11" name="MSIP_Label_334b5fd3-3c57-4dcf-b54e-12b80005a7c0_Tag">
    <vt:lpwstr>10, 3, 0, 1</vt:lpwstr>
  </property>
</Properties>
</file>