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7" r:id="rId5"/>
    <p:sldId id="258" r:id="rId6"/>
    <p:sldId id="259" r:id="rId7"/>
    <p:sldId id="260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7" r:id="rId17"/>
    <p:sldId id="988" r:id="rId18"/>
    <p:sldId id="989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46CB5-7D08-7140-9939-2EAA20EB0F25}" v="13" dt="2026-06-03T20:53:52.956"/>
    <p1510:client id="{3A0163FA-7CA8-7F47-8033-BB6092506E55}" v="9" dt="2026-06-03T20:26:24.538"/>
    <p1510:client id="{4573A967-09C1-AF44-B7AA-2E3DFF04BEDB}" v="9" dt="2026-06-03T20:17:12.296"/>
    <p1510:client id="{5BCD1589-0765-DB47-9CAC-DFAA1046CED7}" v="8" dt="2026-06-03T20:34:25.866"/>
    <p1510:client id="{9E6C61F3-C4C8-BC43-AEEB-7D547B3E5533}" v="9" dt="2026-06-03T20:10:16.476"/>
    <p1510:client id="{A8698ECB-CDAF-FD41-8972-69F77B845BEA}" v="7" dt="2026-06-03T20:47:42.681"/>
    <p1510:client id="{B448A9FC-54E1-BBB4-164C-2A6EFFC2D148}" v="15" dt="2026-06-03T17:58:02.984"/>
    <p1510:client id="{C0ED311D-7EC9-B744-817C-BBD4B0F49824}" v="6" dt="2026-06-03T17:56:16.072"/>
    <p1510:client id="{E5878A9B-4E63-9C44-B6B4-35A1D06B1CD9}" v="12" dt="2026-06-03T20:30:35.072"/>
    <p1510:client id="{EB1784E5-F675-8C49-A319-FC95937F2E53}" v="14" dt="2026-06-03T20:57:02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>
        <p:scale>
          <a:sx n="114" d="100"/>
          <a:sy n="114" d="100"/>
        </p:scale>
        <p:origin x="9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D4B2B-454C-F344-B689-EE53840E09E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98DE2-3B59-974E-AA71-107230FB5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98DE2-3B59-974E-AA71-107230FB5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98DE2-3B59-974E-AA71-107230FB55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2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90F99-AD04-C9A6-78E5-73650B6B6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D2E6-BE4F-64AD-D9E1-65BB54AA90C6}"/>
              </a:ext>
            </a:extLst>
          </p:cNvPr>
          <p:cNvSpPr/>
          <p:nvPr/>
        </p:nvSpPr>
        <p:spPr>
          <a:xfrm>
            <a:off x="1212112" y="-290"/>
            <a:ext cx="11029675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A0308A4-1E0D-EFCC-3763-94344F602CC9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A4CC827F-E3F5-1038-B83F-D6960A0FB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42162" y="3028209"/>
            <a:ext cx="5645812" cy="9432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SOFT CRAFTS LARGE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IN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EFD6-1A19-7FDD-7EBA-46AF1E1F0A21}"/>
              </a:ext>
            </a:extLst>
          </p:cNvPr>
          <p:cNvSpPr txBox="1"/>
          <p:nvPr/>
        </p:nvSpPr>
        <p:spPr>
          <a:xfrm>
            <a:off x="6288216" y="3885513"/>
            <a:ext cx="5038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09615-9883-F883-084F-E43BC83C20A6}"/>
              </a:ext>
            </a:extLst>
          </p:cNvPr>
          <p:cNvSpPr txBox="1"/>
          <p:nvPr/>
        </p:nvSpPr>
        <p:spPr>
          <a:xfrm>
            <a:off x="5947443" y="4452411"/>
            <a:ext cx="5205832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Excel Modular Scaffold, our strength is our people, driving our growth and success. We boast the best talent retention record, with highly trained and seasoned professionals. Our mission: to deliver first-class scaffold, insulation, paint, and abatement services with the best industry experts.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C97A9-572C-7DED-67D9-C7310C54C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0" y="2793510"/>
            <a:ext cx="3296256" cy="1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ASSISTANT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AI based model that houses all of Excel’s policies and procedures as well as general information for quick guide access from anywhere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C9D74B96-BF40-E64B-9980-3A534370E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370" r="5370"/>
          <a:stretch/>
        </p:blipFill>
        <p:spPr>
          <a:xfrm>
            <a:off x="7078611" y="642124"/>
            <a:ext cx="2399925" cy="515117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0674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 INSPECTIONS/</a:t>
            </a:r>
            <a:br>
              <a:rPr lang="en-US" dirty="0"/>
            </a:br>
            <a:r>
              <a:rPr lang="en-US" dirty="0"/>
              <a:t>GEO-LOCATING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CDE869A9-AA59-8DE9-4752-67CAE2BCD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87"/>
          <a:stretch>
            <a:fillRect/>
          </a:stretch>
        </p:blipFill>
        <p:spPr>
          <a:xfrm>
            <a:off x="6481838" y="1249521"/>
            <a:ext cx="3509655" cy="4140200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33117" cy="22334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iPhones and Androids allow supervisors to keep up with daily inspections</a:t>
            </a:r>
          </a:p>
          <a:p>
            <a:r>
              <a:rPr lang="en-US" dirty="0"/>
              <a:t>Geo-locating allows scaffold visibility</a:t>
            </a:r>
          </a:p>
          <a:p>
            <a:r>
              <a:rPr lang="en-US" dirty="0"/>
              <a:t>Ties into web based planning system showing detailed locations of scaffolds before being built for execution planning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2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WEB-BASED PROJECT </a:t>
            </a:r>
            <a:br>
              <a:rPr lang="en-US" dirty="0"/>
            </a:br>
            <a:r>
              <a:rPr lang="en-US" dirty="0"/>
              <a:t>MANAGEMENT PROGRAM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477001" cy="251219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Workforce &amp; Admin: Hiring, HR, employee management</a:t>
            </a:r>
          </a:p>
          <a:p>
            <a:r>
              <a:rPr lang="en-US" dirty="0"/>
              <a:t>Site Operations: Job site management, mobile timekeeping</a:t>
            </a:r>
          </a:p>
          <a:p>
            <a:r>
              <a:rPr lang="en-US" dirty="0"/>
              <a:t>Craft Execution: Design, estimating, tagging, inspections, geolocation mapping</a:t>
            </a:r>
          </a:p>
          <a:p>
            <a:r>
              <a:rPr lang="en-US" dirty="0"/>
              <a:t>Safety: Incident reporting, SIP &amp; SWO leading indicators</a:t>
            </a:r>
          </a:p>
          <a:p>
            <a:r>
              <a:rPr lang="en-US" dirty="0"/>
              <a:t>Field Force: Task assignment, offline field data capture, photo annotation</a:t>
            </a:r>
          </a:p>
          <a:p>
            <a:r>
              <a:rPr lang="en-US" dirty="0"/>
              <a:t>Planning &amp; Requests: Gantt-based look-ahead planning and coordination</a:t>
            </a:r>
          </a:p>
          <a:p>
            <a:r>
              <a:rPr lang="en-US" dirty="0"/>
              <a:t>Billing &amp; Reporting: Accurate billing, dashboards, and portfolio analytics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4CCB938-57FB-C25A-FB5B-57E84115C3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619" y="1518598"/>
            <a:ext cx="3703481" cy="32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D1D29-1FBC-96B6-6FF1-6997F82D7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23761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TRACKING &amp;</a:t>
            </a:r>
            <a:br>
              <a:rPr lang="en-US" dirty="0"/>
            </a:br>
            <a:r>
              <a:rPr lang="en-US" dirty="0"/>
              <a:t>REPORTING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43638" cy="26906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Daily/Monthly updated costs provided.</a:t>
            </a:r>
          </a:p>
          <a:p>
            <a:r>
              <a:rPr lang="en-US" dirty="0"/>
              <a:t>Estimates can be compared to actual performance.</a:t>
            </a:r>
          </a:p>
          <a:p>
            <a:r>
              <a:rPr lang="en-US" dirty="0"/>
              <a:t>System compiles historical data for future reference.</a:t>
            </a:r>
          </a:p>
          <a:p>
            <a:r>
              <a:rPr lang="en-US" dirty="0"/>
              <a:t>Scaffolds can be transferred through stages to measure the effective utilization of scaffolds.</a:t>
            </a:r>
          </a:p>
          <a:p>
            <a:r>
              <a:rPr lang="en-US" dirty="0"/>
              <a:t>Time, scaffold tracking and invoicing can be customizable.</a:t>
            </a:r>
          </a:p>
          <a:p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D80205-290F-8C1D-64E4-27613F6073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1838" y="1288889"/>
            <a:ext cx="5181600" cy="2072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B6A52D-0F8B-39FE-565B-38F1E78D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717" y="3120518"/>
            <a:ext cx="3352998" cy="13106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BA65D-9F2E-AFFF-1837-A6E224670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414" y="4426657"/>
            <a:ext cx="3506049" cy="1088613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4021187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1589-D120-FDA7-E6B9-A9C837C6E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8FCC6C-98FD-EDA2-9E12-2A0D0CAA6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58B1ADA-5FB8-FE83-B5CC-58C0FF73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PLANNING, SCHEDULING </a:t>
            </a:r>
            <a:b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&amp; ESTIMATING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8F65F0-89F8-4422-F2BD-D849B0F7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477001" cy="25121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Centralized view of scope, hours, and status across crafts</a:t>
            </a:r>
          </a:p>
          <a:p>
            <a:r>
              <a:rPr lang="en-US" dirty="0"/>
              <a:t>Identifies estimating and design gaps </a:t>
            </a:r>
          </a:p>
          <a:p>
            <a:r>
              <a:rPr lang="en-US" dirty="0"/>
              <a:t>Forecasts labor demand and crew loading</a:t>
            </a:r>
          </a:p>
          <a:p>
            <a:r>
              <a:rPr lang="en-US" dirty="0"/>
              <a:t>Aligns planning with execution</a:t>
            </a:r>
          </a:p>
          <a:p>
            <a:r>
              <a:rPr lang="en-US" dirty="0"/>
              <a:t>Outcome Goal: Reduced risk, improved productivity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5F72A2A-C426-54AF-1F83-9A17276737C0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FDF6D3-7CF1-746E-ABAD-C2486ED585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5575"/>
          <a:stretch>
            <a:fillRect/>
          </a:stretch>
        </p:blipFill>
        <p:spPr>
          <a:xfrm>
            <a:off x="7142091" y="859020"/>
            <a:ext cx="4630805" cy="39658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3688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102C7-EB69-04E0-8980-F6D2262C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EBCD80-6953-D7B9-40C2-A87F0D85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E38F0C5-A351-433B-0397-BFA78DB9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SCAFFOLD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6F6927-A369-CD83-A86B-EDB14E41F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7840" cy="237838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Accurate 3D scaffold designs developed directly from laser scan point clouds.</a:t>
            </a:r>
          </a:p>
          <a:p>
            <a:r>
              <a:rPr lang="en-US" dirty="0"/>
              <a:t>Model-based quantities (cubic feet, decks, components) tied directly to scaffold scope.</a:t>
            </a:r>
          </a:p>
          <a:p>
            <a:r>
              <a:rPr lang="en-US" dirty="0"/>
              <a:t>Design validation in Navisworks, allowing stakeholders to review access, work fronts, and constructability virtually.</a:t>
            </a:r>
          </a:p>
          <a:p>
            <a:r>
              <a:rPr lang="en-US" dirty="0"/>
              <a:t>Historical Data for repeat scaffolding needs.  Unit Blinding, Repeat Scopes.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7A48A72-6690-FCBA-82E4-587D7925EBD5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44DE8A0-01F0-9CCE-88B0-5508F0F7ED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13" t="10690" b="969"/>
          <a:stretch/>
        </p:blipFill>
        <p:spPr>
          <a:xfrm>
            <a:off x="6763215" y="1109524"/>
            <a:ext cx="5181600" cy="3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7E5854-2C24-FC9C-2DE6-782E45A07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89513-CF36-D511-DFC3-0D04CCAA93F6}"/>
              </a:ext>
            </a:extLst>
          </p:cNvPr>
          <p:cNvSpPr txBox="1"/>
          <p:nvPr/>
        </p:nvSpPr>
        <p:spPr>
          <a:xfrm>
            <a:off x="2665879" y="2105561"/>
            <a:ext cx="68602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1D0E0-3411-D5AD-B147-01B42D93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B1F7C-E0C2-958F-1CED-FF2EA4D6B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"/>
            <a:ext cx="12190476" cy="68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9D9E-4617-3522-A1EB-ABF211FA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C86D85-52CD-0C58-FE36-1ED281BC7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E9143D-2E9E-CA10-D93F-FF934774AD76}"/>
              </a:ext>
            </a:extLst>
          </p:cNvPr>
          <p:cNvSpPr/>
          <p:nvPr/>
        </p:nvSpPr>
        <p:spPr>
          <a:xfrm>
            <a:off x="1658679" y="-50466"/>
            <a:ext cx="10583108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B947E0-2835-3129-AE02-D128859FA682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1950919B-B32F-E003-9A7E-A9E0A18C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F8ABFC-5562-066B-F401-16ABC2133508}"/>
              </a:ext>
            </a:extLst>
          </p:cNvPr>
          <p:cNvSpPr txBox="1">
            <a:spLocks/>
          </p:cNvSpPr>
          <p:nvPr/>
        </p:nvSpPr>
        <p:spPr>
          <a:xfrm>
            <a:off x="5942162" y="1299653"/>
            <a:ext cx="6533072" cy="13399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BEST PRACTICE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 /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BE78C-2584-CDE3-4325-049B0DE44EEE}"/>
              </a:ext>
            </a:extLst>
          </p:cNvPr>
          <p:cNvSpPr txBox="1"/>
          <p:nvPr/>
        </p:nvSpPr>
        <p:spPr>
          <a:xfrm>
            <a:off x="5940762" y="2634149"/>
            <a:ext cx="50968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Purpose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Execution &amp; Implementation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Benefits &amp; Results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Examples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Future Use &amp; Applications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Summary &amp; Wrap Up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Q&amp;A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334334-544B-992F-2BEF-E4920D9AD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0" y="2793510"/>
            <a:ext cx="3296256" cy="1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APP-BASED HIRING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6090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Electronic hiring procedure facilitates early application initiation.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Applicants can start the process remotely.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Streamlines hiring process.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New hires promptly access company training upon </a:t>
            </a:r>
            <a:br>
              <a:rPr lang="en-US" sz="1800" dirty="0"/>
            </a:br>
            <a:r>
              <a:rPr lang="en-US" sz="1800" dirty="0"/>
              <a:t>onboarding.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Establishes a knowledgeable workforce from day one.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40F0AC55-7255-58D2-E559-5E9DE2ABD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1790" b="9058"/>
          <a:stretch>
            <a:fillRect/>
          </a:stretch>
        </p:blipFill>
        <p:spPr>
          <a:xfrm>
            <a:off x="7047524" y="555030"/>
            <a:ext cx="2944775" cy="50656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8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TRAINING </a:t>
            </a:r>
            <a:br>
              <a:rPr lang="en-US" dirty="0"/>
            </a:br>
            <a:r>
              <a:rPr lang="en-US" dirty="0"/>
              <a:t>AND TESTING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6090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Central hub for employee 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Accessible to all employees and applicants.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Simplifies regulatory training.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Reduces reliance on paperwork.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Boosts operational efficiency.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Swift distribution of training materials and notices.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Ensures uniformity across the workforce.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5A92D113-678B-B4CF-83A3-0B6437579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22" r="832" b="45094"/>
          <a:stretch>
            <a:fillRect/>
          </a:stretch>
        </p:blipFill>
        <p:spPr>
          <a:xfrm>
            <a:off x="6599104" y="953542"/>
            <a:ext cx="3533987" cy="40545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513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STORE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6300730" cy="2118413"/>
          </a:xfrm>
        </p:spPr>
        <p:txBody>
          <a:bodyPr numCol="1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Accumulate safety points through: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Attending safety meetings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Engaging in safe actions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Completing training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Redeem points for: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Company-branded merchandise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Workwear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Tools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CB8288-A056-7325-10B5-66DA9199E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/>
          <a:stretch>
            <a:fillRect/>
          </a:stretch>
        </p:blipFill>
        <p:spPr>
          <a:xfrm>
            <a:off x="7286070" y="717656"/>
            <a:ext cx="2640129" cy="50598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8E6FB-8395-6872-15E8-BBD74A79BE68}"/>
              </a:ext>
            </a:extLst>
          </p:cNvPr>
          <p:cNvSpPr txBox="1"/>
          <p:nvPr/>
        </p:nvSpPr>
        <p:spPr>
          <a:xfrm>
            <a:off x="4547212" y="1825626"/>
            <a:ext cx="618597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Promotes:</a:t>
            </a:r>
          </a:p>
          <a:p>
            <a:pPr lvl="1"/>
            <a:r>
              <a:rPr lang="en-US" sz="1400" dirty="0"/>
              <a:t>Safety awareness</a:t>
            </a:r>
          </a:p>
          <a:p>
            <a:pPr lvl="1"/>
            <a:r>
              <a:rPr lang="en-US" sz="1400" dirty="0"/>
              <a:t>Employee motivation</a:t>
            </a:r>
          </a:p>
          <a:p>
            <a:pPr lvl="1"/>
            <a:r>
              <a:rPr lang="en-US" sz="1400" dirty="0"/>
              <a:t>Participation</a:t>
            </a:r>
          </a:p>
        </p:txBody>
      </p:sp>
    </p:spTree>
    <p:extLst>
      <p:ext uri="{BB962C8B-B14F-4D97-AF65-F5344CB8AC3E}">
        <p14:creationId xmlns:p14="http://schemas.microsoft.com/office/powerpoint/2010/main" val="80768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</a:t>
            </a:r>
            <a:br>
              <a:rPr lang="en-US" dirty="0"/>
            </a:br>
            <a:r>
              <a:rPr lang="en-US" dirty="0"/>
              <a:t>ACCESS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99035" cy="22395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Instant access to important documents:</a:t>
            </a:r>
          </a:p>
          <a:p>
            <a:pPr lvl="1"/>
            <a:r>
              <a:rPr lang="en-US" dirty="0"/>
              <a:t>Health, safety and environmental plans (HSEPs)</a:t>
            </a:r>
          </a:p>
          <a:p>
            <a:pPr lvl="1"/>
            <a:r>
              <a:rPr lang="en-US" dirty="0"/>
              <a:t>Technical documents</a:t>
            </a:r>
          </a:p>
          <a:p>
            <a:pPr lvl="1"/>
            <a:r>
              <a:rPr lang="en-US" dirty="0"/>
              <a:t>Safety notices</a:t>
            </a:r>
          </a:p>
          <a:p>
            <a:pPr lvl="1"/>
            <a:r>
              <a:rPr lang="en-US" dirty="0"/>
              <a:t>Tech tips</a:t>
            </a:r>
          </a:p>
          <a:p>
            <a:r>
              <a:rPr lang="en-US" dirty="0"/>
              <a:t>Improves safety compliance:</a:t>
            </a:r>
          </a:p>
          <a:p>
            <a:pPr lvl="1"/>
            <a:r>
              <a:rPr lang="en-US" dirty="0"/>
              <a:t>Ensures immediate availability of safety protocols.</a:t>
            </a:r>
          </a:p>
          <a:p>
            <a:pPr lvl="1"/>
            <a:r>
              <a:rPr lang="en-US" dirty="0"/>
              <a:t>Helps employees adhere to safety guidelines effectively.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03914B3B-0E12-C096-36FE-3797AEE83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460" r="676" b="56126"/>
          <a:stretch>
            <a:fillRect/>
          </a:stretch>
        </p:blipFill>
        <p:spPr>
          <a:xfrm>
            <a:off x="7483337" y="859020"/>
            <a:ext cx="3865776" cy="367745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842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6865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BEHAVIOR-BASED</a:t>
            </a:r>
            <a:br>
              <a:rPr lang="en-US" dirty="0"/>
            </a:br>
            <a:r>
              <a:rPr lang="en-US" dirty="0"/>
              <a:t>SAFETY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3391" cy="240068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Integrates Bartlett’s "Silence is Permission" (SIP) safety initiative.</a:t>
            </a:r>
          </a:p>
          <a:p>
            <a:r>
              <a:rPr lang="en-US" dirty="0"/>
              <a:t>SIP submissions feature automates tracking and reporting of safety data.</a:t>
            </a:r>
          </a:p>
          <a:p>
            <a:r>
              <a:rPr lang="en-US" dirty="0"/>
              <a:t>Eliminates manual data entry by administrators.</a:t>
            </a:r>
          </a:p>
          <a:p>
            <a:r>
              <a:rPr lang="en-US" dirty="0"/>
              <a:t>Reporting capabilities identify trends for proactive risk management.</a:t>
            </a:r>
          </a:p>
          <a:p>
            <a:r>
              <a:rPr lang="en-US" dirty="0"/>
              <a:t>Enables targeted training or safety tips.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00AD3AE9-2F6D-79A2-0F73-ED1652BC60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83" r="539"/>
          <a:stretch/>
        </p:blipFill>
        <p:spPr>
          <a:xfrm>
            <a:off x="6626972" y="932814"/>
            <a:ext cx="4272056" cy="4351338"/>
          </a:xfrm>
        </p:spPr>
      </p:pic>
    </p:spTree>
    <p:extLst>
      <p:ext uri="{BB962C8B-B14F-4D97-AF65-F5344CB8AC3E}">
        <p14:creationId xmlns:p14="http://schemas.microsoft.com/office/powerpoint/2010/main" val="108267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223761"/>
            <a:ext cx="12191987" cy="6857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 A FRIEND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3337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"Refer a Friend" feature simplifies referral process.</a:t>
            </a:r>
          </a:p>
          <a:p>
            <a:r>
              <a:rPr lang="en-US" dirty="0"/>
              <a:t>Current employees can recommend potential candidates easily.</a:t>
            </a:r>
          </a:p>
          <a:p>
            <a:r>
              <a:rPr lang="en-US" dirty="0"/>
              <a:t>Referrals directed to download the app and initiate application process.</a:t>
            </a:r>
          </a:p>
          <a:p>
            <a:r>
              <a:rPr lang="en-US" dirty="0"/>
              <a:t>Ensures seamless integration of new hires into digital-first approach.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A428D506-BC83-55B0-D02F-324C380444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6" t="2893" r="-985" b="37396"/>
          <a:stretch>
            <a:fillRect/>
          </a:stretch>
        </p:blipFill>
        <p:spPr>
          <a:xfrm>
            <a:off x="7509121" y="782579"/>
            <a:ext cx="2979775" cy="381900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03321-D9D9-7A4F-4A9F-9F1868ECD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80" y="4396055"/>
            <a:ext cx="3147317" cy="8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4b8ab2c22b0e8211bf0203ffa53b00bf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3652f488100efd83a14e401a8be276e9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E456A6-93EA-4FB6-9518-11E77AA41F0A}"/>
</file>

<file path=customXml/itemProps2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FD6A08-1D2C-4994-8E2A-2A4E48302380}">
  <ds:schemaRefs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ad2e6369-df2a-4c81-9ecd-b7189536ada1"/>
    <ds:schemaRef ds:uri="a8d7c0dc-1c48-456f-9b85-8620b8ae2ee8"/>
    <ds:schemaRef ds:uri="http://schemas.microsoft.com/office/2006/metadata/properties"/>
    <ds:schemaRef ds:uri="b90698a5-0630-4073-813d-1fda91f59d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745</Words>
  <Application>Microsoft Macintosh PowerPoint</Application>
  <PresentationFormat>Widescreen</PresentationFormat>
  <Paragraphs>107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APP-BASED HIRING</vt:lpstr>
      <vt:lpstr>INTERNAL TRAINING  AND TESTING </vt:lpstr>
      <vt:lpstr>COMPANY STORE </vt:lpstr>
      <vt:lpstr>DOCUMENT  ACCESS</vt:lpstr>
      <vt:lpstr>BEHAVIOR-BASED SAFETY</vt:lpstr>
      <vt:lpstr>REFER A FRIEND</vt:lpstr>
      <vt:lpstr>SAFETY ASSISTANT</vt:lpstr>
      <vt:lpstr>SCAFFOLD INSPECTIONS/ GEO-LOCATING</vt:lpstr>
      <vt:lpstr>WEB-BASED PROJECT  MANAGEMENT PROGRAM</vt:lpstr>
      <vt:lpstr>COST TRACKING &amp; REPORTING</vt:lpstr>
      <vt:lpstr>PLANNING, SCHEDULING  &amp; ESTIMATING</vt:lpstr>
      <vt:lpstr>SCAFFOLD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Denise Simoneaux</cp:lastModifiedBy>
  <cp:revision>17</cp:revision>
  <dcterms:created xsi:type="dcterms:W3CDTF">2025-05-22T20:31:15Z</dcterms:created>
  <dcterms:modified xsi:type="dcterms:W3CDTF">2026-06-12T13:09:31Z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