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7" r:id="rId5"/>
    <p:sldId id="258" r:id="rId6"/>
    <p:sldId id="259" r:id="rId7"/>
    <p:sldId id="260" r:id="rId8"/>
    <p:sldId id="278" r:id="rId9"/>
    <p:sldId id="279" r:id="rId10"/>
    <p:sldId id="277" r:id="rId11"/>
    <p:sldId id="280" r:id="rId12"/>
    <p:sldId id="273" r:id="rId13"/>
    <p:sldId id="281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02" d="100"/>
          <a:sy n="102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D4B2B-454C-F344-B689-EE53840E09EC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98DE2-3B59-974E-AA71-107230FB5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98DE2-3B59-974E-AA71-107230FB55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90F99-AD04-C9A6-78E5-73650B6B6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46" y="-92765"/>
            <a:ext cx="12356913" cy="69507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D2E6-BE4F-64AD-D9E1-65BB54AA90C6}"/>
              </a:ext>
            </a:extLst>
          </p:cNvPr>
          <p:cNvSpPr/>
          <p:nvPr/>
        </p:nvSpPr>
        <p:spPr>
          <a:xfrm>
            <a:off x="1212112" y="-290"/>
            <a:ext cx="11029675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A0308A4-1E0D-EFCC-3763-94344F602CC9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9" name="Picture 8" descr="A black background with gold text&#10;&#10;AI-generated content may be incorrect.">
            <a:extLst>
              <a:ext uri="{FF2B5EF4-FFF2-40B4-BE49-F238E27FC236}">
                <a16:creationId xmlns:a16="http://schemas.microsoft.com/office/drawing/2014/main" id="{A4CC827F-E3F5-1038-B83F-D6960A0FB7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712" y="838997"/>
            <a:ext cx="4452677" cy="1823381"/>
          </a:xfrm>
          <a:prstGeom prst="rect">
            <a:avLst/>
          </a:prstGeom>
          <a:effectLst>
            <a:outerShdw blurRad="163763" dist="38100" dir="5400000" sx="101000" sy="101000" algn="t" rotWithShape="0">
              <a:prstClr val="black">
                <a:alpha val="86000"/>
              </a:prstClr>
            </a:outerShdw>
          </a:effectLst>
        </p:spPr>
      </p:pic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99EA263B-10C5-01E2-2145-0E2E3BFD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2D20DB-0AFA-9AC4-82B4-6CC096F66F01}"/>
              </a:ext>
            </a:extLst>
          </p:cNvPr>
          <p:cNvSpPr txBox="1">
            <a:spLocks/>
          </p:cNvSpPr>
          <p:nvPr/>
        </p:nvSpPr>
        <p:spPr>
          <a:xfrm>
            <a:off x="5942162" y="3028209"/>
            <a:ext cx="5645812" cy="9432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INDUSTRIAL CLEANING SMALL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 IN 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FEFD6-1A19-7FDD-7EBA-46AF1E1F0A21}"/>
              </a:ext>
            </a:extLst>
          </p:cNvPr>
          <p:cNvSpPr txBox="1"/>
          <p:nvPr/>
        </p:nvSpPr>
        <p:spPr>
          <a:xfrm>
            <a:off x="6288216" y="3885513"/>
            <a:ext cx="5038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09615-9883-F883-084F-E43BC83C20A6}"/>
              </a:ext>
            </a:extLst>
          </p:cNvPr>
          <p:cNvSpPr txBox="1"/>
          <p:nvPr/>
        </p:nvSpPr>
        <p:spPr>
          <a:xfrm>
            <a:off x="5947443" y="4452411"/>
            <a:ext cx="5205832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Since 1988, Sunrise has partnered with leading petrochemical producers across North America to provide on-site material management, polymer spill containment, and removal services. Nested within active facilities, Sunrise uses specialized equipment and recovery systems to safely contain and remove materials off-site in a responsible manner. Sunrise is an active member in Operation Clean Sweep® (OCS).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58629-07E4-8AF6-D374-A22EEA962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7" y="2984561"/>
            <a:ext cx="3625882" cy="10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AD12-BA11-345E-01BA-0623F085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42F280-179E-316C-F27E-A8CFD796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33F68E6-8C4E-B11C-A70F-DC440250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Sunrise Example – Polymer Spill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9D6980-4006-99CA-0EAA-42583A8CB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176" y="1527048"/>
            <a:ext cx="5754624" cy="464991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Drivers – “</a:t>
            </a:r>
            <a:r>
              <a:rPr lang="en-US" i="1" dirty="0">
                <a:solidFill>
                  <a:srgbClr val="0000FF"/>
                </a:solidFill>
              </a:rPr>
              <a:t>use Gate #3”</a:t>
            </a:r>
          </a:p>
          <a:p>
            <a:endParaRPr lang="en-US" sz="1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Vac Crews – “</a:t>
            </a:r>
            <a:r>
              <a:rPr lang="en-US" i="1" dirty="0">
                <a:solidFill>
                  <a:srgbClr val="0000FF"/>
                </a:solidFill>
              </a:rPr>
              <a:t>start containment”</a:t>
            </a:r>
          </a:p>
          <a:p>
            <a:endParaRPr lang="en-US" sz="1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OCS Leader – “</a:t>
            </a:r>
            <a:r>
              <a:rPr lang="en-US" i="1" dirty="0">
                <a:solidFill>
                  <a:srgbClr val="0000FF"/>
                </a:solidFill>
              </a:rPr>
              <a:t>report quantities and spill regions”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6BE8CCC-E1CE-75E8-585C-45ECFA7D1291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8DBE1-D351-AA3F-73BE-60D0584A8B1F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59CDF-5227-3D7F-B490-13796D551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DD8D6-1203-8BFA-44F0-39760D86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68" y="1435608"/>
            <a:ext cx="3688192" cy="38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C211C-CF83-121D-CB5B-C5F22D79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51689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0913" cy="82613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Effective</a:t>
            </a:r>
            <a:r>
              <a:rPr lang="en-US" sz="4000" dirty="0">
                <a:solidFill>
                  <a:srgbClr val="0000FF"/>
                </a:solidFill>
              </a:rPr>
              <a:t> Communication =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6FE60D-7AE1-7FB7-CBE1-FAE767AA4FBE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29880-83C5-05F9-B953-224B16B0F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F930A574-2B8E-E548-1DEB-8EF66BF6312D}"/>
              </a:ext>
            </a:extLst>
          </p:cNvPr>
          <p:cNvSpPr txBox="1">
            <a:spLocks/>
          </p:cNvSpPr>
          <p:nvPr/>
        </p:nvSpPr>
        <p:spPr>
          <a:xfrm>
            <a:off x="806824" y="2514601"/>
            <a:ext cx="10510913" cy="228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Right Message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3400" dirty="0">
                <a:solidFill>
                  <a:srgbClr val="0000FF"/>
                </a:solidFill>
              </a:rPr>
              <a:t>Right People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Right Time</a:t>
            </a:r>
          </a:p>
        </p:txBody>
      </p:sp>
    </p:spTree>
    <p:extLst>
      <p:ext uri="{BB962C8B-B14F-4D97-AF65-F5344CB8AC3E}">
        <p14:creationId xmlns:p14="http://schemas.microsoft.com/office/powerpoint/2010/main" val="40211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7E5854-2C24-FC9C-2DE6-782E45A07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89513-CF36-D511-DFC3-0D04CCAA93F6}"/>
              </a:ext>
            </a:extLst>
          </p:cNvPr>
          <p:cNvSpPr txBox="1"/>
          <p:nvPr/>
        </p:nvSpPr>
        <p:spPr>
          <a:xfrm>
            <a:off x="2665879" y="2105561"/>
            <a:ext cx="68602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3CFA0-556E-A2CB-ED9B-A5044217C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C4358F-4D77-3D06-903E-B3ED13ADD00B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60B9-96FD-10AC-2B82-10AEBE468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20AF8-6657-E162-BEEA-39E0694C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"/>
            <a:ext cx="12192000" cy="68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9D9E-4617-3522-A1EB-ABF211FA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8F430B-F52B-87C0-F59D-700993C14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r="649"/>
          <a:stretch/>
        </p:blipFill>
        <p:spPr>
          <a:xfrm>
            <a:off x="0" y="-92765"/>
            <a:ext cx="12241787" cy="6950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E9143D-2E9E-CA10-D93F-FF934774AD76}"/>
              </a:ext>
            </a:extLst>
          </p:cNvPr>
          <p:cNvSpPr/>
          <p:nvPr/>
        </p:nvSpPr>
        <p:spPr>
          <a:xfrm>
            <a:off x="1658679" y="-50466"/>
            <a:ext cx="10583108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B947E0-2835-3129-AE02-D128859FA682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1950919B-B32F-E003-9A7E-A9E0A18C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F8ABFC-5562-066B-F401-16ABC2133508}"/>
              </a:ext>
            </a:extLst>
          </p:cNvPr>
          <p:cNvSpPr txBox="1">
            <a:spLocks/>
          </p:cNvSpPr>
          <p:nvPr/>
        </p:nvSpPr>
        <p:spPr>
          <a:xfrm>
            <a:off x="5942162" y="1299653"/>
            <a:ext cx="6533072" cy="13399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BEST PRACTICE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AGENDA /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BE78C-2584-CDE3-4325-049B0DE44EEE}"/>
              </a:ext>
            </a:extLst>
          </p:cNvPr>
          <p:cNvSpPr txBox="1"/>
          <p:nvPr/>
        </p:nvSpPr>
        <p:spPr>
          <a:xfrm>
            <a:off x="5940762" y="2634149"/>
            <a:ext cx="509682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Purpose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Execution &amp; Implementation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Benefits &amp; Results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Examples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Future Use &amp; Applications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Summary &amp; Wrap Up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Q&amp;A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F3F77-8592-121E-AC65-2E72D52BE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7" y="2984561"/>
            <a:ext cx="3625882" cy="10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Best Practice</a:t>
            </a:r>
            <a:br>
              <a:rPr lang="en-US" dirty="0"/>
            </a:br>
            <a:r>
              <a:rPr lang="en-US" sz="4000" dirty="0"/>
              <a:t>Alert Communication System</a:t>
            </a:r>
            <a:endParaRPr sz="400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3DC454-C831-25DF-107C-E45DE09AD852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2DC78-6D4C-9A33-BCF1-4B1E5F717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DA9EE-283D-813D-FC74-4B6F58618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661" y="1637281"/>
            <a:ext cx="3916683" cy="2888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86E92D-105E-FBCA-7CCC-D311FB27F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36" y="1731666"/>
            <a:ext cx="4541439" cy="1616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39D237-AD83-5104-58C0-DECA88F54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498" y="1637281"/>
            <a:ext cx="2657846" cy="3362794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90BC898-2E36-DA34-37D4-3EC2B0F7A9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588513" y="1562888"/>
            <a:ext cx="5385816" cy="35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D3B8A-6000-A170-CB13-F2781548D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F35973-A98D-E78F-CAC0-A4DA1C24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889" y="2122140"/>
            <a:ext cx="6926752" cy="3071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44DE5-3A1B-476D-32B7-085AA8E45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C48C02B-907D-86B9-EFB3-D1C74B2A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81319"/>
            <a:ext cx="10515600" cy="1325563"/>
          </a:xfrm>
        </p:spPr>
        <p:txBody>
          <a:bodyPr/>
          <a:lstStyle/>
          <a:p>
            <a:r>
              <a:rPr dirty="0"/>
              <a:t>Co</a:t>
            </a:r>
            <a:r>
              <a:rPr lang="en-US" dirty="0"/>
              <a:t>mmunication That Creates A</a:t>
            </a:r>
            <a:r>
              <a:rPr dirty="0"/>
              <a:t>ction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8F70580-0575-8BC9-27A2-540DFCC301B1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1DFEC-D567-94C4-2A47-D53D916FC215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76435-317A-92BB-7A21-95C7670AE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095F67-E306-9048-7676-B03AE10D6D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01" y="1199817"/>
            <a:ext cx="2613163" cy="92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0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BE498-362E-3E69-1769-F4F0F116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8A10D7-ADDD-8331-3263-385E51FCE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408" y="1343509"/>
            <a:ext cx="6339341" cy="4006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63441-040C-7506-8488-32A5E7197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473C752-3D53-D114-72D0-E071D6C8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</a:t>
            </a:r>
            <a:r>
              <a:rPr lang="en-US" dirty="0"/>
              <a:t>ntrolled Message Integrity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9A856B-1AB1-7FC5-FECF-ADC8F6267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385816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message can be sent directly to the intended group without being diluted, altered, or reinterpreted as it moves through layers of supervision.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1D8EFAE-5A67-77CD-17F0-8090ADF4F7D4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ED695B-2472-E3F0-697A-C42764EA55C1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FF20D-C7F8-65E3-1988-6255ABF45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4100E1-2AC3-0558-3A4B-F7A6486EB7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5"/>
            <a:ext cx="1993392" cy="7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23839-D6FB-E4BF-8F4A-8C1A68A4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7C106C-EA6B-4379-090E-14E59836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CC8CE-FDC6-1040-B042-A9943DC8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082" y="1401250"/>
            <a:ext cx="6769815" cy="345634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7550424-F65E-8B4B-A362-6BE5CF6B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Message Delivery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C79BD5-93CF-C421-107D-757A2F9CC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461" y="1401250"/>
            <a:ext cx="4328282" cy="281253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Alerts use text, email, phone, and other channels, increasing the likelihood that the message is received quickly.</a:t>
            </a:r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27998B4-BA18-48E5-32AC-DC9BB2FF68BB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C8661-BBBC-A0F2-18BA-5B6538277C2A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294B2-DD43-963E-E31B-60CECC4D1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3C094D-B72A-66EC-FC2D-E0B1E8D282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1" y="45413"/>
            <a:ext cx="2036998" cy="76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5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54153-13ED-FE47-C509-E66E5710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CF1F44-9493-192C-59B3-AD9804E8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42" y="1457738"/>
            <a:ext cx="7057242" cy="3832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65917-2C2E-24C8-6F4C-022D622F4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6865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BC28049-0174-3375-3ECC-FDD84C65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Confirmation, Traceability &amp; Transparency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9823A3-FD13-A220-83DF-0EADD90A3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060" y="1514972"/>
            <a:ext cx="4328282" cy="281253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Real-time dashboard reporting shows who received, read, and confirmed, creating accountability during critical events</a:t>
            </a:r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1DFFCC4E-6938-E04C-944C-B5D5DC6F2797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062A94-85D0-FB2C-F0E9-AB5661A17992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FE8C2-B452-1D1F-11EA-2CE74DDAA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714BA24-59E0-0BB0-91F7-E0EE7492F4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1" y="45413"/>
            <a:ext cx="2036998" cy="76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57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E56EFA-0CB1-5401-EB1D-0D46E522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630914"/>
            <a:ext cx="5580890" cy="47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E7E8D-30A5-8BE6-8254-3E698C52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041" y="5"/>
            <a:ext cx="12191991" cy="68579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D-Day Example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FD434F-F0BA-05D9-F6BF-012FB1D6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331" y="1478805"/>
            <a:ext cx="5754624" cy="657238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“Invasion tonight, be prepared”</a:t>
            </a:r>
          </a:p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38DE50-E1D8-E230-3BA7-0AD4E8C49B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3DC454-C831-25DF-107C-E45DE09AD852}"/>
              </a:ext>
            </a:extLst>
          </p:cNvPr>
          <p:cNvSpPr/>
          <p:nvPr/>
        </p:nvSpPr>
        <p:spPr>
          <a:xfrm>
            <a:off x="806824" y="5509453"/>
            <a:ext cx="2155372" cy="46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2DC78-6D4C-9A33-BCF1-4B1E5F717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5" y="5550431"/>
            <a:ext cx="1860650" cy="559425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2BAB7F0-05B6-C14B-96F4-EF02273E6D68}"/>
              </a:ext>
            </a:extLst>
          </p:cNvPr>
          <p:cNvSpPr txBox="1">
            <a:spLocks/>
          </p:cNvSpPr>
          <p:nvPr/>
        </p:nvSpPr>
        <p:spPr>
          <a:xfrm>
            <a:off x="379475" y="2177021"/>
            <a:ext cx="5754624" cy="1956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Targeted message:</a:t>
            </a:r>
          </a:p>
          <a:p>
            <a:pPr lvl="4"/>
            <a:r>
              <a:rPr lang="en-US" sz="2800" dirty="0">
                <a:solidFill>
                  <a:srgbClr val="009900"/>
                </a:solidFill>
              </a:rPr>
              <a:t>Navy</a:t>
            </a:r>
          </a:p>
          <a:p>
            <a:pPr lvl="4"/>
            <a:r>
              <a:rPr lang="en-US" sz="2800" dirty="0">
                <a:solidFill>
                  <a:srgbClr val="009900"/>
                </a:solidFill>
              </a:rPr>
              <a:t>Infantry</a:t>
            </a:r>
          </a:p>
          <a:p>
            <a:pPr lvl="4"/>
            <a:r>
              <a:rPr lang="en-US" sz="2800" dirty="0">
                <a:solidFill>
                  <a:srgbClr val="009900"/>
                </a:solidFill>
              </a:rPr>
              <a:t>Paratroopers</a:t>
            </a:r>
          </a:p>
        </p:txBody>
      </p:sp>
    </p:spTree>
    <p:extLst>
      <p:ext uri="{BB962C8B-B14F-4D97-AF65-F5344CB8AC3E}">
        <p14:creationId xmlns:p14="http://schemas.microsoft.com/office/powerpoint/2010/main" val="247829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f9755-c392-47a8-90e5-2cab7b2088c8" xsi:nil="true"/>
    <lcf76f155ced4ddcb4097134ff3c332f xmlns="9594d856-599f-4a3b-a97d-b49ae33144e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F8164ABBBE64B8583EA47391A32E3" ma:contentTypeVersion="19" ma:contentTypeDescription="Create a new document." ma:contentTypeScope="" ma:versionID="4b8ab2c22b0e8211bf0203ffa53b00bf">
  <xsd:schema xmlns:xsd="http://www.w3.org/2001/XMLSchema" xmlns:xs="http://www.w3.org/2001/XMLSchema" xmlns:p="http://schemas.microsoft.com/office/2006/metadata/properties" xmlns:ns2="e6cf9755-c392-47a8-90e5-2cab7b2088c8" xmlns:ns3="9594d856-599f-4a3b-a97d-b49ae33144ee" targetNamespace="http://schemas.microsoft.com/office/2006/metadata/properties" ma:root="true" ma:fieldsID="3652f488100efd83a14e401a8be276e9" ns2:_="" ns3:_="">
    <xsd:import namespace="e6cf9755-c392-47a8-90e5-2cab7b2088c8"/>
    <xsd:import namespace="9594d856-599f-4a3b-a97d-b49ae33144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f9755-c392-47a8-90e5-2cab7b2088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1f49f8-d32f-49c1-bdb7-50db704ca24f}" ma:internalName="TaxCatchAll" ma:showField="CatchAllData" ma:web="e6cf9755-c392-47a8-90e5-2cab7b208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d856-599f-4a3b-a97d-b49ae3314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6e7acff-fe2a-484b-931e-e5ee58976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4B3342-FD8B-435E-B5C5-61BE90F0B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FD6A08-1D2C-4994-8E2A-2A4E48302380}">
  <ds:schemaRefs>
    <ds:schemaRef ds:uri="a8d7c0dc-1c48-456f-9b85-8620b8ae2ee8"/>
    <ds:schemaRef ds:uri="ad2e6369-df2a-4c81-9ecd-b7189536ada1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b90698a5-0630-4073-813d-1fda91f59d24"/>
  </ds:schemaRefs>
</ds:datastoreItem>
</file>

<file path=customXml/itemProps3.xml><?xml version="1.0" encoding="utf-8"?>
<ds:datastoreItem xmlns:ds="http://schemas.openxmlformats.org/officeDocument/2006/customXml" ds:itemID="{388ADDD8-2327-46FA-ADA7-310B9E6C61D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321</Words>
  <Application>Microsoft Office PowerPoint</Application>
  <PresentationFormat>Widescreen</PresentationFormat>
  <Paragraphs>49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Arial Black</vt:lpstr>
      <vt:lpstr>Wingdings</vt:lpstr>
      <vt:lpstr>office theme</vt:lpstr>
      <vt:lpstr>PowerPoint Presentation</vt:lpstr>
      <vt:lpstr>PowerPoint Presentation</vt:lpstr>
      <vt:lpstr>PowerPoint Presentation</vt:lpstr>
      <vt:lpstr>Best Practice Alert Communication System</vt:lpstr>
      <vt:lpstr>Communication That Creates Action</vt:lpstr>
      <vt:lpstr>Controlled Message Integrity</vt:lpstr>
      <vt:lpstr>Multi-Channel Message Delivery</vt:lpstr>
      <vt:lpstr>Confirmation, Traceability &amp; Transparency</vt:lpstr>
      <vt:lpstr>D-Day Example</vt:lpstr>
      <vt:lpstr>Sunrise Example – Polymer Spill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Magnus</dc:creator>
  <cp:lastModifiedBy>Chris Magnus</cp:lastModifiedBy>
  <cp:revision>21</cp:revision>
  <dcterms:created xsi:type="dcterms:W3CDTF">2025-05-22T20:31:15Z</dcterms:created>
  <dcterms:modified xsi:type="dcterms:W3CDTF">2026-06-15T20:35:42Z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0x010100806F8164ABBBE64B8583EA47391A32E3</vt:lpwstr>
  </property>
  <property fmtid="{D5CDD505-2E9C-101B-9397-08002B2CF9AE}" pid="3" name="MediaServiceImageTags">
    <vt:lpwstr/>
  </property>
</Properties>
</file>