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7" r:id="rId5"/>
    <p:sldId id="258" r:id="rId6"/>
    <p:sldId id="259" r:id="rId7"/>
    <p:sldId id="260" r:id="rId8"/>
    <p:sldId id="269" r:id="rId9"/>
    <p:sldId id="270" r:id="rId10"/>
    <p:sldId id="271" r:id="rId11"/>
    <p:sldId id="272" r:id="rId12"/>
    <p:sldId id="273" r:id="rId13"/>
    <p:sldId id="274" r:id="rId14"/>
    <p:sldId id="275" r:id="rId15"/>
    <p:sldId id="276" r:id="rId16"/>
    <p:sldId id="267"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58"/>
  </p:normalViewPr>
  <p:slideViewPr>
    <p:cSldViewPr snapToGrid="0">
      <p:cViewPr varScale="1">
        <p:scale>
          <a:sx n="75" d="100"/>
          <a:sy n="75" d="100"/>
        </p:scale>
        <p:origin x="89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D4B2B-454C-F344-B689-EE53840E09EC}"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98DE2-3B59-974E-AA71-107230FB5548}" type="slidenum">
              <a:rPr lang="en-US" smtClean="0"/>
              <a:t>‹#›</a:t>
            </a:fld>
            <a:endParaRPr lang="en-US"/>
          </a:p>
        </p:txBody>
      </p:sp>
    </p:spTree>
    <p:extLst>
      <p:ext uri="{BB962C8B-B14F-4D97-AF65-F5344CB8AC3E}">
        <p14:creationId xmlns:p14="http://schemas.microsoft.com/office/powerpoint/2010/main" val="349709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398DE2-3B59-974E-AA71-107230FB5548}" type="slidenum">
              <a:rPr lang="en-US" smtClean="0"/>
              <a:t>2</a:t>
            </a:fld>
            <a:endParaRPr lang="en-US"/>
          </a:p>
        </p:txBody>
      </p:sp>
    </p:spTree>
    <p:extLst>
      <p:ext uri="{BB962C8B-B14F-4D97-AF65-F5344CB8AC3E}">
        <p14:creationId xmlns:p14="http://schemas.microsoft.com/office/powerpoint/2010/main" val="385380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90F99-AD04-C9A6-78E5-73650B6B6F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456" y="-92765"/>
            <a:ext cx="12356912" cy="6950763"/>
          </a:xfrm>
          <a:prstGeom prst="rect">
            <a:avLst/>
          </a:prstGeom>
        </p:spPr>
      </p:pic>
      <p:sp>
        <p:nvSpPr>
          <p:cNvPr id="4" name="Rectangle 3">
            <a:extLst>
              <a:ext uri="{FF2B5EF4-FFF2-40B4-BE49-F238E27FC236}">
                <a16:creationId xmlns:a16="http://schemas.microsoft.com/office/drawing/2014/main" id="{6E9ED2E6-BE4F-64AD-D9E1-65BB54AA90C6}"/>
              </a:ext>
            </a:extLst>
          </p:cNvPr>
          <p:cNvSpPr/>
          <p:nvPr/>
        </p:nvSpPr>
        <p:spPr>
          <a:xfrm>
            <a:off x="1212112" y="-290"/>
            <a:ext cx="11029675" cy="6958932"/>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4">
            <a:extLst>
              <a:ext uri="{FF2B5EF4-FFF2-40B4-BE49-F238E27FC236}">
                <a16:creationId xmlns:a16="http://schemas.microsoft.com/office/drawing/2014/main" id="{EA0308A4-1E0D-EFCC-3763-94344F602CC9}"/>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rPr>
              <a:t>2026 SAFETY EXCELLENCE AWARDS | </a:t>
            </a:r>
            <a:r>
              <a:rPr lang="en-US" sz="1200" b="1" dirty="0">
                <a:solidFill>
                  <a:srgbClr val="FFFFFF"/>
                </a:solidFill>
              </a:rPr>
              <a:t>BEST PRACTICES SEMINAR</a:t>
            </a:r>
          </a:p>
        </p:txBody>
      </p:sp>
      <p:pic>
        <p:nvPicPr>
          <p:cNvPr id="9" name="Picture 8" descr="A black background with gold text&#10;&#10;AI-generated content may be incorrect.">
            <a:extLst>
              <a:ext uri="{FF2B5EF4-FFF2-40B4-BE49-F238E27FC236}">
                <a16:creationId xmlns:a16="http://schemas.microsoft.com/office/drawing/2014/main" id="{A4CC827F-E3F5-1038-B83F-D6960A0FB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712" y="838997"/>
            <a:ext cx="4452677" cy="1823381"/>
          </a:xfrm>
          <a:prstGeom prst="rect">
            <a:avLst/>
          </a:prstGeom>
          <a:effectLst>
            <a:outerShdw blurRad="163763" dist="38100" dir="5400000" sx="101000" sy="101000" algn="t" rotWithShape="0">
              <a:prstClr val="black">
                <a:alpha val="86000"/>
              </a:prstClr>
            </a:outerShdw>
          </a:effectLst>
        </p:spPr>
      </p:pic>
      <p:pic>
        <p:nvPicPr>
          <p:cNvPr id="5" name="Picture 4" descr="A blue and white diamond shaped frame&#10;&#10;AI-generated content may be incorrect.">
            <a:extLst>
              <a:ext uri="{FF2B5EF4-FFF2-40B4-BE49-F238E27FC236}">
                <a16:creationId xmlns:a16="http://schemas.microsoft.com/office/drawing/2014/main" id="{99EA263B-10C5-01E2-2145-0E2E3BFD9F20}"/>
              </a:ext>
            </a:extLst>
          </p:cNvPr>
          <p:cNvPicPr>
            <a:picLocks noChangeAspect="1"/>
          </p:cNvPicPr>
          <p:nvPr/>
        </p:nvPicPr>
        <p:blipFill>
          <a:blip r:embed="rId4"/>
          <a:stretch>
            <a:fillRect/>
          </a:stretch>
        </p:blipFill>
        <p:spPr>
          <a:xfrm>
            <a:off x="-713047" y="100642"/>
            <a:ext cx="6659451" cy="6858000"/>
          </a:xfrm>
          <a:prstGeom prst="rect">
            <a:avLst/>
          </a:prstGeom>
        </p:spPr>
      </p:pic>
      <p:sp>
        <p:nvSpPr>
          <p:cNvPr id="7" name="Title 1">
            <a:extLst>
              <a:ext uri="{FF2B5EF4-FFF2-40B4-BE49-F238E27FC236}">
                <a16:creationId xmlns:a16="http://schemas.microsoft.com/office/drawing/2014/main" id="{622D20DB-0AFA-9AC4-82B4-6CC096F66F01}"/>
              </a:ext>
            </a:extLst>
          </p:cNvPr>
          <p:cNvSpPr txBox="1">
            <a:spLocks/>
          </p:cNvSpPr>
          <p:nvPr/>
        </p:nvSpPr>
        <p:spPr>
          <a:xfrm>
            <a:off x="5942162" y="3028209"/>
            <a:ext cx="5645812" cy="94328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effectLst>
                  <a:outerShdw blurRad="50800" dist="38100" dir="2700000" algn="tl" rotWithShape="0">
                    <a:prstClr val="black">
                      <a:alpha val="40000"/>
                    </a:prstClr>
                  </a:outerShdw>
                </a:effectLst>
                <a:latin typeface="Arial Black"/>
              </a:rPr>
              <a:t>INDUSTRIAL CLEANING LARGE</a:t>
            </a:r>
            <a:endParaRPr lang="en-US" sz="3200" dirty="0">
              <a:solidFill>
                <a:schemeClr val="bg1"/>
              </a:solidFill>
              <a:effectLst>
                <a:outerShdw blurRad="50800" dist="38100" dir="2700000" algn="tl" rotWithShape="0">
                  <a:prstClr val="black">
                    <a:alpha val="40000"/>
                  </a:prstClr>
                </a:outerShdw>
              </a:effectLst>
              <a:latin typeface="Arial Black"/>
            </a:endParaRPr>
          </a:p>
          <a:p>
            <a:r>
              <a:rPr lang="en-US" sz="2800" dirty="0">
                <a:solidFill>
                  <a:schemeClr val="bg1"/>
                </a:solidFill>
                <a:effectLst>
                  <a:outerShdw blurRad="50800" dist="38100" dir="2700000" algn="tl" rotWithShape="0">
                    <a:prstClr val="black">
                      <a:alpha val="40000"/>
                    </a:prstClr>
                  </a:outerShdw>
                </a:effectLst>
              </a:rPr>
              <a:t>BEST IN CLASS</a:t>
            </a:r>
          </a:p>
        </p:txBody>
      </p:sp>
      <p:sp>
        <p:nvSpPr>
          <p:cNvPr id="13" name="TextBox 12">
            <a:extLst>
              <a:ext uri="{FF2B5EF4-FFF2-40B4-BE49-F238E27FC236}">
                <a16:creationId xmlns:a16="http://schemas.microsoft.com/office/drawing/2014/main" id="{ABDFEFD6-1A19-7FDD-7EBA-46AF1E1F0A21}"/>
              </a:ext>
            </a:extLst>
          </p:cNvPr>
          <p:cNvSpPr txBox="1"/>
          <p:nvPr/>
        </p:nvSpPr>
        <p:spPr>
          <a:xfrm>
            <a:off x="6288216" y="3885513"/>
            <a:ext cx="5038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0" name="TextBox 19">
            <a:extLst>
              <a:ext uri="{FF2B5EF4-FFF2-40B4-BE49-F238E27FC236}">
                <a16:creationId xmlns:a16="http://schemas.microsoft.com/office/drawing/2014/main" id="{64909615-9883-F883-084F-E43BC83C20A6}"/>
              </a:ext>
            </a:extLst>
          </p:cNvPr>
          <p:cNvSpPr txBox="1"/>
          <p:nvPr/>
        </p:nvSpPr>
        <p:spPr>
          <a:xfrm>
            <a:off x="5947443" y="4452411"/>
            <a:ext cx="520583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FFFF"/>
                </a:solidFill>
                <a:effectLst>
                  <a:outerShdw blurRad="50800" dist="38100" dir="2700000" algn="tl" rotWithShape="0">
                    <a:prstClr val="black">
                      <a:alpha val="40000"/>
                    </a:prstClr>
                  </a:outerShdw>
                </a:effectLst>
              </a:rPr>
              <a:t>HPC Industrial, powered by Clean Harbors, is the premier industrial cleaning and environmental services company in North America. We are committed to innovation in technology and automation to improve safety and sustainability across the industry. Our national network and comprehensive menu of services mean that we are a true one-stop shop, providing customizable solutions and operational efficiency without sacrificing value.</a:t>
            </a:r>
            <a:endParaRPr lang="en-US" dirty="0">
              <a:effectLst>
                <a:outerShdw blurRad="50800" dist="38100" dir="2700000" algn="tl" rotWithShape="0">
                  <a:prstClr val="black">
                    <a:alpha val="40000"/>
                  </a:prstClr>
                </a:outerShdw>
              </a:effectLst>
            </a:endParaRPr>
          </a:p>
        </p:txBody>
      </p:sp>
      <p:pic>
        <p:nvPicPr>
          <p:cNvPr id="2" name="Picture 1">
            <a:extLst>
              <a:ext uri="{FF2B5EF4-FFF2-40B4-BE49-F238E27FC236}">
                <a16:creationId xmlns:a16="http://schemas.microsoft.com/office/drawing/2014/main" id="{1BA55F1A-A501-F74D-1780-5C105E7839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156" y="3166422"/>
            <a:ext cx="4037330" cy="726440"/>
          </a:xfrm>
          <a:prstGeom prst="rect">
            <a:avLst/>
          </a:prstGeom>
        </p:spPr>
      </p:pic>
    </p:spTree>
    <p:extLst>
      <p:ext uri="{BB962C8B-B14F-4D97-AF65-F5344CB8AC3E}">
        <p14:creationId xmlns:p14="http://schemas.microsoft.com/office/powerpoint/2010/main" val="101351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865"/>
            <a:ext cx="12191991"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590069" y="356468"/>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Title 1">
            <a:extLst>
              <a:ext uri="{FF2B5EF4-FFF2-40B4-BE49-F238E27FC236}">
                <a16:creationId xmlns:a16="http://schemas.microsoft.com/office/drawing/2014/main" id="{F920E0F6-F972-B2F1-B22D-5D2C87DADCEE}"/>
              </a:ext>
            </a:extLst>
          </p:cNvPr>
          <p:cNvSpPr>
            <a:spLocks noGrp="1"/>
          </p:cNvSpPr>
          <p:nvPr>
            <p:ph type="title"/>
          </p:nvPr>
        </p:nvSpPr>
        <p:spPr>
          <a:xfrm>
            <a:off x="629412" y="95050"/>
            <a:ext cx="10477500" cy="538417"/>
          </a:xfrm>
        </p:spPr>
        <p:txBody>
          <a:bodyPr>
            <a:normAutofit fontScale="90000"/>
          </a:bodyPr>
          <a:lstStyle/>
          <a:p>
            <a:r>
              <a:rPr lang="en-US" dirty="0">
                <a:solidFill>
                  <a:schemeClr val="bg1">
                    <a:lumMod val="50000"/>
                  </a:schemeClr>
                </a:solidFill>
              </a:rPr>
              <a:t>GCC CSE Permit Review </a:t>
            </a:r>
          </a:p>
        </p:txBody>
      </p:sp>
      <p:sp>
        <p:nvSpPr>
          <p:cNvPr id="4" name="Content Placeholder 2">
            <a:extLst>
              <a:ext uri="{FF2B5EF4-FFF2-40B4-BE49-F238E27FC236}">
                <a16:creationId xmlns:a16="http://schemas.microsoft.com/office/drawing/2014/main" id="{B4FCC4C9-A9D5-38C4-9951-5AE404BFECB4}"/>
              </a:ext>
            </a:extLst>
          </p:cNvPr>
          <p:cNvSpPr txBox="1">
            <a:spLocks/>
          </p:cNvSpPr>
          <p:nvPr/>
        </p:nvSpPr>
        <p:spPr>
          <a:xfrm>
            <a:off x="230995" y="728361"/>
            <a:ext cx="6452611" cy="15850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After Scanning the Permit into the System GCC will grade the permit for omissions on the permit</a:t>
            </a:r>
          </a:p>
          <a:p>
            <a:r>
              <a:rPr lang="en-US" sz="1800" dirty="0"/>
              <a:t>Once grading of the permit is completed the results will be sent out to the Branch Manager and the H&amp;S Manager for Review</a:t>
            </a:r>
          </a:p>
        </p:txBody>
      </p:sp>
      <p:pic>
        <p:nvPicPr>
          <p:cNvPr id="5" name="Picture 4">
            <a:extLst>
              <a:ext uri="{FF2B5EF4-FFF2-40B4-BE49-F238E27FC236}">
                <a16:creationId xmlns:a16="http://schemas.microsoft.com/office/drawing/2014/main" id="{C04BD638-2FE5-1474-7073-213629FEBE99}"/>
              </a:ext>
            </a:extLst>
          </p:cNvPr>
          <p:cNvPicPr>
            <a:picLocks noChangeAspect="1"/>
          </p:cNvPicPr>
          <p:nvPr/>
        </p:nvPicPr>
        <p:blipFill>
          <a:blip r:embed="rId3"/>
          <a:stretch>
            <a:fillRect/>
          </a:stretch>
        </p:blipFill>
        <p:spPr>
          <a:xfrm>
            <a:off x="6806533" y="570118"/>
            <a:ext cx="5262701" cy="4564358"/>
          </a:xfrm>
          <a:prstGeom prst="rect">
            <a:avLst/>
          </a:prstGeom>
        </p:spPr>
      </p:pic>
      <p:grpSp>
        <p:nvGrpSpPr>
          <p:cNvPr id="6" name="Group 5">
            <a:extLst>
              <a:ext uri="{FF2B5EF4-FFF2-40B4-BE49-F238E27FC236}">
                <a16:creationId xmlns:a16="http://schemas.microsoft.com/office/drawing/2014/main" id="{84F84F3D-F018-3982-749A-6FB15C41AA0C}"/>
              </a:ext>
            </a:extLst>
          </p:cNvPr>
          <p:cNvGrpSpPr/>
          <p:nvPr/>
        </p:nvGrpSpPr>
        <p:grpSpPr>
          <a:xfrm>
            <a:off x="2053809" y="1884511"/>
            <a:ext cx="4413502" cy="2300834"/>
            <a:chOff x="1769886" y="4944876"/>
            <a:chExt cx="4557273" cy="1004101"/>
          </a:xfrm>
        </p:grpSpPr>
        <p:sp>
          <p:nvSpPr>
            <p:cNvPr id="11" name="TextBox 10">
              <a:extLst>
                <a:ext uri="{FF2B5EF4-FFF2-40B4-BE49-F238E27FC236}">
                  <a16:creationId xmlns:a16="http://schemas.microsoft.com/office/drawing/2014/main" id="{DB859412-DFD7-2C7D-FBD5-4B72FE68956A}"/>
                </a:ext>
              </a:extLst>
            </p:cNvPr>
            <p:cNvSpPr txBox="1"/>
            <p:nvPr/>
          </p:nvSpPr>
          <p:spPr>
            <a:xfrm>
              <a:off x="1769886" y="4944876"/>
              <a:ext cx="4557272" cy="180589"/>
            </a:xfrm>
            <a:prstGeom prst="rect">
              <a:avLst/>
            </a:prstGeom>
            <a:noFill/>
          </p:spPr>
          <p:txBody>
            <a:bodyPr wrap="square">
              <a:spAutoFit/>
            </a:bodyPr>
            <a:lstStyle/>
            <a:p>
              <a:pPr>
                <a:lnSpc>
                  <a:spcPct val="115000"/>
                </a:lnSpc>
                <a:spcAft>
                  <a:spcPts val="800"/>
                </a:spcAft>
              </a:pPr>
              <a:r>
                <a:rPr lang="en-US" sz="900" b="1" kern="100" dirty="0">
                  <a:effectLst/>
                  <a:ea typeface="Calibri" panose="020F0502020204030204" pitchFamily="34" charset="0"/>
                  <a:cs typeface="Times New Roman" panose="02020603050405020304" pitchFamily="18" charset="0"/>
                </a:rPr>
                <a:t>Note</a:t>
              </a:r>
              <a:r>
                <a:rPr lang="en-US" sz="900" kern="100" dirty="0">
                  <a:effectLst/>
                  <a:ea typeface="Calibri" panose="020F0502020204030204" pitchFamily="34" charset="0"/>
                  <a:cs typeface="Times New Roman" panose="02020603050405020304" pitchFamily="18" charset="0"/>
                </a:rPr>
                <a:t>: Each BM will receive an email for each CSE Permit associated with their branch.  The email contains a hyperlink to open the record on the Workbench. </a:t>
              </a:r>
            </a:p>
          </p:txBody>
        </p:sp>
        <p:pic>
          <p:nvPicPr>
            <p:cNvPr id="12" name="Picture 11">
              <a:extLst>
                <a:ext uri="{FF2B5EF4-FFF2-40B4-BE49-F238E27FC236}">
                  <a16:creationId xmlns:a16="http://schemas.microsoft.com/office/drawing/2014/main" id="{E55B34D3-DAA2-68C4-EF08-94307FAA62F2}"/>
                </a:ext>
              </a:extLst>
            </p:cNvPr>
            <p:cNvPicPr>
              <a:picLocks noChangeAspect="1"/>
            </p:cNvPicPr>
            <p:nvPr/>
          </p:nvPicPr>
          <p:blipFill>
            <a:blip r:embed="rId4"/>
            <a:stretch>
              <a:fillRect/>
            </a:stretch>
          </p:blipFill>
          <p:spPr>
            <a:xfrm>
              <a:off x="1769886" y="5167224"/>
              <a:ext cx="4557273" cy="781753"/>
            </a:xfrm>
            <a:prstGeom prst="rect">
              <a:avLst/>
            </a:prstGeom>
            <a:ln w="12700" cap="sq">
              <a:solidFill>
                <a:srgbClr val="000000"/>
              </a:solidFill>
              <a:miter lim="800000"/>
            </a:ln>
            <a:effectLst>
              <a:outerShdw blurRad="57150" dist="50800" dir="2700000" algn="tl" rotWithShape="0">
                <a:srgbClr val="000000">
                  <a:alpha val="40000"/>
                </a:srgbClr>
              </a:outerShdw>
            </a:effectLst>
          </p:spPr>
        </p:pic>
      </p:grpSp>
    </p:spTree>
    <p:extLst>
      <p:ext uri="{BB962C8B-B14F-4D97-AF65-F5344CB8AC3E}">
        <p14:creationId xmlns:p14="http://schemas.microsoft.com/office/powerpoint/2010/main" val="2796357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865"/>
            <a:ext cx="12191991"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77457"/>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Title 1">
            <a:extLst>
              <a:ext uri="{FF2B5EF4-FFF2-40B4-BE49-F238E27FC236}">
                <a16:creationId xmlns:a16="http://schemas.microsoft.com/office/drawing/2014/main" id="{C483A37A-D00C-551D-92CB-9FFD586FDAD1}"/>
              </a:ext>
            </a:extLst>
          </p:cNvPr>
          <p:cNvSpPr>
            <a:spLocks noGrp="1"/>
          </p:cNvSpPr>
          <p:nvPr>
            <p:ph type="title"/>
          </p:nvPr>
        </p:nvSpPr>
        <p:spPr>
          <a:xfrm>
            <a:off x="-17091" y="310427"/>
            <a:ext cx="12106656" cy="538417"/>
          </a:xfrm>
        </p:spPr>
        <p:txBody>
          <a:bodyPr>
            <a:normAutofit fontScale="90000"/>
          </a:bodyPr>
          <a:lstStyle/>
          <a:p>
            <a:pPr algn="ctr"/>
            <a:r>
              <a:rPr lang="en-US" dirty="0">
                <a:solidFill>
                  <a:schemeClr val="bg1">
                    <a:lumMod val="50000"/>
                  </a:schemeClr>
                </a:solidFill>
              </a:rPr>
              <a:t>Branch Manager and H&amp;S Manager CSE Permit Review </a:t>
            </a:r>
          </a:p>
        </p:txBody>
      </p:sp>
      <p:sp>
        <p:nvSpPr>
          <p:cNvPr id="4" name="Content Placeholder 2">
            <a:extLst>
              <a:ext uri="{FF2B5EF4-FFF2-40B4-BE49-F238E27FC236}">
                <a16:creationId xmlns:a16="http://schemas.microsoft.com/office/drawing/2014/main" id="{6238E4DD-F8C0-E9CA-D135-17E80B925648}"/>
              </a:ext>
            </a:extLst>
          </p:cNvPr>
          <p:cNvSpPr txBox="1">
            <a:spLocks/>
          </p:cNvSpPr>
          <p:nvPr/>
        </p:nvSpPr>
        <p:spPr>
          <a:xfrm>
            <a:off x="230994" y="1091809"/>
            <a:ext cx="11610486" cy="1362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If omissions are found on permit the H&amp;S Manager and Branch Manager will need to go over the Permit with the CSES be closing out the Permit</a:t>
            </a:r>
          </a:p>
          <a:p>
            <a:r>
              <a:rPr lang="en-US" sz="2000" dirty="0"/>
              <a:t>If no omission the H&amp;S Manager will review 10% of the permit that are flagged green</a:t>
            </a:r>
          </a:p>
          <a:p>
            <a:endParaRPr lang="en-US" dirty="0"/>
          </a:p>
        </p:txBody>
      </p:sp>
      <p:pic>
        <p:nvPicPr>
          <p:cNvPr id="5" name="Picture 4">
            <a:extLst>
              <a:ext uri="{FF2B5EF4-FFF2-40B4-BE49-F238E27FC236}">
                <a16:creationId xmlns:a16="http://schemas.microsoft.com/office/drawing/2014/main" id="{D7D2758A-5A9C-D2C2-1CDD-2515244489FC}"/>
              </a:ext>
            </a:extLst>
          </p:cNvPr>
          <p:cNvPicPr>
            <a:picLocks noChangeAspect="1"/>
          </p:cNvPicPr>
          <p:nvPr/>
        </p:nvPicPr>
        <p:blipFill>
          <a:blip r:embed="rId3"/>
          <a:stretch>
            <a:fillRect/>
          </a:stretch>
        </p:blipFill>
        <p:spPr>
          <a:xfrm>
            <a:off x="3161434" y="2166353"/>
            <a:ext cx="8973713" cy="2762263"/>
          </a:xfrm>
          <a:prstGeom prst="rect">
            <a:avLst/>
          </a:prstGeom>
        </p:spPr>
      </p:pic>
      <p:pic>
        <p:nvPicPr>
          <p:cNvPr id="6" name="Picture 5">
            <a:extLst>
              <a:ext uri="{FF2B5EF4-FFF2-40B4-BE49-F238E27FC236}">
                <a16:creationId xmlns:a16="http://schemas.microsoft.com/office/drawing/2014/main" id="{9B85C185-B0F5-1013-3419-5495DF7716C9}"/>
              </a:ext>
            </a:extLst>
          </p:cNvPr>
          <p:cNvPicPr>
            <a:picLocks noChangeAspect="1"/>
          </p:cNvPicPr>
          <p:nvPr/>
        </p:nvPicPr>
        <p:blipFill>
          <a:blip r:embed="rId4"/>
          <a:stretch>
            <a:fillRect/>
          </a:stretch>
        </p:blipFill>
        <p:spPr>
          <a:xfrm>
            <a:off x="400633" y="2444861"/>
            <a:ext cx="2591162" cy="1476581"/>
          </a:xfrm>
          <a:prstGeom prst="rect">
            <a:avLst/>
          </a:prstGeom>
        </p:spPr>
      </p:pic>
    </p:spTree>
    <p:extLst>
      <p:ext uri="{BB962C8B-B14F-4D97-AF65-F5344CB8AC3E}">
        <p14:creationId xmlns:p14="http://schemas.microsoft.com/office/powerpoint/2010/main" val="1805861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865"/>
            <a:ext cx="12191991"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150609"/>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Title 1">
            <a:extLst>
              <a:ext uri="{FF2B5EF4-FFF2-40B4-BE49-F238E27FC236}">
                <a16:creationId xmlns:a16="http://schemas.microsoft.com/office/drawing/2014/main" id="{F5B99955-CE67-E048-F0E7-F87A8B209309}"/>
              </a:ext>
            </a:extLst>
          </p:cNvPr>
          <p:cNvSpPr>
            <a:spLocks noGrp="1"/>
          </p:cNvSpPr>
          <p:nvPr>
            <p:ph type="title"/>
          </p:nvPr>
        </p:nvSpPr>
        <p:spPr>
          <a:xfrm>
            <a:off x="0" y="271730"/>
            <a:ext cx="10477500" cy="535531"/>
          </a:xfrm>
        </p:spPr>
        <p:txBody>
          <a:bodyPr>
            <a:normAutofit fontScale="90000"/>
          </a:bodyPr>
          <a:lstStyle/>
          <a:p>
            <a:pPr algn="ctr"/>
            <a:r>
              <a:rPr lang="en-US" dirty="0">
                <a:solidFill>
                  <a:schemeClr val="bg1">
                    <a:lumMod val="50000"/>
                  </a:schemeClr>
                </a:solidFill>
              </a:rPr>
              <a:t>Continuous Improvements to Come</a:t>
            </a:r>
          </a:p>
        </p:txBody>
      </p:sp>
      <p:sp>
        <p:nvSpPr>
          <p:cNvPr id="4" name="Content Placeholder 2">
            <a:extLst>
              <a:ext uri="{FF2B5EF4-FFF2-40B4-BE49-F238E27FC236}">
                <a16:creationId xmlns:a16="http://schemas.microsoft.com/office/drawing/2014/main" id="{3A5740AC-4593-BF3C-7D35-12D6FEF06103}"/>
              </a:ext>
            </a:extLst>
          </p:cNvPr>
          <p:cNvSpPr txBox="1">
            <a:spLocks/>
          </p:cNvSpPr>
          <p:nvPr/>
        </p:nvSpPr>
        <p:spPr>
          <a:xfrm>
            <a:off x="262014" y="1097246"/>
            <a:ext cx="5986287" cy="2907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Electronic CSE Permits</a:t>
            </a:r>
          </a:p>
          <a:p>
            <a:r>
              <a:rPr lang="en-US" sz="2400" dirty="0"/>
              <a:t>Flawless CSE Permit Capability</a:t>
            </a:r>
          </a:p>
          <a:p>
            <a:r>
              <a:rPr lang="en-US" sz="2400" dirty="0"/>
              <a:t>Automatically Uploaded to HPC Industrial Cloud</a:t>
            </a:r>
          </a:p>
          <a:p>
            <a:r>
              <a:rPr lang="en-US" sz="2400" dirty="0"/>
              <a:t>Real Time Remote CSE Review by HS&amp;E</a:t>
            </a:r>
          </a:p>
          <a:p>
            <a:r>
              <a:rPr lang="en-US" sz="2400" dirty="0"/>
              <a:t>Everyone goes home safe to their loved ones </a:t>
            </a:r>
            <a:r>
              <a:rPr lang="en-US" dirty="0"/>
              <a:t>everyday.</a:t>
            </a:r>
          </a:p>
        </p:txBody>
      </p:sp>
      <p:pic>
        <p:nvPicPr>
          <p:cNvPr id="5" name="Picture 4">
            <a:extLst>
              <a:ext uri="{FF2B5EF4-FFF2-40B4-BE49-F238E27FC236}">
                <a16:creationId xmlns:a16="http://schemas.microsoft.com/office/drawing/2014/main" id="{24B1BAF7-D328-3A5D-FA9E-D28A29C81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357" y="807261"/>
            <a:ext cx="5671581" cy="4148787"/>
          </a:xfrm>
          <a:prstGeom prst="rect">
            <a:avLst/>
          </a:prstGeom>
        </p:spPr>
      </p:pic>
    </p:spTree>
    <p:extLst>
      <p:ext uri="{BB962C8B-B14F-4D97-AF65-F5344CB8AC3E}">
        <p14:creationId xmlns:p14="http://schemas.microsoft.com/office/powerpoint/2010/main" val="2514883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978226-15B6-07E6-3E49-6E5D553C05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865"/>
            <a:ext cx="12191991"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7223025" y="6865"/>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pic>
        <p:nvPicPr>
          <p:cNvPr id="6" name="Picture 5">
            <a:extLst>
              <a:ext uri="{FF2B5EF4-FFF2-40B4-BE49-F238E27FC236}">
                <a16:creationId xmlns:a16="http://schemas.microsoft.com/office/drawing/2014/main" id="{A706BED3-E116-ECE4-2123-30DF841F9E07}"/>
              </a:ext>
            </a:extLst>
          </p:cNvPr>
          <p:cNvPicPr>
            <a:picLocks noChangeAspect="1"/>
          </p:cNvPicPr>
          <p:nvPr/>
        </p:nvPicPr>
        <p:blipFill>
          <a:blip r:embed="rId3"/>
          <a:stretch>
            <a:fillRect/>
          </a:stretch>
        </p:blipFill>
        <p:spPr>
          <a:xfrm>
            <a:off x="4412764" y="743538"/>
            <a:ext cx="7779236" cy="3539699"/>
          </a:xfrm>
          <a:prstGeom prst="rect">
            <a:avLst/>
          </a:prstGeom>
        </p:spPr>
      </p:pic>
      <p:sp>
        <p:nvSpPr>
          <p:cNvPr id="11" name="TextBox 10">
            <a:extLst>
              <a:ext uri="{FF2B5EF4-FFF2-40B4-BE49-F238E27FC236}">
                <a16:creationId xmlns:a16="http://schemas.microsoft.com/office/drawing/2014/main" id="{A29CFE22-EB4E-FA38-8957-3A595FC1A223}"/>
              </a:ext>
            </a:extLst>
          </p:cNvPr>
          <p:cNvSpPr txBox="1"/>
          <p:nvPr/>
        </p:nvSpPr>
        <p:spPr>
          <a:xfrm>
            <a:off x="377463" y="602564"/>
            <a:ext cx="4623495" cy="1323439"/>
          </a:xfrm>
          <a:prstGeom prst="rect">
            <a:avLst/>
          </a:prstGeom>
          <a:noFill/>
        </p:spPr>
        <p:txBody>
          <a:bodyPr wrap="square" rtlCol="0">
            <a:spAutoFit/>
          </a:bodyPr>
          <a:lstStyle/>
          <a:p>
            <a:pPr>
              <a:spcAft>
                <a:spcPts val="1200"/>
              </a:spcAft>
            </a:pPr>
            <a:r>
              <a:rPr lang="en-US" sz="1400" b="1" dirty="0">
                <a:solidFill>
                  <a:srgbClr val="C00000"/>
                </a:solidFill>
              </a:rPr>
              <a:t>3 Safety Philosophies</a:t>
            </a:r>
          </a:p>
          <a:p>
            <a:pPr marL="342900" indent="-342900">
              <a:spcAft>
                <a:spcPts val="1200"/>
              </a:spcAft>
              <a:buFont typeface="+mj-lt"/>
              <a:buAutoNum type="arabicPeriod"/>
            </a:pPr>
            <a:r>
              <a:rPr lang="en-US" sz="1200" dirty="0"/>
              <a:t>Nothing is worth getting injured over</a:t>
            </a:r>
          </a:p>
          <a:p>
            <a:pPr marL="342900" indent="-342900">
              <a:spcAft>
                <a:spcPts val="1200"/>
              </a:spcAft>
              <a:buFont typeface="+mj-lt"/>
              <a:buAutoNum type="arabicPeriod"/>
            </a:pPr>
            <a:r>
              <a:rPr lang="en-US" sz="1200" dirty="0"/>
              <a:t>All near misses and accidents are      preventable</a:t>
            </a:r>
          </a:p>
          <a:p>
            <a:pPr marL="342900" indent="-342900">
              <a:spcAft>
                <a:spcPts val="1200"/>
              </a:spcAft>
              <a:buFont typeface="+mj-lt"/>
              <a:buAutoNum type="arabicPeriod"/>
            </a:pPr>
            <a:r>
              <a:rPr lang="en-US" sz="1200" dirty="0"/>
              <a:t>Safety must actively be managed</a:t>
            </a:r>
          </a:p>
        </p:txBody>
      </p:sp>
      <p:sp>
        <p:nvSpPr>
          <p:cNvPr id="12" name="TextBox 11">
            <a:extLst>
              <a:ext uri="{FF2B5EF4-FFF2-40B4-BE49-F238E27FC236}">
                <a16:creationId xmlns:a16="http://schemas.microsoft.com/office/drawing/2014/main" id="{EA70B960-3383-B8F2-28E1-82897B02ED39}"/>
              </a:ext>
            </a:extLst>
          </p:cNvPr>
          <p:cNvSpPr txBox="1"/>
          <p:nvPr/>
        </p:nvSpPr>
        <p:spPr>
          <a:xfrm>
            <a:off x="377463" y="2021079"/>
            <a:ext cx="4710123" cy="2262158"/>
          </a:xfrm>
          <a:prstGeom prst="rect">
            <a:avLst/>
          </a:prstGeom>
          <a:noFill/>
        </p:spPr>
        <p:txBody>
          <a:bodyPr wrap="square" rtlCol="0">
            <a:spAutoFit/>
          </a:bodyPr>
          <a:lstStyle/>
          <a:p>
            <a:r>
              <a:rPr lang="en-US" sz="1400" b="1" dirty="0">
                <a:solidFill>
                  <a:srgbClr val="C00000"/>
                </a:solidFill>
              </a:rPr>
              <a:t>6 Golden Rules of Safety</a:t>
            </a:r>
          </a:p>
          <a:p>
            <a:endParaRPr lang="en-US" b="1" dirty="0">
              <a:solidFill>
                <a:srgbClr val="C00000"/>
              </a:solidFill>
            </a:endParaRPr>
          </a:p>
          <a:p>
            <a:pPr marL="342900" indent="-342900">
              <a:spcAft>
                <a:spcPts val="600"/>
              </a:spcAft>
              <a:buFont typeface="+mj-lt"/>
              <a:buAutoNum type="arabicPeriod"/>
            </a:pPr>
            <a:r>
              <a:rPr lang="en-US" sz="1200" dirty="0"/>
              <a:t>I will drive responsibly without distractions or impairments</a:t>
            </a:r>
          </a:p>
          <a:p>
            <a:pPr marL="342900" indent="-342900">
              <a:spcAft>
                <a:spcPts val="600"/>
              </a:spcAft>
              <a:buFont typeface="+mj-lt"/>
              <a:buAutoNum type="arabicPeriod"/>
            </a:pPr>
            <a:r>
              <a:rPr lang="en-US" sz="1200" dirty="0"/>
              <a:t>I will think before I start and know my safety plan every day</a:t>
            </a:r>
          </a:p>
          <a:p>
            <a:pPr marL="342900" indent="-342900">
              <a:spcAft>
                <a:spcPts val="600"/>
              </a:spcAft>
              <a:buFont typeface="+mj-lt"/>
              <a:buAutoNum type="arabicPeriod"/>
            </a:pPr>
            <a:r>
              <a:rPr lang="en-US" sz="1200" dirty="0"/>
              <a:t>I will only undertake the work in which I am trained</a:t>
            </a:r>
          </a:p>
          <a:p>
            <a:pPr marL="342900" indent="-342900">
              <a:spcAft>
                <a:spcPts val="600"/>
              </a:spcAft>
              <a:buFont typeface="+mj-lt"/>
              <a:buAutoNum type="arabicPeriod"/>
            </a:pPr>
            <a:r>
              <a:rPr lang="en-US" sz="1200" dirty="0"/>
              <a:t>I will take responsibility for my safety and those around me at work, home or in-transit</a:t>
            </a:r>
          </a:p>
          <a:p>
            <a:pPr marL="342900" indent="-342900">
              <a:spcAft>
                <a:spcPts val="600"/>
              </a:spcAft>
              <a:buFont typeface="+mj-lt"/>
              <a:buAutoNum type="arabicPeriod"/>
            </a:pPr>
            <a:r>
              <a:rPr lang="en-US" sz="1200" dirty="0"/>
              <a:t>I will intervene in any unsafe act</a:t>
            </a:r>
          </a:p>
          <a:p>
            <a:pPr marL="342900" indent="-342900">
              <a:spcAft>
                <a:spcPts val="600"/>
              </a:spcAft>
              <a:buFont typeface="+mj-lt"/>
              <a:buAutoNum type="arabicPeriod"/>
            </a:pPr>
            <a:r>
              <a:rPr lang="en-US" sz="1200" dirty="0"/>
              <a:t>I will report all incidents and near misses</a:t>
            </a:r>
          </a:p>
        </p:txBody>
      </p:sp>
    </p:spTree>
    <p:extLst>
      <p:ext uri="{BB962C8B-B14F-4D97-AF65-F5344CB8AC3E}">
        <p14:creationId xmlns:p14="http://schemas.microsoft.com/office/powerpoint/2010/main" val="402118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7E5854-2C24-FC9C-2DE6-782E45A07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16489513-CF36-D511-DFC3-0D04CCAA93F6}"/>
              </a:ext>
            </a:extLst>
          </p:cNvPr>
          <p:cNvSpPr txBox="1"/>
          <p:nvPr/>
        </p:nvSpPr>
        <p:spPr>
          <a:xfrm>
            <a:off x="2665879" y="2105561"/>
            <a:ext cx="6860242" cy="1200329"/>
          </a:xfrm>
          <a:prstGeom prst="rect">
            <a:avLst/>
          </a:prstGeom>
          <a:solidFill>
            <a:schemeClr val="bg1"/>
          </a:solidFill>
        </p:spPr>
        <p:txBody>
          <a:bodyPr wrap="square" rtlCol="0">
            <a:spAutoFit/>
          </a:bodyPr>
          <a:lstStyle/>
          <a:p>
            <a:pPr algn="ctr"/>
            <a:r>
              <a:rPr lang="en-US" sz="7200" b="1" dirty="0">
                <a:solidFill>
                  <a:schemeClr val="tx1">
                    <a:lumMod val="75000"/>
                    <a:lumOff val="25000"/>
                  </a:schemeClr>
                </a:solidFill>
                <a:latin typeface="Arial Black" panose="020B0604020202020204" pitchFamily="34" charset="0"/>
                <a:cs typeface="Arial Black" panose="020B0604020202020204" pitchFamily="34" charset="0"/>
              </a:rPr>
              <a:t>QUESTIONS?</a:t>
            </a:r>
          </a:p>
        </p:txBody>
      </p:sp>
      <p:pic>
        <p:nvPicPr>
          <p:cNvPr id="2" name="Picture 1">
            <a:extLst>
              <a:ext uri="{FF2B5EF4-FFF2-40B4-BE49-F238E27FC236}">
                <a16:creationId xmlns:a16="http://schemas.microsoft.com/office/drawing/2014/main" id="{6C03AD12-5644-ACCA-6ED2-2DB07DF6EE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6865"/>
            <a:ext cx="12191991" cy="6857994"/>
          </a:xfrm>
          <a:prstGeom prst="rect">
            <a:avLst/>
          </a:prstGeom>
        </p:spPr>
      </p:pic>
    </p:spTree>
    <p:extLst>
      <p:ext uri="{BB962C8B-B14F-4D97-AF65-F5344CB8AC3E}">
        <p14:creationId xmlns:p14="http://schemas.microsoft.com/office/powerpoint/2010/main" val="90214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3195296F-D090-0712-4EAF-71281B11DAFC}"/>
              </a:ext>
            </a:extLst>
          </p:cNvPr>
          <p:cNvPicPr>
            <a:picLocks noChangeAspect="1"/>
          </p:cNvPicPr>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661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9D9E-4617-3522-A1EB-ABF211FA334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58F430B-F52B-87C0-F59D-700993C1478D}"/>
              </a:ext>
            </a:extLst>
          </p:cNvPr>
          <p:cNvPicPr>
            <a:picLocks noChangeAspect="1"/>
          </p:cNvPicPr>
          <p:nvPr/>
        </p:nvPicPr>
        <p:blipFill>
          <a:blip r:embed="rId2" cstate="print">
            <a:extLst>
              <a:ext uri="{28A0092B-C50C-407E-A947-70E740481C1C}">
                <a14:useLocalDpi xmlns:a14="http://schemas.microsoft.com/office/drawing/2010/main" val="0"/>
              </a:ext>
            </a:extLst>
          </a:blip>
          <a:srcRect l="649" r="649"/>
          <a:stretch/>
        </p:blipFill>
        <p:spPr>
          <a:xfrm>
            <a:off x="-24893" y="-92765"/>
            <a:ext cx="12241787" cy="6950765"/>
          </a:xfrm>
          <a:prstGeom prst="rect">
            <a:avLst/>
          </a:prstGeom>
        </p:spPr>
      </p:pic>
      <p:sp>
        <p:nvSpPr>
          <p:cNvPr id="2" name="Rectangle 1">
            <a:extLst>
              <a:ext uri="{FF2B5EF4-FFF2-40B4-BE49-F238E27FC236}">
                <a16:creationId xmlns:a16="http://schemas.microsoft.com/office/drawing/2014/main" id="{01E9143D-2E9E-CA10-D93F-FF934774AD76}"/>
              </a:ext>
            </a:extLst>
          </p:cNvPr>
          <p:cNvSpPr/>
          <p:nvPr/>
        </p:nvSpPr>
        <p:spPr>
          <a:xfrm>
            <a:off x="1658679" y="-50466"/>
            <a:ext cx="10583108" cy="6958932"/>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9BB947E0-2835-3129-AE02-D128859FA682}"/>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rPr>
              <a:t>2026 SAFETY EXCELLENCE AWARDS | </a:t>
            </a:r>
            <a:r>
              <a:rPr lang="en-US" sz="1200" b="1" dirty="0">
                <a:solidFill>
                  <a:srgbClr val="FFFFFF"/>
                </a:solidFill>
              </a:rPr>
              <a:t>BEST PRACTICES SEMINAR</a:t>
            </a:r>
          </a:p>
        </p:txBody>
      </p:sp>
      <p:pic>
        <p:nvPicPr>
          <p:cNvPr id="5" name="Picture 4" descr="A blue and white diamond shaped frame&#10;&#10;AI-generated content may be incorrect.">
            <a:extLst>
              <a:ext uri="{FF2B5EF4-FFF2-40B4-BE49-F238E27FC236}">
                <a16:creationId xmlns:a16="http://schemas.microsoft.com/office/drawing/2014/main" id="{1950919B-B32F-E003-9A7E-A9E0A18CC0E7}"/>
              </a:ext>
            </a:extLst>
          </p:cNvPr>
          <p:cNvPicPr>
            <a:picLocks noChangeAspect="1"/>
          </p:cNvPicPr>
          <p:nvPr/>
        </p:nvPicPr>
        <p:blipFill>
          <a:blip r:embed="rId3"/>
          <a:stretch>
            <a:fillRect/>
          </a:stretch>
        </p:blipFill>
        <p:spPr>
          <a:xfrm>
            <a:off x="-713047" y="100642"/>
            <a:ext cx="6659451" cy="6858000"/>
          </a:xfrm>
          <a:prstGeom prst="rect">
            <a:avLst/>
          </a:prstGeom>
        </p:spPr>
      </p:pic>
      <p:sp>
        <p:nvSpPr>
          <p:cNvPr id="7" name="Title 1">
            <a:extLst>
              <a:ext uri="{FF2B5EF4-FFF2-40B4-BE49-F238E27FC236}">
                <a16:creationId xmlns:a16="http://schemas.microsoft.com/office/drawing/2014/main" id="{70F8ABFC-5562-066B-F401-16ABC2133508}"/>
              </a:ext>
            </a:extLst>
          </p:cNvPr>
          <p:cNvSpPr txBox="1">
            <a:spLocks/>
          </p:cNvSpPr>
          <p:nvPr/>
        </p:nvSpPr>
        <p:spPr>
          <a:xfrm>
            <a:off x="5942162" y="1299653"/>
            <a:ext cx="6533072" cy="133994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effectLst>
                  <a:outerShdw blurRad="50800" dist="38100" dir="2700000" algn="tl" rotWithShape="0">
                    <a:prstClr val="black">
                      <a:alpha val="40000"/>
                    </a:prstClr>
                  </a:outerShdw>
                </a:effectLst>
                <a:latin typeface="Arial Black"/>
              </a:rPr>
              <a:t>BEST PRACTICE</a:t>
            </a:r>
          </a:p>
          <a:p>
            <a:r>
              <a:rPr lang="en-US" dirty="0">
                <a:solidFill>
                  <a:schemeClr val="bg1"/>
                </a:solidFill>
                <a:effectLst>
                  <a:outerShdw blurRad="50800" dist="38100" dir="2700000" algn="tl" rotWithShape="0">
                    <a:prstClr val="black">
                      <a:alpha val="40000"/>
                    </a:prstClr>
                  </a:outerShdw>
                </a:effectLst>
              </a:rPr>
              <a:t>AGENDA / OUTLINE</a:t>
            </a:r>
          </a:p>
        </p:txBody>
      </p:sp>
      <p:sp>
        <p:nvSpPr>
          <p:cNvPr id="8" name="TextBox 7">
            <a:extLst>
              <a:ext uri="{FF2B5EF4-FFF2-40B4-BE49-F238E27FC236}">
                <a16:creationId xmlns:a16="http://schemas.microsoft.com/office/drawing/2014/main" id="{77ABE78C-2584-CDE3-4325-049B0DE44EEE}"/>
              </a:ext>
            </a:extLst>
          </p:cNvPr>
          <p:cNvSpPr txBox="1"/>
          <p:nvPr/>
        </p:nvSpPr>
        <p:spPr>
          <a:xfrm>
            <a:off x="5940762" y="2634149"/>
            <a:ext cx="509682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Purpose</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Execution &amp; Implementation</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Benefits &amp; Results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Examples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Future Use &amp; Applications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Summary &amp; Wrap Up</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Q&amp;A</a:t>
            </a:r>
            <a:endParaRPr lang="en-US" dirty="0">
              <a:solidFill>
                <a:schemeClr val="bg1"/>
              </a:solidFill>
              <a:effectLst>
                <a:outerShdw blurRad="50800" dist="38100" dir="2700000" algn="tl" rotWithShape="0">
                  <a:prstClr val="black">
                    <a:alpha val="40000"/>
                  </a:prstClr>
                </a:outerShdw>
              </a:effectLst>
            </a:endParaRPr>
          </a:p>
        </p:txBody>
      </p:sp>
      <p:pic>
        <p:nvPicPr>
          <p:cNvPr id="10" name="Picture 9">
            <a:extLst>
              <a:ext uri="{FF2B5EF4-FFF2-40B4-BE49-F238E27FC236}">
                <a16:creationId xmlns:a16="http://schemas.microsoft.com/office/drawing/2014/main" id="{105AC30A-455A-9346-0C93-A53BB84E84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156" y="3166422"/>
            <a:ext cx="4037330" cy="726440"/>
          </a:xfrm>
          <a:prstGeom prst="rect">
            <a:avLst/>
          </a:prstGeom>
        </p:spPr>
      </p:pic>
    </p:spTree>
    <p:extLst>
      <p:ext uri="{BB962C8B-B14F-4D97-AF65-F5344CB8AC3E}">
        <p14:creationId xmlns:p14="http://schemas.microsoft.com/office/powerpoint/2010/main" val="312081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865"/>
            <a:ext cx="12191991"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Title 3">
            <a:extLst>
              <a:ext uri="{FF2B5EF4-FFF2-40B4-BE49-F238E27FC236}">
                <a16:creationId xmlns:a16="http://schemas.microsoft.com/office/drawing/2014/main" id="{A88F355C-9F4E-807A-5824-B05FB5898C80}"/>
              </a:ext>
            </a:extLst>
          </p:cNvPr>
          <p:cNvSpPr txBox="1">
            <a:spLocks/>
          </p:cNvSpPr>
          <p:nvPr/>
        </p:nvSpPr>
        <p:spPr>
          <a:xfrm>
            <a:off x="240629" y="2404520"/>
            <a:ext cx="11710737" cy="64633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CSE Permit Scan and Review Process</a:t>
            </a:r>
          </a:p>
        </p:txBody>
      </p:sp>
    </p:spTree>
    <p:extLst>
      <p:ext uri="{BB962C8B-B14F-4D97-AF65-F5344CB8AC3E}">
        <p14:creationId xmlns:p14="http://schemas.microsoft.com/office/powerpoint/2010/main" val="102867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865"/>
            <a:ext cx="12191991"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Title 1">
            <a:extLst>
              <a:ext uri="{FF2B5EF4-FFF2-40B4-BE49-F238E27FC236}">
                <a16:creationId xmlns:a16="http://schemas.microsoft.com/office/drawing/2014/main" id="{88318A95-9007-7A01-1F5D-661239926F09}"/>
              </a:ext>
            </a:extLst>
          </p:cNvPr>
          <p:cNvSpPr>
            <a:spLocks noGrp="1"/>
          </p:cNvSpPr>
          <p:nvPr>
            <p:ph type="title"/>
          </p:nvPr>
        </p:nvSpPr>
        <p:spPr>
          <a:xfrm>
            <a:off x="387470" y="260694"/>
            <a:ext cx="4125028" cy="480131"/>
          </a:xfrm>
        </p:spPr>
        <p:txBody>
          <a:bodyPr/>
          <a:lstStyle/>
          <a:p>
            <a:r>
              <a:rPr lang="en-US" sz="2800" dirty="0">
                <a:solidFill>
                  <a:srgbClr val="C00000"/>
                </a:solidFill>
              </a:rPr>
              <a:t>Contents</a:t>
            </a:r>
          </a:p>
        </p:txBody>
      </p:sp>
      <p:sp>
        <p:nvSpPr>
          <p:cNvPr id="4" name="Content Placeholder 4">
            <a:extLst>
              <a:ext uri="{FF2B5EF4-FFF2-40B4-BE49-F238E27FC236}">
                <a16:creationId xmlns:a16="http://schemas.microsoft.com/office/drawing/2014/main" id="{DDB46E47-1841-E56F-7A72-A2B92BDD3F3B}"/>
              </a:ext>
            </a:extLst>
          </p:cNvPr>
          <p:cNvSpPr txBox="1">
            <a:spLocks/>
          </p:cNvSpPr>
          <p:nvPr/>
        </p:nvSpPr>
        <p:spPr>
          <a:xfrm>
            <a:off x="310857" y="823224"/>
            <a:ext cx="5686425" cy="3102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CSE Information and Documents Needed for Approval</a:t>
            </a:r>
          </a:p>
          <a:p>
            <a:r>
              <a:rPr lang="en-US" sz="2600" dirty="0"/>
              <a:t>Information and Documentation entered in the  Pre-Permit Review Program for Approvals</a:t>
            </a:r>
          </a:p>
          <a:p>
            <a:r>
              <a:rPr lang="en-US" sz="2600" dirty="0"/>
              <a:t>Uploading of completed permit into the CSE Permit Scanning App for evaluation for completion</a:t>
            </a:r>
          </a:p>
          <a:p>
            <a:r>
              <a:rPr lang="en-US" sz="2600" dirty="0"/>
              <a:t>Review of CSE Permits by H&amp;S and Branch Manager with the CSES</a:t>
            </a:r>
          </a:p>
          <a:p>
            <a:pPr marL="0" indent="0">
              <a:buFont typeface="Arial" panose="020B0604020202020204" pitchFamily="34" charset="0"/>
              <a:buNone/>
            </a:pPr>
            <a:endParaRPr lang="en-US" sz="2000" dirty="0"/>
          </a:p>
        </p:txBody>
      </p:sp>
      <p:pic>
        <p:nvPicPr>
          <p:cNvPr id="5" name="Picture 4" descr="A diagram of a system&#10;&#10;Description automatically generated">
            <a:extLst>
              <a:ext uri="{FF2B5EF4-FFF2-40B4-BE49-F238E27FC236}">
                <a16:creationId xmlns:a16="http://schemas.microsoft.com/office/drawing/2014/main" id="{F0B8F99A-A1B8-64FC-0659-7FCEAB75A72F}"/>
              </a:ext>
            </a:extLst>
          </p:cNvPr>
          <p:cNvPicPr>
            <a:picLocks noChangeAspect="1"/>
          </p:cNvPicPr>
          <p:nvPr/>
        </p:nvPicPr>
        <p:blipFill>
          <a:blip r:embed="rId3"/>
          <a:stretch>
            <a:fillRect/>
          </a:stretch>
        </p:blipFill>
        <p:spPr>
          <a:xfrm>
            <a:off x="7679503" y="582723"/>
            <a:ext cx="3205275" cy="2877014"/>
          </a:xfrm>
          <a:prstGeom prst="rect">
            <a:avLst/>
          </a:prstGeom>
        </p:spPr>
      </p:pic>
      <p:sp>
        <p:nvSpPr>
          <p:cNvPr id="6" name="TextBox 5">
            <a:extLst>
              <a:ext uri="{FF2B5EF4-FFF2-40B4-BE49-F238E27FC236}">
                <a16:creationId xmlns:a16="http://schemas.microsoft.com/office/drawing/2014/main" id="{8339CBEC-DB72-9CB0-913E-4264C6864AAC}"/>
              </a:ext>
            </a:extLst>
          </p:cNvPr>
          <p:cNvSpPr txBox="1"/>
          <p:nvPr/>
        </p:nvSpPr>
        <p:spPr>
          <a:xfrm>
            <a:off x="7111458" y="3789464"/>
            <a:ext cx="4691368" cy="923330"/>
          </a:xfrm>
          <a:prstGeom prst="rect">
            <a:avLst/>
          </a:prstGeom>
          <a:noFill/>
        </p:spPr>
        <p:txBody>
          <a:bodyPr wrap="square" rtlCol="0">
            <a:spAutoFit/>
          </a:bodyPr>
          <a:lstStyle/>
          <a:p>
            <a:r>
              <a:rPr lang="en-US" i="1" dirty="0"/>
              <a:t>Active review of our permits allows us to learn how work is being performed, improve, and prevent injury.</a:t>
            </a:r>
          </a:p>
        </p:txBody>
      </p:sp>
    </p:spTree>
    <p:extLst>
      <p:ext uri="{BB962C8B-B14F-4D97-AF65-F5344CB8AC3E}">
        <p14:creationId xmlns:p14="http://schemas.microsoft.com/office/powerpoint/2010/main" val="2664168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865"/>
            <a:ext cx="12191991"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13232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Title 1">
            <a:extLst>
              <a:ext uri="{FF2B5EF4-FFF2-40B4-BE49-F238E27FC236}">
                <a16:creationId xmlns:a16="http://schemas.microsoft.com/office/drawing/2014/main" id="{E7BB8D14-6CA4-CA51-BF93-EB97B1AAD300}"/>
              </a:ext>
            </a:extLst>
          </p:cNvPr>
          <p:cNvSpPr txBox="1">
            <a:spLocks/>
          </p:cNvSpPr>
          <p:nvPr/>
        </p:nvSpPr>
        <p:spPr>
          <a:xfrm>
            <a:off x="876300" y="446647"/>
            <a:ext cx="10477500" cy="53553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lumMod val="50000"/>
                  </a:schemeClr>
                </a:solidFill>
              </a:rPr>
              <a:t>CSE Document Needed</a:t>
            </a:r>
          </a:p>
        </p:txBody>
      </p:sp>
      <p:sp>
        <p:nvSpPr>
          <p:cNvPr id="4" name="Content Placeholder 2">
            <a:extLst>
              <a:ext uri="{FF2B5EF4-FFF2-40B4-BE49-F238E27FC236}">
                <a16:creationId xmlns:a16="http://schemas.microsoft.com/office/drawing/2014/main" id="{E3BC713D-7893-6D91-DF84-8468758016BB}"/>
              </a:ext>
            </a:extLst>
          </p:cNvPr>
          <p:cNvSpPr txBox="1">
            <a:spLocks/>
          </p:cNvSpPr>
          <p:nvPr/>
        </p:nvSpPr>
        <p:spPr>
          <a:xfrm>
            <a:off x="876300" y="883397"/>
            <a:ext cx="10477500" cy="4496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HPC JSAs</a:t>
            </a:r>
          </a:p>
          <a:p>
            <a:r>
              <a:rPr lang="en-US" dirty="0"/>
              <a:t>JSA Hazard Assessment Form (Completed)</a:t>
            </a:r>
          </a:p>
          <a:p>
            <a:r>
              <a:rPr lang="en-US" dirty="0"/>
              <a:t>SDS of known Chemicals</a:t>
            </a:r>
          </a:p>
          <a:p>
            <a:r>
              <a:rPr lang="en-US" dirty="0"/>
              <a:t>Verification of Confine Space Ventilation </a:t>
            </a:r>
          </a:p>
          <a:p>
            <a:r>
              <a:rPr lang="en-US" dirty="0"/>
              <a:t>Known dimensions of equipment being entered (Lenth, Width, Hight, Manways)</a:t>
            </a:r>
          </a:p>
          <a:p>
            <a:r>
              <a:rPr lang="en-US" dirty="0"/>
              <a:t>Recue Plan (Customer or Third Party)</a:t>
            </a:r>
          </a:p>
        </p:txBody>
      </p:sp>
    </p:spTree>
    <p:extLst>
      <p:ext uri="{BB962C8B-B14F-4D97-AF65-F5344CB8AC3E}">
        <p14:creationId xmlns:p14="http://schemas.microsoft.com/office/powerpoint/2010/main" val="392701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865"/>
            <a:ext cx="12191991"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637286" y="67058"/>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Title 1">
            <a:extLst>
              <a:ext uri="{FF2B5EF4-FFF2-40B4-BE49-F238E27FC236}">
                <a16:creationId xmlns:a16="http://schemas.microsoft.com/office/drawing/2014/main" id="{A915DCE8-49DF-41B8-A6F6-2014050667C1}"/>
              </a:ext>
            </a:extLst>
          </p:cNvPr>
          <p:cNvSpPr>
            <a:spLocks noGrp="1"/>
          </p:cNvSpPr>
          <p:nvPr>
            <p:ph type="title"/>
          </p:nvPr>
        </p:nvSpPr>
        <p:spPr>
          <a:xfrm>
            <a:off x="164892" y="261361"/>
            <a:ext cx="11601526" cy="535531"/>
          </a:xfrm>
        </p:spPr>
        <p:txBody>
          <a:bodyPr>
            <a:normAutofit fontScale="90000"/>
          </a:bodyPr>
          <a:lstStyle/>
          <a:p>
            <a:pPr algn="ctr"/>
            <a:r>
              <a:rPr lang="en-US" dirty="0">
                <a:solidFill>
                  <a:schemeClr val="bg1">
                    <a:lumMod val="50000"/>
                  </a:schemeClr>
                </a:solidFill>
              </a:rPr>
              <a:t>Online Completion of Pre-Permit Approval Process</a:t>
            </a:r>
          </a:p>
        </p:txBody>
      </p:sp>
      <p:sp>
        <p:nvSpPr>
          <p:cNvPr id="4" name="Content Placeholder 2">
            <a:extLst>
              <a:ext uri="{FF2B5EF4-FFF2-40B4-BE49-F238E27FC236}">
                <a16:creationId xmlns:a16="http://schemas.microsoft.com/office/drawing/2014/main" id="{1528D6D5-F0D2-35E8-4CEC-48E0548F5E54}"/>
              </a:ext>
            </a:extLst>
          </p:cNvPr>
          <p:cNvSpPr txBox="1">
            <a:spLocks/>
          </p:cNvSpPr>
          <p:nvPr/>
        </p:nvSpPr>
        <p:spPr>
          <a:xfrm>
            <a:off x="164892" y="1094829"/>
            <a:ext cx="6316946" cy="2270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An Authorized CSES will enter the required info and documents into the Pre-Permit Approval Form</a:t>
            </a:r>
          </a:p>
          <a:p>
            <a:r>
              <a:rPr lang="en-US" sz="1800" dirty="0"/>
              <a:t>Approval are needed from </a:t>
            </a:r>
          </a:p>
          <a:p>
            <a:pPr lvl="1"/>
            <a:r>
              <a:rPr lang="en-US" sz="1400" dirty="0"/>
              <a:t>Branch Manager</a:t>
            </a:r>
          </a:p>
          <a:p>
            <a:pPr lvl="1"/>
            <a:r>
              <a:rPr lang="en-US" sz="1400" dirty="0"/>
              <a:t>District Manager</a:t>
            </a:r>
          </a:p>
          <a:p>
            <a:pPr lvl="1"/>
            <a:r>
              <a:rPr lang="en-US" sz="1400" dirty="0"/>
              <a:t>H&amp;S Manager</a:t>
            </a:r>
          </a:p>
          <a:p>
            <a:pPr lvl="1"/>
            <a:r>
              <a:rPr lang="en-US" sz="1400" dirty="0"/>
              <a:t>District VP</a:t>
            </a:r>
          </a:p>
        </p:txBody>
      </p:sp>
      <p:pic>
        <p:nvPicPr>
          <p:cNvPr id="5" name="Picture 4">
            <a:extLst>
              <a:ext uri="{FF2B5EF4-FFF2-40B4-BE49-F238E27FC236}">
                <a16:creationId xmlns:a16="http://schemas.microsoft.com/office/drawing/2014/main" id="{6658AAFE-9DAE-DC58-C1C3-9650080D9259}"/>
              </a:ext>
            </a:extLst>
          </p:cNvPr>
          <p:cNvPicPr>
            <a:picLocks noChangeAspect="1"/>
          </p:cNvPicPr>
          <p:nvPr/>
        </p:nvPicPr>
        <p:blipFill>
          <a:blip r:embed="rId3"/>
          <a:stretch>
            <a:fillRect/>
          </a:stretch>
        </p:blipFill>
        <p:spPr>
          <a:xfrm>
            <a:off x="3017519" y="2144021"/>
            <a:ext cx="4609655" cy="3089308"/>
          </a:xfrm>
          <a:prstGeom prst="rect">
            <a:avLst/>
          </a:prstGeom>
        </p:spPr>
      </p:pic>
      <p:pic>
        <p:nvPicPr>
          <p:cNvPr id="6" name="Picture 5">
            <a:extLst>
              <a:ext uri="{FF2B5EF4-FFF2-40B4-BE49-F238E27FC236}">
                <a16:creationId xmlns:a16="http://schemas.microsoft.com/office/drawing/2014/main" id="{8B4BB5B9-5CED-FC62-0EC5-F8D7C262719C}"/>
              </a:ext>
            </a:extLst>
          </p:cNvPr>
          <p:cNvPicPr>
            <a:picLocks noChangeAspect="1"/>
          </p:cNvPicPr>
          <p:nvPr/>
        </p:nvPicPr>
        <p:blipFill>
          <a:blip r:embed="rId4"/>
          <a:stretch>
            <a:fillRect/>
          </a:stretch>
        </p:blipFill>
        <p:spPr>
          <a:xfrm>
            <a:off x="7627175" y="796892"/>
            <a:ext cx="4496931" cy="4148568"/>
          </a:xfrm>
          <a:prstGeom prst="rect">
            <a:avLst/>
          </a:prstGeom>
        </p:spPr>
      </p:pic>
    </p:spTree>
    <p:extLst>
      <p:ext uri="{BB962C8B-B14F-4D97-AF65-F5344CB8AC3E}">
        <p14:creationId xmlns:p14="http://schemas.microsoft.com/office/powerpoint/2010/main" val="2054089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865"/>
            <a:ext cx="12191991"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95745"/>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Title 1">
            <a:extLst>
              <a:ext uri="{FF2B5EF4-FFF2-40B4-BE49-F238E27FC236}">
                <a16:creationId xmlns:a16="http://schemas.microsoft.com/office/drawing/2014/main" id="{BC6517C2-776E-1162-F5ED-41E680D32BBB}"/>
              </a:ext>
            </a:extLst>
          </p:cNvPr>
          <p:cNvSpPr>
            <a:spLocks noGrp="1"/>
          </p:cNvSpPr>
          <p:nvPr>
            <p:ph type="title"/>
          </p:nvPr>
        </p:nvSpPr>
        <p:spPr>
          <a:xfrm>
            <a:off x="885559" y="251193"/>
            <a:ext cx="10477500" cy="535531"/>
          </a:xfrm>
        </p:spPr>
        <p:txBody>
          <a:bodyPr>
            <a:normAutofit fontScale="90000"/>
          </a:bodyPr>
          <a:lstStyle/>
          <a:p>
            <a:pPr algn="ctr"/>
            <a:r>
              <a:rPr lang="en-US" dirty="0">
                <a:solidFill>
                  <a:schemeClr val="bg1">
                    <a:lumMod val="50000"/>
                  </a:schemeClr>
                </a:solidFill>
              </a:rPr>
              <a:t>Permit Approval Prior to Enty</a:t>
            </a:r>
          </a:p>
        </p:txBody>
      </p:sp>
      <p:sp>
        <p:nvSpPr>
          <p:cNvPr id="4" name="Content Placeholder 2">
            <a:extLst>
              <a:ext uri="{FF2B5EF4-FFF2-40B4-BE49-F238E27FC236}">
                <a16:creationId xmlns:a16="http://schemas.microsoft.com/office/drawing/2014/main" id="{73656E24-F28F-2959-FC7B-0B04AFD1D623}"/>
              </a:ext>
            </a:extLst>
          </p:cNvPr>
          <p:cNvSpPr txBox="1">
            <a:spLocks/>
          </p:cNvSpPr>
          <p:nvPr/>
        </p:nvSpPr>
        <p:spPr>
          <a:xfrm>
            <a:off x="0" y="1168182"/>
            <a:ext cx="3393833" cy="11315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Prior to Entry into Confine Space the CSES must call the Branch Manager to go over the PPE, LEL, Hazards and Permit Requirements and document it on the CSE Permit.</a:t>
            </a:r>
          </a:p>
        </p:txBody>
      </p:sp>
      <p:pic>
        <p:nvPicPr>
          <p:cNvPr id="5" name="Picture 4">
            <a:extLst>
              <a:ext uri="{FF2B5EF4-FFF2-40B4-BE49-F238E27FC236}">
                <a16:creationId xmlns:a16="http://schemas.microsoft.com/office/drawing/2014/main" id="{1DE71287-45A5-C163-08E5-6DF89A5D7E8B}"/>
              </a:ext>
            </a:extLst>
          </p:cNvPr>
          <p:cNvPicPr>
            <a:picLocks noChangeAspect="1"/>
          </p:cNvPicPr>
          <p:nvPr/>
        </p:nvPicPr>
        <p:blipFill>
          <a:blip r:embed="rId3"/>
          <a:stretch>
            <a:fillRect/>
          </a:stretch>
        </p:blipFill>
        <p:spPr>
          <a:xfrm>
            <a:off x="3550744" y="976188"/>
            <a:ext cx="8484338" cy="3961802"/>
          </a:xfrm>
          <a:prstGeom prst="rect">
            <a:avLst/>
          </a:prstGeom>
        </p:spPr>
      </p:pic>
    </p:spTree>
    <p:extLst>
      <p:ext uri="{BB962C8B-B14F-4D97-AF65-F5344CB8AC3E}">
        <p14:creationId xmlns:p14="http://schemas.microsoft.com/office/powerpoint/2010/main" val="2260272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865"/>
            <a:ext cx="12191991" cy="6857994"/>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95745"/>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
        <p:nvSpPr>
          <p:cNvPr id="3" name="Title 1">
            <a:extLst>
              <a:ext uri="{FF2B5EF4-FFF2-40B4-BE49-F238E27FC236}">
                <a16:creationId xmlns:a16="http://schemas.microsoft.com/office/drawing/2014/main" id="{514F0677-0963-CDB5-0CE5-AD6671452185}"/>
              </a:ext>
            </a:extLst>
          </p:cNvPr>
          <p:cNvSpPr>
            <a:spLocks noGrp="1"/>
          </p:cNvSpPr>
          <p:nvPr>
            <p:ph type="title"/>
          </p:nvPr>
        </p:nvSpPr>
        <p:spPr>
          <a:xfrm>
            <a:off x="0" y="566841"/>
            <a:ext cx="11939259" cy="482633"/>
          </a:xfrm>
        </p:spPr>
        <p:txBody>
          <a:bodyPr>
            <a:noAutofit/>
          </a:bodyPr>
          <a:lstStyle/>
          <a:p>
            <a:pPr algn="ctr"/>
            <a:r>
              <a:rPr lang="en-US" sz="4000" dirty="0">
                <a:solidFill>
                  <a:schemeClr val="bg1">
                    <a:lumMod val="50000"/>
                  </a:schemeClr>
                </a:solidFill>
              </a:rPr>
              <a:t>Confined Space Entry (CSE) Permit Scanned Into Mobile Scanning App</a:t>
            </a:r>
          </a:p>
        </p:txBody>
      </p:sp>
      <p:sp>
        <p:nvSpPr>
          <p:cNvPr id="4" name="Content Placeholder 2">
            <a:extLst>
              <a:ext uri="{FF2B5EF4-FFF2-40B4-BE49-F238E27FC236}">
                <a16:creationId xmlns:a16="http://schemas.microsoft.com/office/drawing/2014/main" id="{71F88312-5BFD-AFCB-71F1-2E93C21E5599}"/>
              </a:ext>
            </a:extLst>
          </p:cNvPr>
          <p:cNvSpPr txBox="1">
            <a:spLocks/>
          </p:cNvSpPr>
          <p:nvPr/>
        </p:nvSpPr>
        <p:spPr>
          <a:xfrm>
            <a:off x="582434" y="1774267"/>
            <a:ext cx="5899404" cy="16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Upon CSE job completion the CSES must upload/scan CSE Permit into the Permit Scanning App for Review by GCC</a:t>
            </a:r>
          </a:p>
        </p:txBody>
      </p:sp>
      <p:pic>
        <p:nvPicPr>
          <p:cNvPr id="5" name="Picture 4">
            <a:extLst>
              <a:ext uri="{FF2B5EF4-FFF2-40B4-BE49-F238E27FC236}">
                <a16:creationId xmlns:a16="http://schemas.microsoft.com/office/drawing/2014/main" id="{549AC36A-D53E-A161-2D46-AD9DFD3DF137}"/>
              </a:ext>
            </a:extLst>
          </p:cNvPr>
          <p:cNvPicPr>
            <a:picLocks noChangeAspect="1"/>
          </p:cNvPicPr>
          <p:nvPr/>
        </p:nvPicPr>
        <p:blipFill>
          <a:blip r:embed="rId3"/>
          <a:stretch>
            <a:fillRect/>
          </a:stretch>
        </p:blipFill>
        <p:spPr>
          <a:xfrm>
            <a:off x="7686544" y="1101106"/>
            <a:ext cx="3378145" cy="3927660"/>
          </a:xfrm>
          <a:prstGeom prst="rect">
            <a:avLst/>
          </a:prstGeom>
          <a:ln w="9525">
            <a:solidFill>
              <a:schemeClr val="tx1"/>
            </a:solidFill>
          </a:ln>
        </p:spPr>
      </p:pic>
      <p:pic>
        <p:nvPicPr>
          <p:cNvPr id="6" name="Picture 5">
            <a:extLst>
              <a:ext uri="{FF2B5EF4-FFF2-40B4-BE49-F238E27FC236}">
                <a16:creationId xmlns:a16="http://schemas.microsoft.com/office/drawing/2014/main" id="{9F6135EA-1ED7-A1E0-8113-17116C8DD440}"/>
              </a:ext>
            </a:extLst>
          </p:cNvPr>
          <p:cNvPicPr>
            <a:picLocks noChangeAspect="1"/>
          </p:cNvPicPr>
          <p:nvPr/>
        </p:nvPicPr>
        <p:blipFill>
          <a:blip r:embed="rId4"/>
          <a:stretch>
            <a:fillRect/>
          </a:stretch>
        </p:blipFill>
        <p:spPr>
          <a:xfrm>
            <a:off x="3157134" y="3380049"/>
            <a:ext cx="1372279" cy="1505252"/>
          </a:xfrm>
          <a:prstGeom prst="rect">
            <a:avLst/>
          </a:prstGeom>
        </p:spPr>
      </p:pic>
    </p:spTree>
    <p:extLst>
      <p:ext uri="{BB962C8B-B14F-4D97-AF65-F5344CB8AC3E}">
        <p14:creationId xmlns:p14="http://schemas.microsoft.com/office/powerpoint/2010/main" val="1470352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6cf9755-c392-47a8-90e5-2cab7b2088c8" xsi:nil="true"/>
    <lcf76f155ced4ddcb4097134ff3c332f xmlns="9594d856-599f-4a3b-a97d-b49ae33144e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6F8164ABBBE64B8583EA47391A32E3" ma:contentTypeVersion="19" ma:contentTypeDescription="Create a new document." ma:contentTypeScope="" ma:versionID="4b8ab2c22b0e8211bf0203ffa53b00bf">
  <xsd:schema xmlns:xsd="http://www.w3.org/2001/XMLSchema" xmlns:xs="http://www.w3.org/2001/XMLSchema" xmlns:p="http://schemas.microsoft.com/office/2006/metadata/properties" xmlns:ns2="e6cf9755-c392-47a8-90e5-2cab7b2088c8" xmlns:ns3="9594d856-599f-4a3b-a97d-b49ae33144ee" targetNamespace="http://schemas.microsoft.com/office/2006/metadata/properties" ma:root="true" ma:fieldsID="3652f488100efd83a14e401a8be276e9" ns2:_="" ns3:_="">
    <xsd:import namespace="e6cf9755-c392-47a8-90e5-2cab7b2088c8"/>
    <xsd:import namespace="9594d856-599f-4a3b-a97d-b49ae33144e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f9755-c392-47a8-90e5-2cab7b2088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31f49f8-d32f-49c1-bdb7-50db704ca24f}" ma:internalName="TaxCatchAll" ma:showField="CatchAllData" ma:web="e6cf9755-c392-47a8-90e5-2cab7b2088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94d856-599f-4a3b-a97d-b49ae33144e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e7acff-fe2a-484b-931e-e5ee589765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4B3342-FD8B-435E-B5C5-61BE90F0B54A}">
  <ds:schemaRefs>
    <ds:schemaRef ds:uri="http://schemas.microsoft.com/sharepoint/v3/contenttype/forms"/>
  </ds:schemaRefs>
</ds:datastoreItem>
</file>

<file path=customXml/itemProps2.xml><?xml version="1.0" encoding="utf-8"?>
<ds:datastoreItem xmlns:ds="http://schemas.openxmlformats.org/officeDocument/2006/customXml" ds:itemID="{A0FD6A08-1D2C-4994-8E2A-2A4E48302380}">
  <ds:schemaRefs>
    <ds:schemaRef ds:uri="http://www.w3.org/XML/1998/namespace"/>
    <ds:schemaRef ds:uri="e4f1639a-3450-44da-b24c-e7ccfa467214"/>
    <ds:schemaRef ds:uri="http://schemas.microsoft.com/office/2006/documentManagement/types"/>
    <ds:schemaRef ds:uri="http://purl.org/dc/terms/"/>
    <ds:schemaRef ds:uri="http://schemas.openxmlformats.org/package/2006/metadata/core-properties"/>
    <ds:schemaRef ds:uri="http://purl.org/dc/dcmitype/"/>
    <ds:schemaRef ds:uri="http://schemas.microsoft.com/office/2006/metadata/properties"/>
    <ds:schemaRef ds:uri="http://schemas.microsoft.com/office/infopath/2007/PartnerControls"/>
    <ds:schemaRef ds:uri="dbc19cfd-ce6b-4c3b-a979-704ddf142259"/>
    <ds:schemaRef ds:uri="http://purl.org/dc/elements/1.1/"/>
  </ds:schemaRefs>
</ds:datastoreItem>
</file>

<file path=customXml/itemProps3.xml><?xml version="1.0" encoding="utf-8"?>
<ds:datastoreItem xmlns:ds="http://schemas.openxmlformats.org/officeDocument/2006/customXml" ds:itemID="{32CC7438-CBC7-4C32-A70C-FCB8AFE9E7BC}"/>
</file>

<file path=docProps/app.xml><?xml version="1.0" encoding="utf-8"?>
<Properties xmlns="http://schemas.openxmlformats.org/officeDocument/2006/extended-properties" xmlns:vt="http://schemas.openxmlformats.org/officeDocument/2006/docPropsVTypes">
  <Template>office theme</Template>
  <TotalTime>490</TotalTime>
  <Words>679</Words>
  <Application>Microsoft Office PowerPoint</Application>
  <PresentationFormat>Widescreen</PresentationFormat>
  <Paragraphs>76</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Aptos Display</vt:lpstr>
      <vt:lpstr>Arial</vt:lpstr>
      <vt:lpstr>Arial Black</vt:lpstr>
      <vt:lpstr>Calibri</vt:lpstr>
      <vt:lpstr>office theme</vt:lpstr>
      <vt:lpstr>PowerPoint Presentation</vt:lpstr>
      <vt:lpstr>PowerPoint Presentation</vt:lpstr>
      <vt:lpstr>PowerPoint Presentation</vt:lpstr>
      <vt:lpstr>PowerPoint Presentation</vt:lpstr>
      <vt:lpstr>Contents</vt:lpstr>
      <vt:lpstr>PowerPoint Presentation</vt:lpstr>
      <vt:lpstr>Online Completion of Pre-Permit Approval Process</vt:lpstr>
      <vt:lpstr>Permit Approval Prior to Enty</vt:lpstr>
      <vt:lpstr>Confined Space Entry (CSE) Permit Scanned Into Mobile Scanning App</vt:lpstr>
      <vt:lpstr>GCC CSE Permit Review </vt:lpstr>
      <vt:lpstr>Branch Manager and H&amp;S Manager CSE Permit Review </vt:lpstr>
      <vt:lpstr>Continuous Improvements to Come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Parks, Allan</dc:creator>
  <cp:lastModifiedBy>Stevens, Tonya</cp:lastModifiedBy>
  <cp:revision>16</cp:revision>
  <dcterms:created xsi:type="dcterms:W3CDTF">2025-05-22T20:31:15Z</dcterms:created>
  <dcterms:modified xsi:type="dcterms:W3CDTF">2026-06-12T19:53:32Z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0x010100806F8164ABBBE64B8583EA47391A32E3</vt:lpwstr>
  </property>
  <property fmtid="{D5CDD505-2E9C-101B-9397-08002B2CF9AE}" pid="3" name="MediaServiceImageTags">
    <vt:lpwstr/>
  </property>
</Properties>
</file>