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7" r:id="rId5"/>
    <p:sldId id="258" r:id="rId6"/>
    <p:sldId id="259" r:id="rId7"/>
    <p:sldId id="269" r:id="rId8"/>
    <p:sldId id="272" r:id="rId9"/>
    <p:sldId id="270" r:id="rId10"/>
    <p:sldId id="273" r:id="rId11"/>
    <p:sldId id="271" r:id="rId12"/>
    <p:sldId id="274" r:id="rId13"/>
    <p:sldId id="276" r:id="rId14"/>
    <p:sldId id="275"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80C83-A83A-4CE5-914E-26EF5743CED9}" v="6" dt="2026-06-11T18:31:56.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D4B2B-454C-F344-B689-EE53840E09EC}"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98DE2-3B59-974E-AA71-107230FB5548}" type="slidenum">
              <a:rPr lang="en-US" smtClean="0"/>
              <a:t>‹#›</a:t>
            </a:fld>
            <a:endParaRPr lang="en-US"/>
          </a:p>
        </p:txBody>
      </p:sp>
    </p:spTree>
    <p:extLst>
      <p:ext uri="{BB962C8B-B14F-4D97-AF65-F5344CB8AC3E}">
        <p14:creationId xmlns:p14="http://schemas.microsoft.com/office/powerpoint/2010/main" val="34970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398DE2-3B59-974E-AA71-107230FB5548}" type="slidenum">
              <a:rPr lang="en-US" smtClean="0"/>
              <a:t>2</a:t>
            </a:fld>
            <a:endParaRPr lang="en-US"/>
          </a:p>
        </p:txBody>
      </p:sp>
    </p:spTree>
    <p:extLst>
      <p:ext uri="{BB962C8B-B14F-4D97-AF65-F5344CB8AC3E}">
        <p14:creationId xmlns:p14="http://schemas.microsoft.com/office/powerpoint/2010/main" val="385380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6.png"/><Relationship Id="rId16"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90F99-AD04-C9A6-78E5-73650B6B6F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56" y="-46381"/>
            <a:ext cx="12356912" cy="6950763"/>
          </a:xfrm>
          <a:prstGeom prst="rect">
            <a:avLst/>
          </a:prstGeom>
        </p:spPr>
      </p:pic>
      <p:sp>
        <p:nvSpPr>
          <p:cNvPr id="4" name="Rectangle 3">
            <a:extLst>
              <a:ext uri="{FF2B5EF4-FFF2-40B4-BE49-F238E27FC236}">
                <a16:creationId xmlns:a16="http://schemas.microsoft.com/office/drawing/2014/main" id="{6E9ED2E6-BE4F-64AD-D9E1-65BB54AA90C6}"/>
              </a:ext>
            </a:extLst>
          </p:cNvPr>
          <p:cNvSpPr/>
          <p:nvPr/>
        </p:nvSpPr>
        <p:spPr>
          <a:xfrm>
            <a:off x="1212112" y="-290"/>
            <a:ext cx="11029675"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EA0308A4-1E0D-EFCC-3763-94344F602CC9}"/>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2026 SAFETY EXCELLENCE AWARDS | </a:t>
            </a:r>
            <a:r>
              <a:rPr lang="en-US" sz="1200" b="1">
                <a:solidFill>
                  <a:srgbClr val="FFFFFF"/>
                </a:solidFill>
              </a:rPr>
              <a:t>BEST PRACTICES SEMINAR</a:t>
            </a:r>
          </a:p>
        </p:txBody>
      </p:sp>
      <p:pic>
        <p:nvPicPr>
          <p:cNvPr id="9" name="Picture 8" descr="A black background with gold text&#10;&#10;AI-generated content may be incorrect.">
            <a:extLst>
              <a:ext uri="{FF2B5EF4-FFF2-40B4-BE49-F238E27FC236}">
                <a16:creationId xmlns:a16="http://schemas.microsoft.com/office/drawing/2014/main" id="{A4CC827F-E3F5-1038-B83F-D6960A0F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3028209"/>
            <a:ext cx="5645812" cy="94328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effectLst>
                  <a:outerShdw blurRad="50800" dist="38100" dir="2700000" algn="tl" rotWithShape="0">
                    <a:prstClr val="black">
                      <a:alpha val="40000"/>
                    </a:prstClr>
                  </a:outerShdw>
                </a:effectLst>
                <a:latin typeface="Arial Black"/>
              </a:rPr>
              <a:t>HARD CRAFTS SMALL</a:t>
            </a:r>
            <a:endParaRPr lang="en-US" sz="3200">
              <a:solidFill>
                <a:schemeClr val="bg1"/>
              </a:solidFill>
              <a:effectLst>
                <a:outerShdw blurRad="50800" dist="38100" dir="2700000" algn="tl" rotWithShape="0">
                  <a:prstClr val="black">
                    <a:alpha val="40000"/>
                  </a:prstClr>
                </a:outerShdw>
              </a:effectLst>
              <a:latin typeface="Arial Black"/>
            </a:endParaRPr>
          </a:p>
          <a:p>
            <a:r>
              <a:rPr lang="en-US" sz="2800">
                <a:solidFill>
                  <a:schemeClr val="bg1"/>
                </a:solidFill>
                <a:effectLst>
                  <a:outerShdw blurRad="50800" dist="38100" dir="2700000" algn="tl" rotWithShape="0">
                    <a:prstClr val="black">
                      <a:alpha val="40000"/>
                    </a:prstClr>
                  </a:outerShdw>
                </a:effectLst>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6288216" y="3885513"/>
            <a:ext cx="5038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64909615-9883-F883-084F-E43BC83C20A6}"/>
              </a:ext>
            </a:extLst>
          </p:cNvPr>
          <p:cNvSpPr txBox="1"/>
          <p:nvPr/>
        </p:nvSpPr>
        <p:spPr>
          <a:xfrm>
            <a:off x="5947443" y="4452411"/>
            <a:ext cx="520583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effectLst>
                  <a:outerShdw blurRad="50800" dist="38100" dir="2700000" algn="tl" rotWithShape="0">
                    <a:prstClr val="black">
                      <a:alpha val="40000"/>
                    </a:prstClr>
                  </a:outerShdw>
                </a:effectLst>
              </a:rPr>
              <a:t>FTS Industrial Services is a leader in electrical, instrumentation, high voltage and thermal solutions, delivering 24/7 turnkey support across critical industries. With a strong safety-first culture, certified teams, and commitment to OSHA standards, FTS protects people and assets on every project. We proudly thank the IBR Roundtable and are honored to be part of this program.</a:t>
            </a:r>
            <a:endParaRPr lang="en-US">
              <a:effectLst>
                <a:outerShdw blurRad="50800" dist="38100" dir="2700000" algn="tl" rotWithShape="0">
                  <a:prstClr val="black">
                    <a:alpha val="40000"/>
                  </a:prstClr>
                </a:outerShdw>
              </a:effectLst>
            </a:endParaRPr>
          </a:p>
        </p:txBody>
      </p:sp>
      <p:pic>
        <p:nvPicPr>
          <p:cNvPr id="10" name="Picture 9">
            <a:extLst>
              <a:ext uri="{FF2B5EF4-FFF2-40B4-BE49-F238E27FC236}">
                <a16:creationId xmlns:a16="http://schemas.microsoft.com/office/drawing/2014/main" id="{73B5131B-F7F3-BCD4-7C48-D104839CA8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026" y="3170677"/>
            <a:ext cx="3988470" cy="650673"/>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a:t>Bridging the Gap</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a:xfrm>
            <a:off x="495303" y="1533017"/>
            <a:ext cx="5181600" cy="4351338"/>
          </a:xfrm>
        </p:spPr>
        <p:txBody>
          <a:bodyPr/>
          <a:lstStyle/>
          <a:p>
            <a:pPr marL="0" indent="0" algn="ctr">
              <a:buNone/>
            </a:pPr>
            <a:r>
              <a:rPr lang="en-US" b="1"/>
              <a:t>Management</a:t>
            </a:r>
          </a:p>
          <a:p>
            <a:pPr marL="0" indent="0">
              <a:buNone/>
            </a:pPr>
            <a:r>
              <a:rPr lang="en-US"/>
              <a:t>	</a:t>
            </a:r>
          </a:p>
          <a:p>
            <a:pPr marL="0" indent="0" algn="ctr">
              <a:buNone/>
            </a:pPr>
            <a:r>
              <a:rPr lang="en-US" b="1"/>
              <a:t>Safety Communication Board</a:t>
            </a:r>
          </a:p>
          <a:p>
            <a:pPr marL="0" indent="0">
              <a:buNone/>
            </a:pPr>
            <a:endParaRPr lang="en-US"/>
          </a:p>
          <a:p>
            <a:pPr marL="0" indent="0" algn="ctr">
              <a:buNone/>
            </a:pPr>
            <a:r>
              <a:rPr lang="en-US" b="1"/>
              <a:t>Field Employees</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a:xfrm>
            <a:off x="6172200" y="1825625"/>
            <a:ext cx="5312664" cy="2910967"/>
          </a:xfrm>
        </p:spPr>
        <p:txBody>
          <a:bodyPr>
            <a:normAutofit/>
          </a:bodyPr>
          <a:lstStyle/>
          <a:p>
            <a:r>
              <a:rPr lang="en-US" sz="2400"/>
              <a:t>Before information travelled one direction, today FTS makes sure communication flows both ways.</a:t>
            </a:r>
          </a:p>
          <a:p>
            <a:r>
              <a:rPr lang="en-US" sz="2400"/>
              <a:t>FTS employees understand and participate in company initiatives and management receives valuable feedback from employees.</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sp>
        <p:nvSpPr>
          <p:cNvPr id="3" name="Arrow: Down 2">
            <a:extLst>
              <a:ext uri="{FF2B5EF4-FFF2-40B4-BE49-F238E27FC236}">
                <a16:creationId xmlns:a16="http://schemas.microsoft.com/office/drawing/2014/main" id="{DC045FFC-3A91-5CC5-63C0-CD8FB0631C1B}"/>
              </a:ext>
            </a:extLst>
          </p:cNvPr>
          <p:cNvSpPr/>
          <p:nvPr/>
        </p:nvSpPr>
        <p:spPr>
          <a:xfrm>
            <a:off x="2421645" y="2035924"/>
            <a:ext cx="374904" cy="5212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152E0E05-B504-C92C-ADBC-90C23D6B2862}"/>
              </a:ext>
            </a:extLst>
          </p:cNvPr>
          <p:cNvSpPr/>
          <p:nvPr/>
        </p:nvSpPr>
        <p:spPr>
          <a:xfrm>
            <a:off x="2406414" y="3081503"/>
            <a:ext cx="374904" cy="5212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968723BB-B91F-6F84-9F10-4634EEE09629}"/>
              </a:ext>
            </a:extLst>
          </p:cNvPr>
          <p:cNvSpPr/>
          <p:nvPr/>
        </p:nvSpPr>
        <p:spPr>
          <a:xfrm>
            <a:off x="3634740" y="3081503"/>
            <a:ext cx="374904" cy="5212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2D70CE50-18BB-C009-94F8-FAC4B0C32156}"/>
              </a:ext>
            </a:extLst>
          </p:cNvPr>
          <p:cNvSpPr/>
          <p:nvPr/>
        </p:nvSpPr>
        <p:spPr>
          <a:xfrm>
            <a:off x="3634740" y="2035924"/>
            <a:ext cx="374904" cy="5212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79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a:t>Future Use and Applications</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a:xfrm>
            <a:off x="838200" y="1825625"/>
            <a:ext cx="5032248" cy="2234311"/>
          </a:xfrm>
        </p:spPr>
        <p:txBody>
          <a:bodyPr>
            <a:normAutofit/>
          </a:bodyPr>
          <a:lstStyle/>
          <a:p>
            <a:pPr marL="0" indent="0">
              <a:buNone/>
            </a:pPr>
            <a:r>
              <a:rPr lang="en-US" sz="2400"/>
              <a:t>As FTS continues to grow, we will expand employee engagement initiatives, recognition programs, and communication tools to further strengthen the effectiveness of our safety communication board.</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normAutofit/>
          </a:bodyPr>
          <a:lstStyle/>
          <a:p>
            <a:r>
              <a:rPr lang="en-US" sz="2400"/>
              <a:t>The safety communication board will remain a core component of our safety management system. FTS will ensure that safety information remains visible, accessible, and meaningful to everyone by continuously updating and enhancing our board based on employee feedback and company needs.</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spTree>
    <p:extLst>
      <p:ext uri="{BB962C8B-B14F-4D97-AF65-F5344CB8AC3E}">
        <p14:creationId xmlns:p14="http://schemas.microsoft.com/office/powerpoint/2010/main" val="2394129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18226-A51A-7BA5-19C4-EE88372878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sp>
        <p:nvSpPr>
          <p:cNvPr id="12" name="Title 11">
            <a:extLst>
              <a:ext uri="{FF2B5EF4-FFF2-40B4-BE49-F238E27FC236}">
                <a16:creationId xmlns:a16="http://schemas.microsoft.com/office/drawing/2014/main" id="{181B46C4-C315-5735-B92B-659817FD5D38}"/>
              </a:ext>
            </a:extLst>
          </p:cNvPr>
          <p:cNvSpPr>
            <a:spLocks noGrp="1"/>
          </p:cNvSpPr>
          <p:nvPr>
            <p:ph type="title"/>
          </p:nvPr>
        </p:nvSpPr>
        <p:spPr>
          <a:xfrm>
            <a:off x="838200" y="365125"/>
            <a:ext cx="10820400" cy="4499483"/>
          </a:xfrm>
        </p:spPr>
        <p:txBody>
          <a:bodyPr>
            <a:normAutofit/>
          </a:bodyPr>
          <a:lstStyle/>
          <a:p>
            <a:r>
              <a:rPr lang="en-US" sz="2800" b="1"/>
              <a:t>				</a:t>
            </a:r>
            <a:r>
              <a:rPr lang="en-US" b="1"/>
              <a:t>  SUMMARY</a:t>
            </a:r>
            <a:r>
              <a:rPr lang="en-US" sz="3200" b="1"/>
              <a:t>	</a:t>
            </a:r>
            <a:br>
              <a:rPr lang="en-US" sz="2800" b="1">
                <a:solidFill>
                  <a:srgbClr val="FF0000"/>
                </a:solidFill>
              </a:rPr>
            </a:br>
            <a:br>
              <a:rPr lang="en-US" sz="2800" b="1">
                <a:solidFill>
                  <a:srgbClr val="FF0000"/>
                </a:solidFill>
              </a:rPr>
            </a:br>
            <a:r>
              <a:rPr lang="en-US" sz="2800" b="1">
                <a:solidFill>
                  <a:srgbClr val="FF0000"/>
                </a:solidFill>
              </a:rPr>
              <a:t>		</a:t>
            </a:r>
            <a:br>
              <a:rPr lang="en-US" sz="2800" b="1">
                <a:solidFill>
                  <a:srgbClr val="FF0000"/>
                </a:solidFill>
              </a:rPr>
            </a:br>
            <a:r>
              <a:rPr lang="en-US" sz="2800" b="1">
                <a:solidFill>
                  <a:srgbClr val="FF0000"/>
                </a:solidFill>
              </a:rPr>
              <a:t>Communication</a:t>
            </a:r>
            <a:r>
              <a:rPr lang="en-US" sz="2800"/>
              <a:t> is the foundation of every successful safety culture. When employees are informed, recognized, and engaged, </a:t>
            </a:r>
            <a:br>
              <a:rPr lang="en-US" sz="2800"/>
            </a:br>
            <a:r>
              <a:rPr lang="en-US" sz="2800"/>
              <a:t>safety becomes everyone’s priority. At FTS, we believe our safety board serves as the foundation for achieving this goal.</a:t>
            </a:r>
          </a:p>
        </p:txBody>
      </p:sp>
    </p:spTree>
    <p:extLst>
      <p:ext uri="{BB962C8B-B14F-4D97-AF65-F5344CB8AC3E}">
        <p14:creationId xmlns:p14="http://schemas.microsoft.com/office/powerpoint/2010/main" val="4021187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E5854-2C24-FC9C-2DE6-782E45A07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6489513-CF36-D511-DFC3-0D04CCAA93F6}"/>
              </a:ext>
            </a:extLst>
          </p:cNvPr>
          <p:cNvSpPr txBox="1"/>
          <p:nvPr/>
        </p:nvSpPr>
        <p:spPr>
          <a:xfrm>
            <a:off x="2665879" y="2105561"/>
            <a:ext cx="6860242" cy="1200329"/>
          </a:xfrm>
          <a:prstGeom prst="rect">
            <a:avLst/>
          </a:prstGeom>
          <a:solidFill>
            <a:schemeClr val="bg1"/>
          </a:solidFill>
        </p:spPr>
        <p:txBody>
          <a:bodyPr wrap="square" rtlCol="0">
            <a:spAutoFit/>
          </a:bodyPr>
          <a:lstStyle/>
          <a:p>
            <a:pPr algn="ctr"/>
            <a:r>
              <a:rPr lang="en-US" sz="7200" b="1">
                <a:solidFill>
                  <a:schemeClr val="tx1">
                    <a:lumMod val="75000"/>
                    <a:lumOff val="25000"/>
                  </a:schemeClr>
                </a:solidFill>
                <a:latin typeface="Arial Black" panose="020B0604020202020204" pitchFamily="34" charset="0"/>
                <a:cs typeface="Arial Black" panose="020B0604020202020204" pitchFamily="34" charset="0"/>
              </a:rPr>
              <a:t>QUESTIONS?</a:t>
            </a:r>
          </a:p>
        </p:txBody>
      </p:sp>
      <p:pic>
        <p:nvPicPr>
          <p:cNvPr id="3" name="Picture 2">
            <a:extLst>
              <a:ext uri="{FF2B5EF4-FFF2-40B4-BE49-F238E27FC236}">
                <a16:creationId xmlns:a16="http://schemas.microsoft.com/office/drawing/2014/main" id="{07BE17BD-BFBF-D934-0D2B-D893A6BBED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 y="6865"/>
            <a:ext cx="12191985" cy="6857992"/>
          </a:xfrm>
          <a:prstGeom prst="rect">
            <a:avLst/>
          </a:prstGeom>
        </p:spPr>
      </p:pic>
    </p:spTree>
    <p:extLst>
      <p:ext uri="{BB962C8B-B14F-4D97-AF65-F5344CB8AC3E}">
        <p14:creationId xmlns:p14="http://schemas.microsoft.com/office/powerpoint/2010/main" val="90214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79F17F-B884-4EF7-0273-07CD35897B2C}"/>
              </a:ext>
            </a:extLst>
          </p:cNvPr>
          <p:cNvPicPr>
            <a:picLocks noChangeAspect="1"/>
          </p:cNvPicPr>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AC86D85-52CD-0C58-FE36-1ED281BC73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56" y="-46381"/>
            <a:ext cx="12356912" cy="6950763"/>
          </a:xfrm>
          <a:prstGeom prst="rect">
            <a:avLst/>
          </a:prstGeom>
        </p:spPr>
      </p:pic>
      <p:sp>
        <p:nvSpPr>
          <p:cNvPr id="2" name="Rectangle 1">
            <a:extLst>
              <a:ext uri="{FF2B5EF4-FFF2-40B4-BE49-F238E27FC236}">
                <a16:creationId xmlns:a16="http://schemas.microsoft.com/office/drawing/2014/main" id="{01E9143D-2E9E-CA10-D93F-FF934774AD76}"/>
              </a:ext>
            </a:extLst>
          </p:cNvPr>
          <p:cNvSpPr/>
          <p:nvPr/>
        </p:nvSpPr>
        <p:spPr>
          <a:xfrm>
            <a:off x="1658679" y="-50466"/>
            <a:ext cx="10583108"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9BB947E0-2835-3129-AE02-D128859FA682}"/>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2026 SAFETY EXCELLENCE AWARDS | </a:t>
            </a:r>
            <a:r>
              <a:rPr lang="en-US" sz="1200" b="1">
                <a:solidFill>
                  <a:srgbClr val="FFFFFF"/>
                </a:solidFill>
              </a:rPr>
              <a:t>BEST PRACTICES SEMINAR</a:t>
            </a:r>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942162" y="1299653"/>
            <a:ext cx="6533072"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effectLst>
                  <a:outerShdw blurRad="50800" dist="38100" dir="2700000" algn="tl" rotWithShape="0">
                    <a:prstClr val="black">
                      <a:alpha val="40000"/>
                    </a:prstClr>
                  </a:outerShdw>
                </a:effectLst>
                <a:latin typeface="Arial Black"/>
              </a:rPr>
              <a:t>BEST PRACTICE</a:t>
            </a:r>
          </a:p>
          <a:p>
            <a:r>
              <a:rPr lang="en-US">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5940762" y="2634149"/>
            <a:ext cx="50968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Purpose</a:t>
            </a:r>
            <a:endParaRPr lang="en-US">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Benefits &amp; Results</a:t>
            </a:r>
            <a:endParaRPr lang="en-US">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Examples</a:t>
            </a:r>
            <a:endParaRPr lang="en-US">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Summary &amp; Wrap Up</a:t>
            </a:r>
            <a:endParaRPr lang="en-US">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a:solidFill>
                  <a:schemeClr val="bg1"/>
                </a:solidFill>
                <a:effectLst>
                  <a:outerShdw blurRad="50800" dist="38100" dir="2700000" algn="tl" rotWithShape="0">
                    <a:prstClr val="black">
                      <a:alpha val="40000"/>
                    </a:prstClr>
                  </a:outerShdw>
                </a:effectLst>
                <a:latin typeface="Aptos"/>
                <a:cs typeface="Arial"/>
              </a:rPr>
              <a:t>Q&amp;A</a:t>
            </a:r>
            <a:endParaRPr lang="en-US">
              <a:solidFill>
                <a:schemeClr val="bg1"/>
              </a:solidFill>
              <a:effectLst>
                <a:outerShdw blurRad="50800" dist="38100" dir="2700000" algn="tl" rotWithShape="0">
                  <a:prstClr val="black">
                    <a:alpha val="40000"/>
                  </a:prstClr>
                </a:outerShdw>
              </a:effectLst>
            </a:endParaRPr>
          </a:p>
        </p:txBody>
      </p:sp>
      <p:pic>
        <p:nvPicPr>
          <p:cNvPr id="4" name="Picture 3">
            <a:extLst>
              <a:ext uri="{FF2B5EF4-FFF2-40B4-BE49-F238E27FC236}">
                <a16:creationId xmlns:a16="http://schemas.microsoft.com/office/drawing/2014/main" id="{31169009-F288-F853-C647-F82084860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26" y="3170677"/>
            <a:ext cx="3988470" cy="650673"/>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a:xfrm>
            <a:off x="1728216" y="365125"/>
            <a:ext cx="8174736" cy="1325563"/>
          </a:xfrm>
        </p:spPr>
        <p:txBody>
          <a:bodyPr/>
          <a:lstStyle/>
          <a:p>
            <a:r>
              <a:rPr lang="en-US" b="1"/>
              <a:t>Why we created our Safety Board</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400"/>
              <a:t>We wanted to improve the way FTS communicated company updates and announcements and ensure every employee had access to the resources needed to actively participate in creating a safer workplace.</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a:xfrm>
            <a:off x="6172202" y="1560449"/>
            <a:ext cx="5181600" cy="4351338"/>
          </a:xfrm>
        </p:spPr>
        <p:txBody>
          <a:bodyPr>
            <a:normAutofit/>
          </a:bodyPr>
          <a:lstStyle/>
          <a:p>
            <a:r>
              <a:rPr lang="en-US" sz="2400"/>
              <a:t>Better communication between management and field employees.</a:t>
            </a:r>
          </a:p>
          <a:p>
            <a:r>
              <a:rPr lang="en-US" sz="2400"/>
              <a:t>To increase employee involvement in safety programs</a:t>
            </a:r>
          </a:p>
          <a:p>
            <a:r>
              <a:rPr lang="en-US" sz="2400"/>
              <a:t>To recognize employees and their achievements</a:t>
            </a:r>
          </a:p>
          <a:p>
            <a:r>
              <a:rPr lang="en-US" sz="2400"/>
              <a:t>To encourage employee feedback and continuous improvements</a:t>
            </a:r>
          </a:p>
          <a:p>
            <a:r>
              <a:rPr lang="en-US" sz="2400"/>
              <a:t>To strengthen our overall safety culture</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spTree>
    <p:extLst>
      <p:ext uri="{BB962C8B-B14F-4D97-AF65-F5344CB8AC3E}">
        <p14:creationId xmlns:p14="http://schemas.microsoft.com/office/powerpoint/2010/main" val="302322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25153"/>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a:t>Execution and Implementation</a:t>
            </a:r>
          </a:p>
        </p:txBody>
      </p:sp>
      <p:pic>
        <p:nvPicPr>
          <p:cNvPr id="4" name="Content Placeholder 3">
            <a:extLst>
              <a:ext uri="{FF2B5EF4-FFF2-40B4-BE49-F238E27FC236}">
                <a16:creationId xmlns:a16="http://schemas.microsoft.com/office/drawing/2014/main" id="{97D55E92-213C-B70F-157E-573CFAA4AC62}"/>
              </a:ext>
            </a:extLst>
          </p:cNvPr>
          <p:cNvPicPr>
            <a:picLocks noGrp="1" noChangeAspect="1"/>
          </p:cNvPicPr>
          <p:nvPr>
            <p:ph sz="half" idx="1"/>
          </p:nvPr>
        </p:nvPicPr>
        <p:blipFill>
          <a:blip r:embed="rId3"/>
          <a:srcRect l="1" r="-6084" b="26171"/>
          <a:stretch>
            <a:fillRect/>
          </a:stretch>
        </p:blipFill>
        <p:spPr>
          <a:xfrm>
            <a:off x="2914104" y="1629445"/>
            <a:ext cx="3296434" cy="3549307"/>
          </a:xfrm>
          <a:prstGeom prst="rect">
            <a:avLst/>
          </a:prstGeom>
        </p:spPr>
      </p:pic>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lstStyle/>
          <a:p>
            <a:r>
              <a:rPr lang="en-US" sz="2400"/>
              <a:t>Our safety board was installed in a common employee area at the FTS Shop to maximize visibility, accessibility, and engagement.</a:t>
            </a:r>
          </a:p>
          <a:p>
            <a:r>
              <a:rPr lang="en-US" sz="2400"/>
              <a:t>Our safety department maintains and updates the board regularly to ensure information remains current.</a:t>
            </a:r>
          </a:p>
          <a:p>
            <a:pPr marL="0" indent="0">
              <a:buNone/>
            </a:pPr>
            <a:endParaRPr lang="en-US"/>
          </a:p>
          <a:p>
            <a:endParaRPr lang="en-US"/>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pic>
        <p:nvPicPr>
          <p:cNvPr id="5" name="Picture 4">
            <a:extLst>
              <a:ext uri="{FF2B5EF4-FFF2-40B4-BE49-F238E27FC236}">
                <a16:creationId xmlns:a16="http://schemas.microsoft.com/office/drawing/2014/main" id="{F55E40C5-317E-91C7-BC73-D28356A860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18" y="1629445"/>
            <a:ext cx="2768686" cy="2076640"/>
          </a:xfrm>
          <a:prstGeom prst="rect">
            <a:avLst/>
          </a:prstGeom>
          <a:noFill/>
          <a:ln>
            <a:noFill/>
          </a:ln>
        </p:spPr>
      </p:pic>
    </p:spTree>
    <p:extLst>
      <p:ext uri="{BB962C8B-B14F-4D97-AF65-F5344CB8AC3E}">
        <p14:creationId xmlns:p14="http://schemas.microsoft.com/office/powerpoint/2010/main" val="213787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a:t>What is displayed on the FTS safety board?</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a:xfrm>
            <a:off x="6172200" y="1825625"/>
            <a:ext cx="5297426" cy="3532759"/>
          </a:xfrm>
        </p:spPr>
        <p:txBody>
          <a:bodyPr>
            <a:normAutofit lnSpcReduction="10000"/>
          </a:bodyPr>
          <a:lstStyle/>
          <a:p>
            <a:r>
              <a:rPr lang="en-US" sz="1600" b="1"/>
              <a:t>FTS Life Critical Rules </a:t>
            </a:r>
          </a:p>
          <a:p>
            <a:r>
              <a:rPr lang="en-US" sz="1600" b="1"/>
              <a:t>Employee of the Quarter Recognition</a:t>
            </a:r>
          </a:p>
          <a:p>
            <a:r>
              <a:rPr lang="en-US" sz="1600" b="1"/>
              <a:t>Safety Token System (Reward Program and how it works)</a:t>
            </a:r>
          </a:p>
          <a:p>
            <a:r>
              <a:rPr lang="en-US" sz="1600" b="1"/>
              <a:t>Suggestion Box (Employee Feedback and Engagement)</a:t>
            </a:r>
          </a:p>
          <a:p>
            <a:r>
              <a:rPr lang="en-US" sz="1600" b="1"/>
              <a:t>Color code of the Quarter</a:t>
            </a:r>
          </a:p>
          <a:p>
            <a:r>
              <a:rPr lang="en-US" sz="1600" b="1"/>
              <a:t>Company Announcements</a:t>
            </a:r>
          </a:p>
          <a:p>
            <a:r>
              <a:rPr lang="en-US" sz="1600" b="1"/>
              <a:t>Upcoming Events and Meetings</a:t>
            </a:r>
          </a:p>
          <a:p>
            <a:r>
              <a:rPr lang="en-US" sz="1600" b="1"/>
              <a:t>Updates in Safety Procedures/ Documents (Changes)</a:t>
            </a:r>
          </a:p>
          <a:p>
            <a:r>
              <a:rPr lang="en-US" sz="1600" b="1"/>
              <a:t>Group Pictures</a:t>
            </a:r>
          </a:p>
          <a:p>
            <a:endParaRPr lang="en-US" sz="1400"/>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pic>
        <p:nvPicPr>
          <p:cNvPr id="6" name="Content Placeholder 3">
            <a:extLst>
              <a:ext uri="{FF2B5EF4-FFF2-40B4-BE49-F238E27FC236}">
                <a16:creationId xmlns:a16="http://schemas.microsoft.com/office/drawing/2014/main" id="{CF47CAD8-CB03-386D-1AED-581BE88AEDE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2374" y="1825625"/>
            <a:ext cx="5181600" cy="2918629"/>
          </a:xfrm>
          <a:prstGeom prst="rect">
            <a:avLst/>
          </a:prstGeom>
        </p:spPr>
      </p:pic>
    </p:spTree>
    <p:extLst>
      <p:ext uri="{BB962C8B-B14F-4D97-AF65-F5344CB8AC3E}">
        <p14:creationId xmlns:p14="http://schemas.microsoft.com/office/powerpoint/2010/main" val="188646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pic>
        <p:nvPicPr>
          <p:cNvPr id="11" name="Picture 10">
            <a:extLst>
              <a:ext uri="{FF2B5EF4-FFF2-40B4-BE49-F238E27FC236}">
                <a16:creationId xmlns:a16="http://schemas.microsoft.com/office/drawing/2014/main" id="{8EE3B556-61A2-80B3-2DE8-D0CA3C913FBD}"/>
              </a:ext>
            </a:extLst>
          </p:cNvPr>
          <p:cNvPicPr>
            <a:picLocks noChangeAspect="1"/>
          </p:cNvPicPr>
          <p:nvPr/>
        </p:nvPicPr>
        <p:blipFill>
          <a:blip r:embed="rId2">
            <a:extLst>
              <a:ext uri="{28A0092B-C50C-407E-A947-70E740481C1C}">
                <a14:useLocalDpi xmlns:a14="http://schemas.microsoft.com/office/drawing/2010/main" val="0"/>
              </a:ext>
            </a:extLst>
          </a:blip>
          <a:srcRect l="16040" t="11435" r="15195" b="4794"/>
          <a:stretch>
            <a:fillRect/>
          </a:stretch>
        </p:blipFill>
        <p:spPr>
          <a:xfrm rot="5400000">
            <a:off x="193929" y="621537"/>
            <a:ext cx="2798064" cy="2556510"/>
          </a:xfrm>
          <a:prstGeom prst="rect">
            <a:avLst/>
          </a:prstGeom>
        </p:spPr>
      </p:pic>
      <p:pic>
        <p:nvPicPr>
          <p:cNvPr id="13" name="Picture 12">
            <a:extLst>
              <a:ext uri="{FF2B5EF4-FFF2-40B4-BE49-F238E27FC236}">
                <a16:creationId xmlns:a16="http://schemas.microsoft.com/office/drawing/2014/main" id="{D93C946F-1545-ED19-E73E-1C9493DF4D4C}"/>
              </a:ext>
            </a:extLst>
          </p:cNvPr>
          <p:cNvPicPr>
            <a:picLocks noChangeAspect="1"/>
          </p:cNvPicPr>
          <p:nvPr/>
        </p:nvPicPr>
        <p:blipFill>
          <a:blip r:embed="rId3">
            <a:extLst>
              <a:ext uri="{28A0092B-C50C-407E-A947-70E740481C1C}">
                <a14:useLocalDpi xmlns:a14="http://schemas.microsoft.com/office/drawing/2010/main" val="0"/>
              </a:ext>
            </a:extLst>
          </a:blip>
          <a:srcRect l="4555" t="7699" r="12791" b="9527"/>
          <a:stretch>
            <a:fillRect/>
          </a:stretch>
        </p:blipFill>
        <p:spPr>
          <a:xfrm rot="5400000">
            <a:off x="2788739" y="684837"/>
            <a:ext cx="3134231" cy="2354095"/>
          </a:xfrm>
          <a:prstGeom prst="rect">
            <a:avLst/>
          </a:prstGeom>
        </p:spPr>
      </p:pic>
      <p:pic>
        <p:nvPicPr>
          <p:cNvPr id="15" name="Picture 14">
            <a:extLst>
              <a:ext uri="{FF2B5EF4-FFF2-40B4-BE49-F238E27FC236}">
                <a16:creationId xmlns:a16="http://schemas.microsoft.com/office/drawing/2014/main" id="{89CDC0BC-76F7-90E0-0287-6229FC2F450C}"/>
              </a:ext>
            </a:extLst>
          </p:cNvPr>
          <p:cNvPicPr>
            <a:picLocks noChangeAspect="1"/>
          </p:cNvPicPr>
          <p:nvPr/>
        </p:nvPicPr>
        <p:blipFill>
          <a:blip r:embed="rId4">
            <a:extLst>
              <a:ext uri="{28A0092B-C50C-407E-A947-70E740481C1C}">
                <a14:useLocalDpi xmlns:a14="http://schemas.microsoft.com/office/drawing/2010/main" val="0"/>
              </a:ext>
            </a:extLst>
          </a:blip>
          <a:srcRect l="4785" t="783" r="10637"/>
          <a:stretch>
            <a:fillRect/>
          </a:stretch>
        </p:blipFill>
        <p:spPr>
          <a:xfrm rot="5400000">
            <a:off x="127883" y="3746000"/>
            <a:ext cx="3108960" cy="2735314"/>
          </a:xfrm>
          <a:prstGeom prst="rect">
            <a:avLst/>
          </a:prstGeom>
        </p:spPr>
      </p:pic>
      <p:pic>
        <p:nvPicPr>
          <p:cNvPr id="17" name="Picture 16">
            <a:extLst>
              <a:ext uri="{FF2B5EF4-FFF2-40B4-BE49-F238E27FC236}">
                <a16:creationId xmlns:a16="http://schemas.microsoft.com/office/drawing/2014/main" id="{B1B403EC-877E-083F-BEC1-3615D49F50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405" y="3921693"/>
            <a:ext cx="3138793" cy="2354095"/>
          </a:xfrm>
          <a:prstGeom prst="rect">
            <a:avLst/>
          </a:prstGeom>
        </p:spPr>
      </p:pic>
      <p:pic>
        <p:nvPicPr>
          <p:cNvPr id="19" name="Picture 18">
            <a:extLst>
              <a:ext uri="{FF2B5EF4-FFF2-40B4-BE49-F238E27FC236}">
                <a16:creationId xmlns:a16="http://schemas.microsoft.com/office/drawing/2014/main" id="{FFA4AF1E-572F-DF46-373A-40D273E40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448144" y="893109"/>
            <a:ext cx="3138793" cy="2354095"/>
          </a:xfrm>
          <a:prstGeom prst="rect">
            <a:avLst/>
          </a:prstGeom>
        </p:spPr>
      </p:pic>
      <p:pic>
        <p:nvPicPr>
          <p:cNvPr id="23" name="Picture 22">
            <a:extLst>
              <a:ext uri="{FF2B5EF4-FFF2-40B4-BE49-F238E27FC236}">
                <a16:creationId xmlns:a16="http://schemas.microsoft.com/office/drawing/2014/main" id="{9ED931FF-DFEA-E946-AD7D-11351C9824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46838" y="4053259"/>
            <a:ext cx="3012629" cy="2259472"/>
          </a:xfrm>
          <a:prstGeom prst="rect">
            <a:avLst/>
          </a:prstGeom>
        </p:spPr>
      </p:pic>
      <p:pic>
        <p:nvPicPr>
          <p:cNvPr id="25" name="Picture 24">
            <a:extLst>
              <a:ext uri="{FF2B5EF4-FFF2-40B4-BE49-F238E27FC236}">
                <a16:creationId xmlns:a16="http://schemas.microsoft.com/office/drawing/2014/main" id="{C8F37ABF-A292-6AD9-B8AB-1FE37B55A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717699" y="4330214"/>
            <a:ext cx="2696110" cy="2022083"/>
          </a:xfrm>
          <a:prstGeom prst="rect">
            <a:avLst/>
          </a:prstGeom>
        </p:spPr>
      </p:pic>
      <p:pic>
        <p:nvPicPr>
          <p:cNvPr id="27" name="Picture 26">
            <a:extLst>
              <a:ext uri="{FF2B5EF4-FFF2-40B4-BE49-F238E27FC236}">
                <a16:creationId xmlns:a16="http://schemas.microsoft.com/office/drawing/2014/main" id="{F6ED072B-A916-4EB2-4A3C-4BD23044EB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671883" y="4335177"/>
            <a:ext cx="2696111" cy="2022083"/>
          </a:xfrm>
          <a:prstGeom prst="rect">
            <a:avLst/>
          </a:prstGeom>
        </p:spPr>
      </p:pic>
      <p:sp>
        <p:nvSpPr>
          <p:cNvPr id="28" name="TextBox 27">
            <a:extLst>
              <a:ext uri="{FF2B5EF4-FFF2-40B4-BE49-F238E27FC236}">
                <a16:creationId xmlns:a16="http://schemas.microsoft.com/office/drawing/2014/main" id="{E000EA2C-F644-FBA9-4972-C0798BBAD8A1}"/>
              </a:ext>
            </a:extLst>
          </p:cNvPr>
          <p:cNvSpPr txBox="1"/>
          <p:nvPr/>
        </p:nvSpPr>
        <p:spPr>
          <a:xfrm>
            <a:off x="429085" y="1885491"/>
            <a:ext cx="171975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a:solidFill>
                  <a:srgbClr val="FF0000"/>
                </a:solidFill>
              </a:rPr>
              <a:t>FTS Life Critical Rules</a:t>
            </a:r>
          </a:p>
        </p:txBody>
      </p:sp>
      <p:sp>
        <p:nvSpPr>
          <p:cNvPr id="30" name="TextBox 29">
            <a:extLst>
              <a:ext uri="{FF2B5EF4-FFF2-40B4-BE49-F238E27FC236}">
                <a16:creationId xmlns:a16="http://schemas.microsoft.com/office/drawing/2014/main" id="{DFE1A697-DB46-E3C3-78A8-6D052911A658}"/>
              </a:ext>
            </a:extLst>
          </p:cNvPr>
          <p:cNvSpPr txBox="1"/>
          <p:nvPr/>
        </p:nvSpPr>
        <p:spPr>
          <a:xfrm>
            <a:off x="7982889" y="1389888"/>
            <a:ext cx="2743764"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b="1">
                <a:solidFill>
                  <a:srgbClr val="FF0000"/>
                </a:solidFill>
              </a:rPr>
              <a:t>Employee of the Quarter is displayed</a:t>
            </a:r>
          </a:p>
        </p:txBody>
      </p:sp>
      <p:sp>
        <p:nvSpPr>
          <p:cNvPr id="31" name="TextBox 30">
            <a:extLst>
              <a:ext uri="{FF2B5EF4-FFF2-40B4-BE49-F238E27FC236}">
                <a16:creationId xmlns:a16="http://schemas.microsoft.com/office/drawing/2014/main" id="{299F1393-B372-B20A-3328-35C92AB5674E}"/>
              </a:ext>
            </a:extLst>
          </p:cNvPr>
          <p:cNvSpPr txBox="1"/>
          <p:nvPr/>
        </p:nvSpPr>
        <p:spPr>
          <a:xfrm>
            <a:off x="3092083" y="1746990"/>
            <a:ext cx="68199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a:solidFill>
                  <a:srgbClr val="FF0000"/>
                </a:solidFill>
              </a:rPr>
              <a:t>Color Code Chart </a:t>
            </a:r>
          </a:p>
        </p:txBody>
      </p:sp>
      <p:sp>
        <p:nvSpPr>
          <p:cNvPr id="32" name="TextBox 31">
            <a:extLst>
              <a:ext uri="{FF2B5EF4-FFF2-40B4-BE49-F238E27FC236}">
                <a16:creationId xmlns:a16="http://schemas.microsoft.com/office/drawing/2014/main" id="{E62863DB-32CF-F0F7-548A-349730BCDC13}"/>
              </a:ext>
            </a:extLst>
          </p:cNvPr>
          <p:cNvSpPr txBox="1"/>
          <p:nvPr/>
        </p:nvSpPr>
        <p:spPr>
          <a:xfrm>
            <a:off x="7982889" y="3859663"/>
            <a:ext cx="2045816"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b="1">
                <a:solidFill>
                  <a:srgbClr val="FF0000"/>
                </a:solidFill>
              </a:rPr>
              <a:t>FTS Token System Program</a:t>
            </a:r>
          </a:p>
        </p:txBody>
      </p:sp>
      <p:sp>
        <p:nvSpPr>
          <p:cNvPr id="34" name="TextBox 33">
            <a:extLst>
              <a:ext uri="{FF2B5EF4-FFF2-40B4-BE49-F238E27FC236}">
                <a16:creationId xmlns:a16="http://schemas.microsoft.com/office/drawing/2014/main" id="{D63FA3E6-951B-4F0C-A840-F25745A4485C}"/>
              </a:ext>
            </a:extLst>
          </p:cNvPr>
          <p:cNvSpPr txBox="1"/>
          <p:nvPr/>
        </p:nvSpPr>
        <p:spPr>
          <a:xfrm>
            <a:off x="2809157" y="5687049"/>
            <a:ext cx="1247842"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b="1">
                <a:solidFill>
                  <a:srgbClr val="FF0000"/>
                </a:solidFill>
              </a:rPr>
              <a:t>Suggestion Box</a:t>
            </a:r>
          </a:p>
        </p:txBody>
      </p:sp>
    </p:spTree>
    <p:extLst>
      <p:ext uri="{BB962C8B-B14F-4D97-AF65-F5344CB8AC3E}">
        <p14:creationId xmlns:p14="http://schemas.microsoft.com/office/powerpoint/2010/main" val="259211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a:t>Impact On Our Safety Culture</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lstStyle/>
          <a:p>
            <a:r>
              <a:rPr lang="en-US" sz="2400"/>
              <a:t>Improved communication between the field and office employees</a:t>
            </a:r>
          </a:p>
          <a:p>
            <a:r>
              <a:rPr lang="en-US" sz="2400"/>
              <a:t>Higher employee participation</a:t>
            </a:r>
          </a:p>
          <a:p>
            <a:r>
              <a:rPr lang="en-US" sz="2400"/>
              <a:t>Positive reinforcement of safe behaviors</a:t>
            </a:r>
          </a:p>
          <a:p>
            <a:r>
              <a:rPr lang="en-US" sz="2400"/>
              <a:t>Greater awareness of company expectations</a:t>
            </a:r>
          </a:p>
          <a:p>
            <a:endParaRPr lang="en-US"/>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pic>
        <p:nvPicPr>
          <p:cNvPr id="11" name="Content Placeholder 2">
            <a:extLst>
              <a:ext uri="{FF2B5EF4-FFF2-40B4-BE49-F238E27FC236}">
                <a16:creationId xmlns:a16="http://schemas.microsoft.com/office/drawing/2014/main" id="{A80F3EBE-B1CD-ED3B-BDA9-26C88229256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934244" y="1690688"/>
            <a:ext cx="4818859" cy="2935123"/>
          </a:xfrm>
          <a:prstGeom prst="rect">
            <a:avLst/>
          </a:prstGeom>
          <a:noFill/>
          <a:ln>
            <a:noFill/>
          </a:ln>
        </p:spPr>
      </p:pic>
    </p:spTree>
    <p:extLst>
      <p:ext uri="{BB962C8B-B14F-4D97-AF65-F5344CB8AC3E}">
        <p14:creationId xmlns:p14="http://schemas.microsoft.com/office/powerpoint/2010/main" val="3329664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6865"/>
            <a:ext cx="12191985" cy="6857992"/>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a:t>Visual Results</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2026 SAFETY EXCELLENCE AWARDS | </a:t>
            </a:r>
            <a:r>
              <a:rPr lang="en-US" sz="1200" b="1"/>
              <a:t>BEST PRACTICES SEMINAR</a:t>
            </a:r>
          </a:p>
        </p:txBody>
      </p:sp>
      <p:pic>
        <p:nvPicPr>
          <p:cNvPr id="4" name="Picture 3">
            <a:extLst>
              <a:ext uri="{FF2B5EF4-FFF2-40B4-BE49-F238E27FC236}">
                <a16:creationId xmlns:a16="http://schemas.microsoft.com/office/drawing/2014/main" id="{8CE9F06E-1F85-97AC-3159-C6E4B1562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40" y="334814"/>
            <a:ext cx="1757924" cy="1318443"/>
          </a:xfrm>
          <a:prstGeom prst="rect">
            <a:avLst/>
          </a:prstGeom>
        </p:spPr>
      </p:pic>
      <p:pic>
        <p:nvPicPr>
          <p:cNvPr id="5" name="Picture 4">
            <a:extLst>
              <a:ext uri="{FF2B5EF4-FFF2-40B4-BE49-F238E27FC236}">
                <a16:creationId xmlns:a16="http://schemas.microsoft.com/office/drawing/2014/main" id="{17DA036B-98B7-801C-EB66-D5644500CF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924" y="115073"/>
            <a:ext cx="1272664" cy="1697006"/>
          </a:xfrm>
          <a:prstGeom prst="rect">
            <a:avLst/>
          </a:prstGeom>
          <a:noFill/>
          <a:ln>
            <a:noFill/>
          </a:ln>
        </p:spPr>
      </p:pic>
      <p:pic>
        <p:nvPicPr>
          <p:cNvPr id="6" name="Picture 5">
            <a:extLst>
              <a:ext uri="{FF2B5EF4-FFF2-40B4-BE49-F238E27FC236}">
                <a16:creationId xmlns:a16="http://schemas.microsoft.com/office/drawing/2014/main" id="{6B35CAE5-596B-985C-13CF-F332AD98DE6A}"/>
              </a:ext>
            </a:extLst>
          </p:cNvPr>
          <p:cNvPicPr>
            <a:picLocks noChangeAspect="1"/>
          </p:cNvPicPr>
          <p:nvPr/>
        </p:nvPicPr>
        <p:blipFill>
          <a:blip r:embed="rId5"/>
          <a:stretch>
            <a:fillRect/>
          </a:stretch>
        </p:blipFill>
        <p:spPr>
          <a:xfrm rot="5400000">
            <a:off x="-52466" y="2012084"/>
            <a:ext cx="1842304" cy="1381826"/>
          </a:xfrm>
          <a:prstGeom prst="rect">
            <a:avLst/>
          </a:prstGeom>
        </p:spPr>
      </p:pic>
      <p:pic>
        <p:nvPicPr>
          <p:cNvPr id="11" name="Picture 10">
            <a:extLst>
              <a:ext uri="{FF2B5EF4-FFF2-40B4-BE49-F238E27FC236}">
                <a16:creationId xmlns:a16="http://schemas.microsoft.com/office/drawing/2014/main" id="{10232F00-B2F8-02DA-F2C0-6B03B0EFBC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05531" y="2031843"/>
            <a:ext cx="1842304" cy="1381824"/>
          </a:xfrm>
          <a:prstGeom prst="rect">
            <a:avLst/>
          </a:prstGeom>
          <a:noFill/>
          <a:ln>
            <a:noFill/>
          </a:ln>
        </p:spPr>
      </p:pic>
      <p:pic>
        <p:nvPicPr>
          <p:cNvPr id="12" name="Picture 11">
            <a:extLst>
              <a:ext uri="{FF2B5EF4-FFF2-40B4-BE49-F238E27FC236}">
                <a16:creationId xmlns:a16="http://schemas.microsoft.com/office/drawing/2014/main" id="{F8FAD860-4D65-3A90-93FD-462121DE6E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210" y="3846560"/>
            <a:ext cx="1229993" cy="692929"/>
          </a:xfrm>
          <a:prstGeom prst="rect">
            <a:avLst/>
          </a:prstGeom>
          <a:noFill/>
          <a:ln>
            <a:noFill/>
          </a:ln>
        </p:spPr>
      </p:pic>
      <p:pic>
        <p:nvPicPr>
          <p:cNvPr id="13" name="Picture 12">
            <a:extLst>
              <a:ext uri="{FF2B5EF4-FFF2-40B4-BE49-F238E27FC236}">
                <a16:creationId xmlns:a16="http://schemas.microsoft.com/office/drawing/2014/main" id="{9264F1D3-65DE-A81D-B64C-D26D85EBB533}"/>
              </a:ext>
            </a:extLst>
          </p:cNvPr>
          <p:cNvPicPr>
            <a:picLocks noChangeAspect="1"/>
          </p:cNvPicPr>
          <p:nvPr/>
        </p:nvPicPr>
        <p:blipFill>
          <a:blip r:embed="rId8" cstate="print">
            <a:extLst>
              <a:ext uri="{28A0092B-C50C-407E-A947-70E740481C1C}">
                <a14:useLocalDpi xmlns:a14="http://schemas.microsoft.com/office/drawing/2010/main" val="0"/>
              </a:ext>
            </a:extLst>
          </a:blip>
          <a:srcRect l="10565" t="-1242" r="25268"/>
          <a:stretch>
            <a:fillRect/>
          </a:stretch>
        </p:blipFill>
        <p:spPr bwMode="auto">
          <a:xfrm rot="5400000">
            <a:off x="2539409" y="3674507"/>
            <a:ext cx="876405" cy="1037036"/>
          </a:xfrm>
          <a:prstGeom prst="rect">
            <a:avLst/>
          </a:prstGeom>
          <a:noFill/>
          <a:ln>
            <a:noFill/>
          </a:ln>
        </p:spPr>
      </p:pic>
      <p:pic>
        <p:nvPicPr>
          <p:cNvPr id="15" name="Picture 14">
            <a:extLst>
              <a:ext uri="{FF2B5EF4-FFF2-40B4-BE49-F238E27FC236}">
                <a16:creationId xmlns:a16="http://schemas.microsoft.com/office/drawing/2014/main" id="{B47F27B4-F926-0FC5-61D7-0AEF394F7AF6}"/>
              </a:ext>
            </a:extLst>
          </p:cNvPr>
          <p:cNvPicPr>
            <a:picLocks noChangeAspect="1"/>
          </p:cNvPicPr>
          <p:nvPr/>
        </p:nvPicPr>
        <p:blipFill>
          <a:blip r:embed="rId9">
            <a:extLst>
              <a:ext uri="{28A0092B-C50C-407E-A947-70E740481C1C}">
                <a14:useLocalDpi xmlns:a14="http://schemas.microsoft.com/office/drawing/2010/main" val="0"/>
              </a:ext>
            </a:extLst>
          </a:blip>
          <a:srcRect l="27709" r="27164"/>
          <a:stretch>
            <a:fillRect/>
          </a:stretch>
        </p:blipFill>
        <p:spPr>
          <a:xfrm rot="5400000">
            <a:off x="10184674" y="2781394"/>
            <a:ext cx="1497169" cy="2488274"/>
          </a:xfrm>
          <a:prstGeom prst="rect">
            <a:avLst/>
          </a:prstGeom>
        </p:spPr>
      </p:pic>
      <p:pic>
        <p:nvPicPr>
          <p:cNvPr id="19" name="Picture 18">
            <a:extLst>
              <a:ext uri="{FF2B5EF4-FFF2-40B4-BE49-F238E27FC236}">
                <a16:creationId xmlns:a16="http://schemas.microsoft.com/office/drawing/2014/main" id="{D350023D-F932-790C-B4EA-3BB81FD53E78}"/>
              </a:ext>
            </a:extLst>
          </p:cNvPr>
          <p:cNvPicPr>
            <a:picLocks noChangeAspect="1"/>
          </p:cNvPicPr>
          <p:nvPr/>
        </p:nvPicPr>
        <p:blipFill>
          <a:blip r:embed="rId10">
            <a:extLst>
              <a:ext uri="{28A0092B-C50C-407E-A947-70E740481C1C}">
                <a14:useLocalDpi xmlns:a14="http://schemas.microsoft.com/office/drawing/2010/main" val="0"/>
              </a:ext>
            </a:extLst>
          </a:blip>
          <a:srcRect l="38253" t="1766" r="19730"/>
          <a:stretch>
            <a:fillRect/>
          </a:stretch>
        </p:blipFill>
        <p:spPr>
          <a:xfrm rot="5400000">
            <a:off x="7078902" y="743251"/>
            <a:ext cx="1709139" cy="2996929"/>
          </a:xfrm>
          <a:prstGeom prst="rect">
            <a:avLst/>
          </a:prstGeom>
        </p:spPr>
      </p:pic>
      <p:pic>
        <p:nvPicPr>
          <p:cNvPr id="21" name="Picture 20">
            <a:extLst>
              <a:ext uri="{FF2B5EF4-FFF2-40B4-BE49-F238E27FC236}">
                <a16:creationId xmlns:a16="http://schemas.microsoft.com/office/drawing/2014/main" id="{E6686A2D-56A6-78B0-09DA-EF63B5A91B44}"/>
              </a:ext>
            </a:extLst>
          </p:cNvPr>
          <p:cNvPicPr>
            <a:picLocks noChangeAspect="1"/>
          </p:cNvPicPr>
          <p:nvPr/>
        </p:nvPicPr>
        <p:blipFill>
          <a:blip r:embed="rId11">
            <a:extLst>
              <a:ext uri="{28A0092B-C50C-407E-A947-70E740481C1C}">
                <a14:useLocalDpi xmlns:a14="http://schemas.microsoft.com/office/drawing/2010/main" val="0"/>
              </a:ext>
            </a:extLst>
          </a:blip>
          <a:srcRect l="31867" t="2507" r="28400"/>
          <a:stretch>
            <a:fillRect/>
          </a:stretch>
        </p:blipFill>
        <p:spPr>
          <a:xfrm rot="5400000">
            <a:off x="10043771" y="825197"/>
            <a:ext cx="1497169" cy="2755168"/>
          </a:xfrm>
          <a:prstGeom prst="rect">
            <a:avLst/>
          </a:prstGeom>
        </p:spPr>
      </p:pic>
      <p:pic>
        <p:nvPicPr>
          <p:cNvPr id="23" name="Picture 22">
            <a:extLst>
              <a:ext uri="{FF2B5EF4-FFF2-40B4-BE49-F238E27FC236}">
                <a16:creationId xmlns:a16="http://schemas.microsoft.com/office/drawing/2014/main" id="{FC60374E-706B-D278-739C-44AD144D2006}"/>
              </a:ext>
            </a:extLst>
          </p:cNvPr>
          <p:cNvPicPr>
            <a:picLocks noChangeAspect="1"/>
          </p:cNvPicPr>
          <p:nvPr/>
        </p:nvPicPr>
        <p:blipFill>
          <a:blip r:embed="rId12">
            <a:extLst>
              <a:ext uri="{28A0092B-C50C-407E-A947-70E740481C1C}">
                <a14:useLocalDpi xmlns:a14="http://schemas.microsoft.com/office/drawing/2010/main" val="0"/>
              </a:ext>
            </a:extLst>
          </a:blip>
          <a:srcRect l="24460" t="-3115" r="18806" b="10823"/>
          <a:stretch>
            <a:fillRect/>
          </a:stretch>
        </p:blipFill>
        <p:spPr>
          <a:xfrm rot="5400000">
            <a:off x="7370182" y="3041079"/>
            <a:ext cx="2128554" cy="2596895"/>
          </a:xfrm>
          <a:prstGeom prst="rect">
            <a:avLst/>
          </a:prstGeom>
        </p:spPr>
      </p:pic>
      <p:pic>
        <p:nvPicPr>
          <p:cNvPr id="25" name="Picture 24">
            <a:extLst>
              <a:ext uri="{FF2B5EF4-FFF2-40B4-BE49-F238E27FC236}">
                <a16:creationId xmlns:a16="http://schemas.microsoft.com/office/drawing/2014/main" id="{987ED262-D12B-0EDA-4F60-2D9B48D939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119899" y="3485218"/>
            <a:ext cx="2192669" cy="1644502"/>
          </a:xfrm>
          <a:prstGeom prst="rect">
            <a:avLst/>
          </a:prstGeom>
        </p:spPr>
      </p:pic>
      <p:pic>
        <p:nvPicPr>
          <p:cNvPr id="27" name="Picture 26">
            <a:extLst>
              <a:ext uri="{FF2B5EF4-FFF2-40B4-BE49-F238E27FC236}">
                <a16:creationId xmlns:a16="http://schemas.microsoft.com/office/drawing/2014/main" id="{EA2761C2-A0DD-7FB4-6E88-BE474F7027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3307832" y="3433250"/>
            <a:ext cx="2252060" cy="1689045"/>
          </a:xfrm>
          <a:prstGeom prst="rect">
            <a:avLst/>
          </a:prstGeom>
        </p:spPr>
      </p:pic>
      <p:pic>
        <p:nvPicPr>
          <p:cNvPr id="29" name="Picture 28">
            <a:extLst>
              <a:ext uri="{FF2B5EF4-FFF2-40B4-BE49-F238E27FC236}">
                <a16:creationId xmlns:a16="http://schemas.microsoft.com/office/drawing/2014/main" id="{1FD7852F-084D-D779-5C36-7C61BFBACA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2557101" y="1499939"/>
            <a:ext cx="1761015" cy="1320761"/>
          </a:xfrm>
          <a:prstGeom prst="rect">
            <a:avLst/>
          </a:prstGeom>
        </p:spPr>
      </p:pic>
      <p:pic>
        <p:nvPicPr>
          <p:cNvPr id="31" name="Picture 30">
            <a:extLst>
              <a:ext uri="{FF2B5EF4-FFF2-40B4-BE49-F238E27FC236}">
                <a16:creationId xmlns:a16="http://schemas.microsoft.com/office/drawing/2014/main" id="{D443B198-DCF6-515E-CB6B-4CEE6A67BD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4503337" y="1600787"/>
            <a:ext cx="1709140" cy="1281856"/>
          </a:xfrm>
          <a:prstGeom prst="rect">
            <a:avLst/>
          </a:prstGeom>
        </p:spPr>
      </p:pic>
    </p:spTree>
    <p:extLst>
      <p:ext uri="{BB962C8B-B14F-4D97-AF65-F5344CB8AC3E}">
        <p14:creationId xmlns:p14="http://schemas.microsoft.com/office/powerpoint/2010/main" val="1848116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4b8ab2c22b0e8211bf0203ffa53b00bf">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3652f488100efd83a14e401a8be276e9"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FD6A08-1D2C-4994-8E2A-2A4E48302380}">
  <ds:schemaRefs>
    <ds:schemaRef ds:uri="a8d7c0dc-1c48-456f-9b85-8620b8ae2ee8"/>
    <ds:schemaRef ds:uri="ad2e6369-df2a-4c81-9ecd-b7189536ada1"/>
    <ds:schemaRef ds:uri="b90698a5-0630-4073-813d-1fda91f59d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4B3342-FD8B-435E-B5C5-61BE90F0B54A}">
  <ds:schemaRefs>
    <ds:schemaRef ds:uri="http://schemas.microsoft.com/sharepoint/v3/contenttype/forms"/>
  </ds:schemaRefs>
</ds:datastoreItem>
</file>

<file path=customXml/itemProps3.xml><?xml version="1.0" encoding="utf-8"?>
<ds:datastoreItem xmlns:ds="http://schemas.openxmlformats.org/officeDocument/2006/customXml" ds:itemID="{CB96BC4A-B829-48CD-9D38-1318CBEE1131}"/>
</file>

<file path=docProps/app.xml><?xml version="1.0" encoding="utf-8"?>
<Properties xmlns="http://schemas.openxmlformats.org/officeDocument/2006/extended-properties" xmlns:vt="http://schemas.openxmlformats.org/officeDocument/2006/docPropsVTypes">
  <Template>office theme</Template>
  <TotalTime>0</TotalTime>
  <Words>579</Words>
  <Application>Microsoft Office PowerPoint</Application>
  <PresentationFormat>Widescreen</PresentationFormat>
  <Paragraphs>68</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Why we created our Safety Board</vt:lpstr>
      <vt:lpstr>Execution and Implementation</vt:lpstr>
      <vt:lpstr>What is displayed on the FTS safety board?</vt:lpstr>
      <vt:lpstr>PowerPoint Presentation</vt:lpstr>
      <vt:lpstr>Impact On Our Safety Culture</vt:lpstr>
      <vt:lpstr>Visual Results</vt:lpstr>
      <vt:lpstr>Bridging the Gap</vt:lpstr>
      <vt:lpstr>Future Use and Applications</vt:lpstr>
      <vt:lpstr>      SUMMARY      Communication is the foundation of every successful safety culture. When employees are informed, recognized, and engaged,  safety becomes everyone’s priority. At FTS, we believe our safety board serves as the foundation for achieving this goal.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Maribel Herrera</cp:lastModifiedBy>
  <cp:revision>3</cp:revision>
  <dcterms:created xsi:type="dcterms:W3CDTF">2025-05-22T20:31:15Z</dcterms:created>
  <dcterms:modified xsi:type="dcterms:W3CDTF">2026-06-12T16:03:39Z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