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7" r:id="rId5"/>
    <p:sldId id="258" r:id="rId6"/>
    <p:sldId id="259" r:id="rId7"/>
    <p:sldId id="260" r:id="rId8"/>
    <p:sldId id="269" r:id="rId9"/>
    <p:sldId id="271" r:id="rId10"/>
    <p:sldId id="272" r:id="rId11"/>
    <p:sldId id="273" r:id="rId12"/>
    <p:sldId id="270" r:id="rId13"/>
    <p:sldId id="274" r:id="rId14"/>
    <p:sldId id="276" r:id="rId15"/>
    <p:sldId id="267"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05" d="100"/>
          <a:sy n="105" d="100"/>
        </p:scale>
        <p:origin x="24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rrick Strain" userId="9961c208-d03a-4ffc-b6f1-b6f3dc880254" providerId="ADAL" clId="{455B3556-7D13-4065-8778-0EBD300D2F6F}"/>
    <pc:docChg chg="modSld">
      <pc:chgData name="Derrick Strain" userId="9961c208-d03a-4ffc-b6f1-b6f3dc880254" providerId="ADAL" clId="{455B3556-7D13-4065-8778-0EBD300D2F6F}" dt="2026-06-12T16:57:43.994" v="6" actId="20577"/>
      <pc:docMkLst>
        <pc:docMk/>
      </pc:docMkLst>
      <pc:sldChg chg="modSp mod">
        <pc:chgData name="Derrick Strain" userId="9961c208-d03a-4ffc-b6f1-b6f3dc880254" providerId="ADAL" clId="{455B3556-7D13-4065-8778-0EBD300D2F6F}" dt="2026-06-12T16:57:43.994" v="6" actId="20577"/>
        <pc:sldMkLst>
          <pc:docMk/>
          <pc:sldMk cId="4021187852" sldId="267"/>
        </pc:sldMkLst>
        <pc:spChg chg="mod">
          <ac:chgData name="Derrick Strain" userId="9961c208-d03a-4ffc-b6f1-b6f3dc880254" providerId="ADAL" clId="{455B3556-7D13-4065-8778-0EBD300D2F6F}" dt="2026-06-12T16:57:43.994" v="6" actId="20577"/>
          <ac:spMkLst>
            <pc:docMk/>
            <pc:sldMk cId="4021187852" sldId="267"/>
            <ac:spMk id="9" creationId="{D7FD434F-F0BA-05D9-F6BF-012FB1D6A23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D4B2B-454C-F344-B689-EE53840E09EC}" type="datetimeFigureOut">
              <a:rPr lang="en-US" smtClean="0"/>
              <a:t>6/12/2026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98DE2-3B59-974E-AA71-107230FB5548}" type="slidenum">
              <a:rPr lang="en-US" smtClean="0"/>
              <a:t>‹#›</a:t>
            </a:fld>
            <a:endParaRPr lang="en-US"/>
          </a:p>
        </p:txBody>
      </p:sp>
    </p:spTree>
    <p:extLst>
      <p:ext uri="{BB962C8B-B14F-4D97-AF65-F5344CB8AC3E}">
        <p14:creationId xmlns:p14="http://schemas.microsoft.com/office/powerpoint/2010/main" val="349709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398DE2-3B59-974E-AA71-107230FB5548}" type="slidenum">
              <a:rPr lang="en-US" smtClean="0"/>
              <a:t>2</a:t>
            </a:fld>
            <a:endParaRPr lang="en-US"/>
          </a:p>
        </p:txBody>
      </p:sp>
    </p:spTree>
    <p:extLst>
      <p:ext uri="{BB962C8B-B14F-4D97-AF65-F5344CB8AC3E}">
        <p14:creationId xmlns:p14="http://schemas.microsoft.com/office/powerpoint/2010/main" val="3853802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90F99-AD04-C9A6-78E5-73650B6B6F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456" y="-46381"/>
            <a:ext cx="12356912" cy="6950763"/>
          </a:xfrm>
          <a:prstGeom prst="rect">
            <a:avLst/>
          </a:prstGeom>
        </p:spPr>
      </p:pic>
      <p:sp>
        <p:nvSpPr>
          <p:cNvPr id="4" name="Rectangle 3">
            <a:extLst>
              <a:ext uri="{FF2B5EF4-FFF2-40B4-BE49-F238E27FC236}">
                <a16:creationId xmlns:a16="http://schemas.microsoft.com/office/drawing/2014/main" id="{6E9ED2E6-BE4F-64AD-D9E1-65BB54AA90C6}"/>
              </a:ext>
            </a:extLst>
          </p:cNvPr>
          <p:cNvSpPr/>
          <p:nvPr/>
        </p:nvSpPr>
        <p:spPr>
          <a:xfrm>
            <a:off x="1212112" y="-290"/>
            <a:ext cx="11029675" cy="6958932"/>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4">
            <a:extLst>
              <a:ext uri="{FF2B5EF4-FFF2-40B4-BE49-F238E27FC236}">
                <a16:creationId xmlns:a16="http://schemas.microsoft.com/office/drawing/2014/main" id="{EA0308A4-1E0D-EFCC-3763-94344F602CC9}"/>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rPr>
              <a:t>2026 SAFETY EXCELLENCE AWARDS | </a:t>
            </a:r>
            <a:r>
              <a:rPr lang="en-US" sz="1200" b="1" dirty="0">
                <a:solidFill>
                  <a:srgbClr val="FFFFFF"/>
                </a:solidFill>
              </a:rPr>
              <a:t>BEST PRACTICES SEMINAR</a:t>
            </a:r>
          </a:p>
        </p:txBody>
      </p:sp>
      <p:pic>
        <p:nvPicPr>
          <p:cNvPr id="9" name="Picture 8" descr="A black background with gold text  AI-generated content may be incorrect.">
            <a:extLst>
              <a:ext uri="{FF2B5EF4-FFF2-40B4-BE49-F238E27FC236}">
                <a16:creationId xmlns:a16="http://schemas.microsoft.com/office/drawing/2014/main" id="{A4CC827F-E3F5-1038-B83F-D6960A0FB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0712" y="838997"/>
            <a:ext cx="4452677" cy="1823381"/>
          </a:xfrm>
          <a:prstGeom prst="rect">
            <a:avLst/>
          </a:prstGeom>
          <a:effectLst>
            <a:outerShdw blurRad="163763" dist="38100" dir="5400000" sx="101000" sy="101000" algn="t" rotWithShape="0">
              <a:prstClr val="black">
                <a:alpha val="86000"/>
              </a:prstClr>
            </a:outerShdw>
          </a:effectLst>
        </p:spPr>
      </p:pic>
      <p:pic>
        <p:nvPicPr>
          <p:cNvPr id="5" name="Picture 4" descr="A blue and white diamond shaped frame  AI-generated content may be incorrect.">
            <a:extLst>
              <a:ext uri="{FF2B5EF4-FFF2-40B4-BE49-F238E27FC236}">
                <a16:creationId xmlns:a16="http://schemas.microsoft.com/office/drawing/2014/main" id="{99EA263B-10C5-01E2-2145-0E2E3BFD9F20}"/>
              </a:ext>
            </a:extLst>
          </p:cNvPr>
          <p:cNvPicPr>
            <a:picLocks noChangeAspect="1"/>
          </p:cNvPicPr>
          <p:nvPr/>
        </p:nvPicPr>
        <p:blipFill>
          <a:blip r:embed="rId4"/>
          <a:stretch>
            <a:fillRect/>
          </a:stretch>
        </p:blipFill>
        <p:spPr>
          <a:xfrm>
            <a:off x="-713047" y="100642"/>
            <a:ext cx="6659451" cy="6858000"/>
          </a:xfrm>
          <a:prstGeom prst="rect">
            <a:avLst/>
          </a:prstGeom>
        </p:spPr>
      </p:pic>
      <p:sp>
        <p:nvSpPr>
          <p:cNvPr id="7" name="Title 1">
            <a:extLst>
              <a:ext uri="{FF2B5EF4-FFF2-40B4-BE49-F238E27FC236}">
                <a16:creationId xmlns:a16="http://schemas.microsoft.com/office/drawing/2014/main" id="{622D20DB-0AFA-9AC4-82B4-6CC096F66F01}"/>
              </a:ext>
            </a:extLst>
          </p:cNvPr>
          <p:cNvSpPr txBox="1">
            <a:spLocks/>
          </p:cNvSpPr>
          <p:nvPr/>
        </p:nvSpPr>
        <p:spPr>
          <a:xfrm>
            <a:off x="5942162" y="3028209"/>
            <a:ext cx="5645812" cy="94328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effectLst>
                  <a:outerShdw blurRad="50800" dist="38100" dir="2700000" algn="tl" rotWithShape="0">
                    <a:prstClr val="black">
                      <a:alpha val="40000"/>
                    </a:prstClr>
                  </a:outerShdw>
                </a:effectLst>
                <a:latin typeface="Arial Black"/>
              </a:rPr>
              <a:t>HARD CRAFTS MEDIUM</a:t>
            </a:r>
            <a:endParaRPr lang="en-US" sz="3200" dirty="0">
              <a:solidFill>
                <a:schemeClr val="bg1"/>
              </a:solidFill>
              <a:effectLst>
                <a:outerShdw blurRad="50800" dist="38100" dir="2700000" algn="tl" rotWithShape="0">
                  <a:prstClr val="black">
                    <a:alpha val="40000"/>
                  </a:prstClr>
                </a:outerShdw>
              </a:effectLst>
              <a:latin typeface="Arial Black"/>
            </a:endParaRPr>
          </a:p>
          <a:p>
            <a:r>
              <a:rPr lang="en-US" sz="2800" dirty="0">
                <a:solidFill>
                  <a:schemeClr val="bg1"/>
                </a:solidFill>
                <a:effectLst>
                  <a:outerShdw blurRad="50800" dist="38100" dir="2700000" algn="tl" rotWithShape="0">
                    <a:prstClr val="black">
                      <a:alpha val="40000"/>
                    </a:prstClr>
                  </a:outerShdw>
                </a:effectLst>
              </a:rPr>
              <a:t>BEST IN CLASS</a:t>
            </a:r>
          </a:p>
        </p:txBody>
      </p:sp>
      <p:sp>
        <p:nvSpPr>
          <p:cNvPr id="13" name="TextBox 12">
            <a:extLst>
              <a:ext uri="{FF2B5EF4-FFF2-40B4-BE49-F238E27FC236}">
                <a16:creationId xmlns:a16="http://schemas.microsoft.com/office/drawing/2014/main" id="{ABDFEFD6-1A19-7FDD-7EBA-46AF1E1F0A21}"/>
              </a:ext>
            </a:extLst>
          </p:cNvPr>
          <p:cNvSpPr txBox="1"/>
          <p:nvPr/>
        </p:nvSpPr>
        <p:spPr>
          <a:xfrm>
            <a:off x="6288216" y="3885513"/>
            <a:ext cx="5038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0" name="TextBox 19">
            <a:extLst>
              <a:ext uri="{FF2B5EF4-FFF2-40B4-BE49-F238E27FC236}">
                <a16:creationId xmlns:a16="http://schemas.microsoft.com/office/drawing/2014/main" id="{64909615-9883-F883-084F-E43BC83C20A6}"/>
              </a:ext>
            </a:extLst>
          </p:cNvPr>
          <p:cNvSpPr txBox="1"/>
          <p:nvPr/>
        </p:nvSpPr>
        <p:spPr>
          <a:xfrm>
            <a:off x="5947443" y="4452411"/>
            <a:ext cx="520583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FFFF"/>
                </a:solidFill>
                <a:effectLst>
                  <a:outerShdw blurRad="50800" dist="38100" dir="2700000" algn="tl" rotWithShape="0">
                    <a:prstClr val="black">
                      <a:alpha val="40000"/>
                    </a:prstClr>
                  </a:outerShdw>
                </a:effectLst>
              </a:rPr>
              <a:t>Precision Machinery Contractors, LLC is a privately held company that is an industry leader in the installation, maintenance, and repair of rotating equipment with shop and field services performing work across the country and abroad.  Precision is committed to being a leader in safety, quality, and efficiency by staying in front of advancements in training, technology, and tooling.</a:t>
            </a:r>
            <a:endParaRPr lang="en-US" dirty="0">
              <a:effectLst>
                <a:outerShdw blurRad="50800" dist="38100" dir="2700000" algn="tl" rotWithShape="0">
                  <a:prstClr val="black">
                    <a:alpha val="40000"/>
                  </a:prstClr>
                </a:outerShdw>
              </a:effectLst>
            </a:endParaRPr>
          </a:p>
        </p:txBody>
      </p:sp>
      <p:pic>
        <p:nvPicPr>
          <p:cNvPr id="6" name="Picture 5">
            <a:extLst>
              <a:ext uri="{FF2B5EF4-FFF2-40B4-BE49-F238E27FC236}">
                <a16:creationId xmlns:a16="http://schemas.microsoft.com/office/drawing/2014/main" id="{755F90BD-BBE5-2F47-E0BB-0736FACCF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386" y="2883203"/>
            <a:ext cx="2982228" cy="1082492"/>
          </a:xfrm>
          <a:prstGeom prst="rect">
            <a:avLst/>
          </a:prstGeom>
        </p:spPr>
      </p:pic>
    </p:spTree>
    <p:extLst>
      <p:ext uri="{BB962C8B-B14F-4D97-AF65-F5344CB8AC3E}">
        <p14:creationId xmlns:p14="http://schemas.microsoft.com/office/powerpoint/2010/main" val="101351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0D101-1F81-F07E-DDB9-F14C93A0A8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 y="8"/>
            <a:ext cx="12191985" cy="6857991"/>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r>
              <a:rPr lang="en-US" b="1" dirty="0"/>
              <a:t>BENEFITS &amp; RESULTS</a:t>
            </a:r>
          </a:p>
        </p:txBody>
      </p:sp>
      <p:sp>
        <p:nvSpPr>
          <p:cNvPr id="9" name="Content Placeholder 8">
            <a:extLst>
              <a:ext uri="{FF2B5EF4-FFF2-40B4-BE49-F238E27FC236}">
                <a16:creationId xmlns:a16="http://schemas.microsoft.com/office/drawing/2014/main" id="{D7FD434F-F0BA-05D9-F6BF-012FB1D6A234}"/>
              </a:ext>
            </a:extLst>
          </p:cNvPr>
          <p:cNvSpPr>
            <a:spLocks noGrp="1"/>
          </p:cNvSpPr>
          <p:nvPr>
            <p:ph sz="half" idx="1"/>
          </p:nvPr>
        </p:nvSpPr>
        <p:spPr/>
        <p:txBody>
          <a:bodyPr>
            <a:normAutofit/>
          </a:bodyPr>
          <a:lstStyle/>
          <a:p>
            <a:pPr marL="0" indent="0">
              <a:buNone/>
            </a:pPr>
            <a:r>
              <a:rPr lang="en-US" sz="2000" b="1" dirty="0"/>
              <a:t>Leading Indicators (2025)</a:t>
            </a:r>
          </a:p>
          <a:p>
            <a:r>
              <a:rPr lang="en-US" sz="1600" dirty="0"/>
              <a:t>2,072 I Care Card observations — 40,019 safe behaviors documented</a:t>
            </a:r>
          </a:p>
          <a:p>
            <a:r>
              <a:rPr lang="en-US" sz="1600" dirty="0"/>
              <a:t>373 safety audits — 21,024 items verified, 1.68% overall deficiency</a:t>
            </a:r>
          </a:p>
          <a:p>
            <a:r>
              <a:rPr lang="en-US" sz="1600" dirty="0"/>
              <a:t>I Care Card participation up from below 30% to 91%</a:t>
            </a:r>
          </a:p>
        </p:txBody>
      </p:sp>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p:txBody>
          <a:bodyPr>
            <a:normAutofit/>
          </a:bodyPr>
          <a:lstStyle/>
          <a:p>
            <a:pPr marL="0" indent="0">
              <a:buNone/>
            </a:pPr>
            <a:r>
              <a:rPr lang="en-US" sz="2000" b="1" dirty="0"/>
              <a:t>Program Wins</a:t>
            </a:r>
          </a:p>
          <a:p>
            <a:r>
              <a:rPr lang="en-US" sz="1600" dirty="0"/>
              <a:t>Hand protection deficiencies cut from 11.62% to 1.48% after the glove matrix</a:t>
            </a:r>
          </a:p>
          <a:p>
            <a:r>
              <a:rPr lang="en-US" sz="1600" dirty="0"/>
              <a:t>Only 5.38% of observed behaviors at-risk — and we know exactly which ones to coach</a:t>
            </a:r>
          </a:p>
          <a:p>
            <a:r>
              <a:rPr lang="en-US" sz="1600" dirty="0"/>
              <a:t>2026 HASC Safety Excellence Award — Best in Class, Hard Crafts Medium</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Tree>
    <p:extLst>
      <p:ext uri="{BB962C8B-B14F-4D97-AF65-F5344CB8AC3E}">
        <p14:creationId xmlns:p14="http://schemas.microsoft.com/office/powerpoint/2010/main" val="428982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0D101-1F81-F07E-DDB9-F14C93A0A8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 y="8"/>
            <a:ext cx="12191985" cy="6857991"/>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r>
              <a:rPr lang="en-US" b="1" dirty="0"/>
              <a:t>FUTURE USE &amp; APPLICATIONS</a:t>
            </a:r>
          </a:p>
        </p:txBody>
      </p:sp>
      <p:sp>
        <p:nvSpPr>
          <p:cNvPr id="9" name="Content Placeholder 8">
            <a:extLst>
              <a:ext uri="{FF2B5EF4-FFF2-40B4-BE49-F238E27FC236}">
                <a16:creationId xmlns:a16="http://schemas.microsoft.com/office/drawing/2014/main" id="{D7FD434F-F0BA-05D9-F6BF-012FB1D6A234}"/>
              </a:ext>
            </a:extLst>
          </p:cNvPr>
          <p:cNvSpPr>
            <a:spLocks noGrp="1"/>
          </p:cNvSpPr>
          <p:nvPr>
            <p:ph sz="half" idx="1"/>
          </p:nvPr>
        </p:nvSpPr>
        <p:spPr/>
        <p:txBody>
          <a:bodyPr>
            <a:normAutofit/>
          </a:bodyPr>
          <a:lstStyle/>
          <a:p>
            <a:pPr marL="0" indent="0">
              <a:buNone/>
            </a:pPr>
            <a:r>
              <a:rPr lang="en-US" sz="2000" b="1" dirty="0"/>
              <a:t>Where We’re Headed</a:t>
            </a:r>
          </a:p>
          <a:p>
            <a:r>
              <a:rPr lang="en-US" sz="1600" b="1" dirty="0"/>
              <a:t>Just went live: </a:t>
            </a:r>
            <a:r>
              <a:rPr lang="en-US" sz="1600" dirty="0"/>
              <a:t>creating purchase requisitions and purchase orders in iGoalZERO</a:t>
            </a:r>
          </a:p>
          <a:p>
            <a:r>
              <a:rPr lang="en-US" sz="1600" b="1" dirty="0"/>
              <a:t>In development: </a:t>
            </a:r>
            <a:r>
              <a:rPr lang="en-US" sz="1600" dirty="0"/>
              <a:t>craft-specific trainings, weekly training alerts, and tool &amp; equipment inspections</a:t>
            </a:r>
          </a:p>
          <a:p>
            <a:r>
              <a:rPr lang="en-US" sz="1600" dirty="0"/>
              <a:t>Predictive trending to get ahead of incidents instead of reacting to them</a:t>
            </a:r>
          </a:p>
        </p:txBody>
      </p:sp>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p:txBody>
          <a:bodyPr>
            <a:normAutofit/>
          </a:bodyPr>
          <a:lstStyle/>
          <a:p>
            <a:pPr marL="0" indent="0">
              <a:buNone/>
            </a:pPr>
            <a:r>
              <a:rPr lang="en-US" sz="2000" b="1" dirty="0"/>
              <a:t>Advice for Other Contractors</a:t>
            </a:r>
          </a:p>
          <a:p>
            <a:r>
              <a:rPr lang="en-US" sz="1600" dirty="0"/>
              <a:t>Start simple — digitize the program you already have, then grow</a:t>
            </a:r>
          </a:p>
          <a:p>
            <a:r>
              <a:rPr lang="en-US" sz="1600" dirty="0"/>
              <a:t>Train supervisors first; the field follows their example</a:t>
            </a:r>
          </a:p>
          <a:p>
            <a:r>
              <a:rPr lang="en-US" sz="1600" dirty="0"/>
              <a:t>Return the data to the craft fast, and never let cards become punitive</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Tree>
    <p:extLst>
      <p:ext uri="{BB962C8B-B14F-4D97-AF65-F5344CB8AC3E}">
        <p14:creationId xmlns:p14="http://schemas.microsoft.com/office/powerpoint/2010/main" val="3493926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3F287F-4C48-F354-18E9-A0D45564D88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 y="8"/>
            <a:ext cx="12191985" cy="6857991"/>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r>
              <a:rPr lang="en-US" dirty="0"/>
              <a:t>Summary</a:t>
            </a:r>
          </a:p>
        </p:txBody>
      </p:sp>
      <p:sp>
        <p:nvSpPr>
          <p:cNvPr id="9" name="Content Placeholder 8">
            <a:extLst>
              <a:ext uri="{FF2B5EF4-FFF2-40B4-BE49-F238E27FC236}">
                <a16:creationId xmlns:a16="http://schemas.microsoft.com/office/drawing/2014/main" id="{D7FD434F-F0BA-05D9-F6BF-012FB1D6A234}"/>
              </a:ext>
            </a:extLst>
          </p:cNvPr>
          <p:cNvSpPr>
            <a:spLocks noGrp="1"/>
          </p:cNvSpPr>
          <p:nvPr>
            <p:ph sz="half" idx="1"/>
          </p:nvPr>
        </p:nvSpPr>
        <p:spPr/>
        <p:txBody>
          <a:bodyPr>
            <a:normAutofit/>
          </a:bodyPr>
          <a:lstStyle/>
          <a:p>
            <a:pPr marL="0" indent="0">
              <a:buNone/>
            </a:pPr>
            <a:r>
              <a:rPr lang="en-US" sz="2000" b="1" dirty="0"/>
              <a:t>Key Takeaways</a:t>
            </a:r>
          </a:p>
          <a:p>
            <a:r>
              <a:rPr lang="en-US" sz="1600" dirty="0"/>
              <a:t>Collecting safety data is easy — using it in the field is what changes outcomes</a:t>
            </a:r>
          </a:p>
          <a:p>
            <a:r>
              <a:rPr lang="en-US" sz="1600" dirty="0"/>
              <a:t>Speed matters: one-week feedback keeps crews engaged and reporting</a:t>
            </a:r>
          </a:p>
          <a:p>
            <a:r>
              <a:rPr lang="en-US" sz="1600" dirty="0"/>
              <a:t>Trend data tells you where to spend supervision, training, and audit time</a:t>
            </a:r>
          </a:p>
        </p:txBody>
      </p:sp>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p:txBody>
          <a:bodyPr>
            <a:normAutofit/>
          </a:bodyPr>
          <a:lstStyle/>
          <a:p>
            <a:pPr marL="0" indent="0">
              <a:buNone/>
            </a:pPr>
            <a:r>
              <a:rPr lang="en-US" sz="2000" b="1" dirty="0"/>
              <a:t>What It All Comes Down To</a:t>
            </a:r>
          </a:p>
          <a:p>
            <a:r>
              <a:rPr lang="en-US" sz="1600" dirty="0"/>
              <a:t>Craft ownership plus leadership visibility builds a sustainable safety culture</a:t>
            </a:r>
          </a:p>
          <a:p>
            <a:r>
              <a:rPr lang="en-US" sz="1600" dirty="0"/>
              <a:t>The platform is the tool — the conversation at the toolbox is the practice</a:t>
            </a:r>
          </a:p>
          <a:p>
            <a:r>
              <a:rPr lang="en-US" sz="1600" dirty="0"/>
              <a:t>This award belongs to our craft professionals in the field</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Tree>
    <p:extLst>
      <p:ext uri="{BB962C8B-B14F-4D97-AF65-F5344CB8AC3E}">
        <p14:creationId xmlns:p14="http://schemas.microsoft.com/office/powerpoint/2010/main" val="4021187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7E5854-2C24-FC9C-2DE6-782E45A07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16489513-CF36-D511-DFC3-0D04CCAA93F6}"/>
              </a:ext>
            </a:extLst>
          </p:cNvPr>
          <p:cNvSpPr txBox="1"/>
          <p:nvPr/>
        </p:nvSpPr>
        <p:spPr>
          <a:xfrm>
            <a:off x="2665879" y="2105561"/>
            <a:ext cx="6860242" cy="1200329"/>
          </a:xfrm>
          <a:prstGeom prst="rect">
            <a:avLst/>
          </a:prstGeom>
          <a:solidFill>
            <a:schemeClr val="bg1"/>
          </a:solidFill>
        </p:spPr>
        <p:txBody>
          <a:bodyPr wrap="square" rtlCol="0">
            <a:spAutoFit/>
          </a:bodyPr>
          <a:lstStyle/>
          <a:p>
            <a:pPr algn="ctr"/>
            <a:r>
              <a:rPr lang="en-US" sz="7200" b="1" dirty="0">
                <a:solidFill>
                  <a:schemeClr val="tx1">
                    <a:lumMod val="75000"/>
                    <a:lumOff val="25000"/>
                  </a:schemeClr>
                </a:solidFill>
                <a:latin typeface="Arial Black" panose="020B0604020202020204" pitchFamily="34" charset="0"/>
                <a:cs typeface="Arial Black" panose="020B0604020202020204" pitchFamily="34" charset="0"/>
              </a:rPr>
              <a:t>QUESTIONS?</a:t>
            </a:r>
          </a:p>
        </p:txBody>
      </p:sp>
      <p:pic>
        <p:nvPicPr>
          <p:cNvPr id="2" name="Picture 1">
            <a:extLst>
              <a:ext uri="{FF2B5EF4-FFF2-40B4-BE49-F238E27FC236}">
                <a16:creationId xmlns:a16="http://schemas.microsoft.com/office/drawing/2014/main" id="{1F459D78-B893-2942-B03D-524EA976F1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 y="8"/>
            <a:ext cx="12191985" cy="6857991"/>
          </a:xfrm>
          <a:prstGeom prst="rect">
            <a:avLst/>
          </a:prstGeom>
        </p:spPr>
      </p:pic>
    </p:spTree>
    <p:extLst>
      <p:ext uri="{BB962C8B-B14F-4D97-AF65-F5344CB8AC3E}">
        <p14:creationId xmlns:p14="http://schemas.microsoft.com/office/powerpoint/2010/main" val="902148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DBF339C0-78BF-18DF-C0FE-A7B6FB0EB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3"/>
            <a:ext cx="12195244" cy="6856177"/>
          </a:xfrm>
          <a:prstGeom prst="rect">
            <a:avLst/>
          </a:prstGeom>
        </p:spPr>
      </p:pic>
    </p:spTree>
    <p:extLst>
      <p:ext uri="{BB962C8B-B14F-4D97-AF65-F5344CB8AC3E}">
        <p14:creationId xmlns:p14="http://schemas.microsoft.com/office/powerpoint/2010/main" val="41661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99D9E-4617-3522-A1EB-ABF211FA334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AC86D85-52CD-0C58-FE36-1ED281BC73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456" y="-46381"/>
            <a:ext cx="12356912" cy="6950763"/>
          </a:xfrm>
          <a:prstGeom prst="rect">
            <a:avLst/>
          </a:prstGeom>
        </p:spPr>
      </p:pic>
      <p:sp>
        <p:nvSpPr>
          <p:cNvPr id="2" name="Rectangle 1">
            <a:extLst>
              <a:ext uri="{FF2B5EF4-FFF2-40B4-BE49-F238E27FC236}">
                <a16:creationId xmlns:a16="http://schemas.microsoft.com/office/drawing/2014/main" id="{01E9143D-2E9E-CA10-D93F-FF934774AD76}"/>
              </a:ext>
            </a:extLst>
          </p:cNvPr>
          <p:cNvSpPr/>
          <p:nvPr/>
        </p:nvSpPr>
        <p:spPr>
          <a:xfrm>
            <a:off x="1658679" y="-50466"/>
            <a:ext cx="10583108" cy="6958932"/>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9BB947E0-2835-3129-AE02-D128859FA682}"/>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rPr>
              <a:t>2026 SAFETY EXCELLENCE AWARDS | </a:t>
            </a:r>
            <a:r>
              <a:rPr lang="en-US" sz="1200" b="1" dirty="0">
                <a:solidFill>
                  <a:srgbClr val="FFFFFF"/>
                </a:solidFill>
              </a:rPr>
              <a:t>BEST PRACTICES SEMINAR</a:t>
            </a:r>
          </a:p>
        </p:txBody>
      </p:sp>
      <p:pic>
        <p:nvPicPr>
          <p:cNvPr id="5" name="Picture 4" descr="A blue and white diamond shaped frame  AI-generated content may be incorrect.">
            <a:extLst>
              <a:ext uri="{FF2B5EF4-FFF2-40B4-BE49-F238E27FC236}">
                <a16:creationId xmlns:a16="http://schemas.microsoft.com/office/drawing/2014/main" id="{1950919B-B32F-E003-9A7E-A9E0A18CC0E7}"/>
              </a:ext>
            </a:extLst>
          </p:cNvPr>
          <p:cNvPicPr>
            <a:picLocks noChangeAspect="1"/>
          </p:cNvPicPr>
          <p:nvPr/>
        </p:nvPicPr>
        <p:blipFill>
          <a:blip r:embed="rId3"/>
          <a:stretch>
            <a:fillRect/>
          </a:stretch>
        </p:blipFill>
        <p:spPr>
          <a:xfrm>
            <a:off x="-713047" y="100642"/>
            <a:ext cx="6659451" cy="6858000"/>
          </a:xfrm>
          <a:prstGeom prst="rect">
            <a:avLst/>
          </a:prstGeom>
        </p:spPr>
      </p:pic>
      <p:sp>
        <p:nvSpPr>
          <p:cNvPr id="7" name="Title 1">
            <a:extLst>
              <a:ext uri="{FF2B5EF4-FFF2-40B4-BE49-F238E27FC236}">
                <a16:creationId xmlns:a16="http://schemas.microsoft.com/office/drawing/2014/main" id="{70F8ABFC-5562-066B-F401-16ABC2133508}"/>
              </a:ext>
            </a:extLst>
          </p:cNvPr>
          <p:cNvSpPr txBox="1">
            <a:spLocks/>
          </p:cNvSpPr>
          <p:nvPr/>
        </p:nvSpPr>
        <p:spPr>
          <a:xfrm>
            <a:off x="5942162" y="1299653"/>
            <a:ext cx="6533072" cy="133994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effectLst>
                  <a:outerShdw blurRad="50800" dist="38100" dir="2700000" algn="tl" rotWithShape="0">
                    <a:prstClr val="black">
                      <a:alpha val="40000"/>
                    </a:prstClr>
                  </a:outerShdw>
                </a:effectLst>
                <a:latin typeface="Arial Black"/>
              </a:rPr>
              <a:t>BEST PRACTICE</a:t>
            </a:r>
          </a:p>
          <a:p>
            <a:r>
              <a:rPr lang="en-US" dirty="0">
                <a:solidFill>
                  <a:schemeClr val="bg1"/>
                </a:solidFill>
                <a:effectLst>
                  <a:outerShdw blurRad="50800" dist="38100" dir="2700000" algn="tl" rotWithShape="0">
                    <a:prstClr val="black">
                      <a:alpha val="40000"/>
                    </a:prstClr>
                  </a:outerShdw>
                </a:effectLst>
              </a:rPr>
              <a:t>AGENDA / OUTLINE</a:t>
            </a:r>
          </a:p>
        </p:txBody>
      </p:sp>
      <p:sp>
        <p:nvSpPr>
          <p:cNvPr id="8" name="TextBox 7">
            <a:extLst>
              <a:ext uri="{FF2B5EF4-FFF2-40B4-BE49-F238E27FC236}">
                <a16:creationId xmlns:a16="http://schemas.microsoft.com/office/drawing/2014/main" id="{77ABE78C-2584-CDE3-4325-049B0DE44EEE}"/>
              </a:ext>
            </a:extLst>
          </p:cNvPr>
          <p:cNvSpPr txBox="1"/>
          <p:nvPr/>
        </p:nvSpPr>
        <p:spPr>
          <a:xfrm>
            <a:off x="5940762" y="2634149"/>
            <a:ext cx="509682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Introduction</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The iGoalZERO Platform &amp; Our Programs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The Reports We Run</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Using the Data in the Field</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Examples: Hand Safety &amp; Crew of the Month</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Benefits &amp; Results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Future Use, Summary &amp; Q&amp;A</a:t>
            </a:r>
            <a:endParaRPr lang="en-US" dirty="0">
              <a:solidFill>
                <a:schemeClr val="bg1"/>
              </a:solidFill>
              <a:effectLst>
                <a:outerShdw blurRad="50800" dist="38100" dir="2700000" algn="tl" rotWithShape="0">
                  <a:prstClr val="black">
                    <a:alpha val="40000"/>
                  </a:prstClr>
                </a:outerShdw>
              </a:effectLst>
            </a:endParaRPr>
          </a:p>
        </p:txBody>
      </p:sp>
      <p:pic>
        <p:nvPicPr>
          <p:cNvPr id="4" name="Picture 3">
            <a:extLst>
              <a:ext uri="{FF2B5EF4-FFF2-40B4-BE49-F238E27FC236}">
                <a16:creationId xmlns:a16="http://schemas.microsoft.com/office/drawing/2014/main" id="{7337B3E1-CE44-76DC-B598-B55E93FE45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386" y="2883203"/>
            <a:ext cx="2982228" cy="1082492"/>
          </a:xfrm>
          <a:prstGeom prst="rect">
            <a:avLst/>
          </a:prstGeom>
        </p:spPr>
      </p:pic>
    </p:spTree>
    <p:extLst>
      <p:ext uri="{BB962C8B-B14F-4D97-AF65-F5344CB8AC3E}">
        <p14:creationId xmlns:p14="http://schemas.microsoft.com/office/powerpoint/2010/main" val="312081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0D101-1F81-F07E-DDB9-F14C93A0A8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 y="6866"/>
            <a:ext cx="12191985" cy="6857991"/>
          </a:xfrm>
          <a:prstGeom prst="rect">
            <a:avLst/>
          </a:prstGeom>
        </p:spPr>
      </p:pic>
      <p:sp>
        <p:nvSpPr>
          <p:cNvPr id="9" name="Content Placeholder 8">
            <a:extLst>
              <a:ext uri="{FF2B5EF4-FFF2-40B4-BE49-F238E27FC236}">
                <a16:creationId xmlns:a16="http://schemas.microsoft.com/office/drawing/2014/main" id="{D7FD434F-F0BA-05D9-F6BF-012FB1D6A234}"/>
              </a:ext>
            </a:extLst>
          </p:cNvPr>
          <p:cNvSpPr>
            <a:spLocks noGrp="1"/>
          </p:cNvSpPr>
          <p:nvPr>
            <p:ph sz="half" idx="1"/>
          </p:nvPr>
        </p:nvSpPr>
        <p:spPr/>
        <p:txBody>
          <a:bodyPr>
            <a:normAutofit/>
          </a:bodyPr>
          <a:lstStyle/>
          <a:p>
            <a:pPr marL="0" indent="0">
              <a:buNone/>
            </a:pPr>
            <a:r>
              <a:rPr lang="en-US" sz="2000" b="1" dirty="0"/>
              <a:t>What It Is</a:t>
            </a:r>
          </a:p>
          <a:p>
            <a:r>
              <a:rPr lang="en-US" sz="1600" dirty="0"/>
              <a:t>Cloud-based platform with a native mobile app — built for the field</a:t>
            </a:r>
          </a:p>
          <a:p>
            <a:r>
              <a:rPr lang="en-US" sz="1600" dirty="0"/>
              <a:t>Real-time entry at the point of work — no more paper cards and binders</a:t>
            </a:r>
          </a:p>
          <a:p>
            <a:r>
              <a:rPr lang="en-US" sz="1600" dirty="0"/>
              <a:t>Configurable forms, dashboards, and automated corrective action tracking</a:t>
            </a:r>
          </a:p>
        </p:txBody>
      </p:sp>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pPr algn="ctr"/>
            <a:r>
              <a:rPr lang="en-US" b="1" dirty="0"/>
              <a:t>iGoalZERO DIGITAL PLATFORM</a:t>
            </a:r>
          </a:p>
        </p:txBody>
      </p:sp>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p:txBody>
          <a:bodyPr>
            <a:normAutofit/>
          </a:bodyPr>
          <a:lstStyle/>
          <a:p>
            <a:pPr marL="0" indent="0">
              <a:buNone/>
            </a:pPr>
            <a:r>
              <a:rPr lang="en-US" sz="2000" b="1" dirty="0"/>
              <a:t>What We Run On It</a:t>
            </a:r>
          </a:p>
          <a:p>
            <a:r>
              <a:rPr lang="en-US" sz="1600" dirty="0"/>
              <a:t>I Care Cards (BBS): craft-driven observations of safe and at-risk behaviors — launched early 2024</a:t>
            </a:r>
          </a:p>
          <a:p>
            <a:r>
              <a:rPr lang="en-US" sz="1600" dirty="0"/>
              <a:t>Safety Audits: leadership and HSE field audits with photos, owners, and due dates</a:t>
            </a:r>
          </a:p>
          <a:p>
            <a:r>
              <a:rPr lang="en-US" sz="1600" dirty="0"/>
              <a:t>2025: 2,072 I Care Card observations and 373 audits across our job sites</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Tree>
    <p:extLst>
      <p:ext uri="{BB962C8B-B14F-4D97-AF65-F5344CB8AC3E}">
        <p14:creationId xmlns:p14="http://schemas.microsoft.com/office/powerpoint/2010/main" val="1028678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0D101-1F81-F07E-DDB9-F14C93A0A8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 y="8"/>
            <a:ext cx="12191985" cy="6857991"/>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r>
              <a:rPr lang="en-US" b="1" dirty="0"/>
              <a:t>THE REPORTS WE RUN</a:t>
            </a:r>
          </a:p>
        </p:txBody>
      </p:sp>
      <p:sp>
        <p:nvSpPr>
          <p:cNvPr id="30" name="Reports Kicker"/>
          <p:cNvSpPr txBox="1"/>
          <p:nvPr/>
        </p:nvSpPr>
        <p:spPr>
          <a:xfrm>
            <a:off x="788200" y="1502052"/>
            <a:ext cx="10515600" cy="330000"/>
          </a:xfrm>
          <a:prstGeom prst="rect">
            <a:avLst/>
          </a:prstGeom>
          <a:noFill/>
        </p:spPr>
        <p:txBody>
          <a:bodyPr wrap="square" anchor="t"/>
          <a:lstStyle/>
          <a:p>
            <a:pPr algn="ctr"/>
            <a:r>
              <a:rPr lang="en-US" sz="1500" i="1" dirty="0"/>
              <a:t>These reports sparked every program you’re about to see — the best practice is what we do with them.</a:t>
            </a:r>
          </a:p>
        </p:txBody>
      </p:sp>
      <p:pic>
        <p:nvPicPr>
          <p:cNvPr id="31" name="Audit Summary Report"/>
          <p:cNvPicPr>
            <a:picLocks noChangeAspect="1"/>
          </p:cNvPicPr>
          <p:nvPr/>
        </p:nvPicPr>
        <p:blipFill>
          <a:blip r:embed="rId3"/>
          <a:stretch>
            <a:fillRect/>
          </a:stretch>
        </p:blipFill>
        <p:spPr>
          <a:xfrm>
            <a:off x="1217704" y="1959096"/>
            <a:ext cx="4746000" cy="2750000"/>
          </a:xfrm>
          <a:prstGeom prst="rect">
            <a:avLst/>
          </a:prstGeom>
          <a:ln w="9525">
            <a:solidFill>
              <a:srgbClr val="BFBFBF"/>
            </a:solidFill>
          </a:ln>
        </p:spPr>
      </p:pic>
      <p:pic>
        <p:nvPicPr>
          <p:cNvPr id="32" name="I Care Card Summary Report"/>
          <p:cNvPicPr>
            <a:picLocks noChangeAspect="1"/>
          </p:cNvPicPr>
          <p:nvPr/>
        </p:nvPicPr>
        <p:blipFill>
          <a:blip r:embed="rId4"/>
          <a:stretch>
            <a:fillRect/>
          </a:stretch>
        </p:blipFill>
        <p:spPr>
          <a:xfrm>
            <a:off x="6339500" y="1959096"/>
            <a:ext cx="4847000" cy="2700000"/>
          </a:xfrm>
          <a:prstGeom prst="rect">
            <a:avLst/>
          </a:prstGeom>
          <a:ln w="9525">
            <a:solidFill>
              <a:srgbClr val="BFBFBF"/>
            </a:solidFill>
          </a:ln>
        </p:spPr>
      </p:pic>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Tree>
    <p:extLst>
      <p:ext uri="{BB962C8B-B14F-4D97-AF65-F5344CB8AC3E}">
        <p14:creationId xmlns:p14="http://schemas.microsoft.com/office/powerpoint/2010/main" val="413988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0D101-1F81-F07E-DDB9-F14C93A0A8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 y="8"/>
            <a:ext cx="12191985" cy="6857991"/>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r>
              <a:rPr lang="en-US" b="1" dirty="0"/>
              <a:t>DATA BACK TO THE FIELD</a:t>
            </a:r>
          </a:p>
        </p:txBody>
      </p:sp>
      <p:sp>
        <p:nvSpPr>
          <p:cNvPr id="9" name="Content Placeholder 8">
            <a:extLst>
              <a:ext uri="{FF2B5EF4-FFF2-40B4-BE49-F238E27FC236}">
                <a16:creationId xmlns:a16="http://schemas.microsoft.com/office/drawing/2014/main" id="{D7FD434F-F0BA-05D9-F6BF-012FB1D6A234}"/>
              </a:ext>
            </a:extLst>
          </p:cNvPr>
          <p:cNvSpPr>
            <a:spLocks noGrp="1"/>
          </p:cNvSpPr>
          <p:nvPr>
            <p:ph sz="half" idx="1"/>
          </p:nvPr>
        </p:nvSpPr>
        <p:spPr/>
        <p:txBody>
          <a:bodyPr>
            <a:normAutofit/>
          </a:bodyPr>
          <a:lstStyle/>
          <a:p>
            <a:pPr marL="0" indent="0">
              <a:buNone/>
            </a:pPr>
            <a:r>
              <a:rPr lang="en-US" sz="2000" b="1" dirty="0"/>
              <a:t>How It Comes Back to the Craft</a:t>
            </a:r>
          </a:p>
          <a:p>
            <a:r>
              <a:rPr lang="en-US" sz="1600" dirty="0"/>
              <a:t>Daily toolbox talks built around the week’s top trending at-risk behaviors</a:t>
            </a:r>
          </a:p>
          <a:p>
            <a:r>
              <a:rPr lang="en-US" sz="1600" dirty="0"/>
              <a:t>JSA reviews target the hazards the data shows we are missing</a:t>
            </a:r>
          </a:p>
          <a:p>
            <a:r>
              <a:rPr lang="en-US" sz="1600" dirty="0"/>
              <a:t>On-the-spot coaching and recognition during observations</a:t>
            </a:r>
          </a:p>
          <a:p>
            <a:r>
              <a:rPr lang="en-US" sz="1600" dirty="0"/>
              <a:t>Platform-wide bulletins share lessons learned</a:t>
            </a:r>
          </a:p>
        </p:txBody>
      </p:sp>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p:txBody>
          <a:bodyPr>
            <a:normAutofit/>
          </a:bodyPr>
          <a:lstStyle/>
          <a:p>
            <a:pPr marL="0" indent="0">
              <a:buNone/>
            </a:pPr>
            <a:r>
              <a:rPr lang="en-US" sz="2000" b="1" dirty="0"/>
              <a:t>Our Rhythm</a:t>
            </a:r>
          </a:p>
          <a:p>
            <a:r>
              <a:rPr lang="en-US" sz="1600" b="1" dirty="0"/>
              <a:t>Daily: </a:t>
            </a:r>
            <a:r>
              <a:rPr lang="en-US" sz="1600" dirty="0"/>
              <a:t>HSE reviews every card and audit finding submitted</a:t>
            </a:r>
          </a:p>
          <a:p>
            <a:r>
              <a:rPr lang="en-US" sz="1600" b="1" dirty="0"/>
              <a:t>Weekly: </a:t>
            </a:r>
            <a:r>
              <a:rPr lang="en-US" sz="1600" dirty="0"/>
              <a:t>trend summary briefed to all project managers, the CEO, and the President of Operations</a:t>
            </a:r>
          </a:p>
          <a:p>
            <a:r>
              <a:rPr lang="en-US" sz="1600" b="1" dirty="0"/>
              <a:t>Monthly: </a:t>
            </a:r>
            <a:r>
              <a:rPr lang="en-US" sz="1600" dirty="0"/>
              <a:t>KPI review with leadership; results shared with our clients</a:t>
            </a:r>
          </a:p>
          <a:p>
            <a:r>
              <a:rPr lang="en-US" sz="1600" b="1" dirty="0"/>
              <a:t>Immediately: </a:t>
            </a:r>
            <a:r>
              <a:rPr lang="en-US" sz="1600" dirty="0"/>
              <a:t>stand-down when a serious trend or near miss emerges</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Tree>
    <p:extLst>
      <p:ext uri="{BB962C8B-B14F-4D97-AF65-F5344CB8AC3E}">
        <p14:creationId xmlns:p14="http://schemas.microsoft.com/office/powerpoint/2010/main" val="164374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0D101-1F81-F07E-DDB9-F14C93A0A8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 y="8"/>
            <a:ext cx="12191985" cy="6857991"/>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r>
              <a:rPr lang="en-US" b="1" dirty="0"/>
              <a:t>TRENDS TARGET THE WORK</a:t>
            </a:r>
          </a:p>
        </p:txBody>
      </p:sp>
      <p:sp>
        <p:nvSpPr>
          <p:cNvPr id="9" name="Content Placeholder 8">
            <a:extLst>
              <a:ext uri="{FF2B5EF4-FFF2-40B4-BE49-F238E27FC236}">
                <a16:creationId xmlns:a16="http://schemas.microsoft.com/office/drawing/2014/main" id="{D7FD434F-F0BA-05D9-F6BF-012FB1D6A234}"/>
              </a:ext>
            </a:extLst>
          </p:cNvPr>
          <p:cNvSpPr>
            <a:spLocks noGrp="1"/>
          </p:cNvSpPr>
          <p:nvPr>
            <p:ph sz="half" idx="1"/>
          </p:nvPr>
        </p:nvSpPr>
        <p:spPr/>
        <p:txBody>
          <a:bodyPr>
            <a:normAutofit/>
          </a:bodyPr>
          <a:lstStyle/>
          <a:p>
            <a:pPr marL="0" indent="0">
              <a:buNone/>
            </a:pPr>
            <a:r>
              <a:rPr lang="en-US" sz="2000" b="1" dirty="0"/>
              <a:t>What the Data Tells Us — and What We Do</a:t>
            </a:r>
          </a:p>
          <a:p>
            <a:r>
              <a:rPr lang="en-US" sz="1600" dirty="0"/>
              <a:t>Top at-risk behavior categories by site, crew, and task type</a:t>
            </a:r>
          </a:p>
          <a:p>
            <a:r>
              <a:rPr lang="en-US" sz="1600" dirty="0"/>
              <a:t>Focused audits and targeted refresher training where the data points</a:t>
            </a:r>
          </a:p>
          <a:p>
            <a:r>
              <a:rPr lang="en-US" sz="1600" dirty="0"/>
              <a:t>Pre-job planning informed by findings from similar past scopes</a:t>
            </a:r>
          </a:p>
        </p:txBody>
      </p:sp>
      <p:pic>
        <p:nvPicPr>
          <p:cNvPr id="34" name="Audit Deficiency Graph"/>
          <p:cNvPicPr>
            <a:picLocks noChangeAspect="1"/>
          </p:cNvPicPr>
          <p:nvPr/>
        </p:nvPicPr>
        <p:blipFill>
          <a:blip r:embed="rId3"/>
          <a:stretch>
            <a:fillRect/>
          </a:stretch>
        </p:blipFill>
        <p:spPr>
          <a:xfrm>
            <a:off x="6172200" y="1900000"/>
            <a:ext cx="5181600" cy="2733000"/>
          </a:xfrm>
          <a:prstGeom prst="rect">
            <a:avLst/>
          </a:prstGeom>
          <a:ln w="9525">
            <a:solidFill>
              <a:srgbClr val="BFBFBF"/>
            </a:solidFill>
          </a:ln>
        </p:spPr>
      </p:pic>
      <p:sp>
        <p:nvSpPr>
          <p:cNvPr id="35" name="Graph Caption"/>
          <p:cNvSpPr txBox="1"/>
          <p:nvPr/>
        </p:nvSpPr>
        <p:spPr>
          <a:xfrm>
            <a:off x="6172200" y="4720000"/>
            <a:ext cx="5181600" cy="560000"/>
          </a:xfrm>
          <a:prstGeom prst="rect">
            <a:avLst/>
          </a:prstGeom>
          <a:noFill/>
        </p:spPr>
        <p:txBody>
          <a:bodyPr wrap="square" anchor="t"/>
          <a:lstStyle/>
          <a:p>
            <a:pPr algn="ctr"/>
            <a:r>
              <a:rPr lang="en-US" sz="1200" i="1" dirty="0"/>
              <a:t>2025 audit deficiency report — Proper Hand Protection at 11.62%, our #3 audit item, jumps off the page</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Tree>
    <p:extLst>
      <p:ext uri="{BB962C8B-B14F-4D97-AF65-F5344CB8AC3E}">
        <p14:creationId xmlns:p14="http://schemas.microsoft.com/office/powerpoint/2010/main" val="3274564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0D101-1F81-F07E-DDB9-F14C93A0A8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 y="8"/>
            <a:ext cx="12191985" cy="6857991"/>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r>
              <a:rPr lang="en-US" b="1" dirty="0"/>
              <a:t>HAND SAFETY CAMPAIGN</a:t>
            </a:r>
          </a:p>
        </p:txBody>
      </p:sp>
      <p:sp>
        <p:nvSpPr>
          <p:cNvPr id="9" name="Content Placeholder 8">
            <a:extLst>
              <a:ext uri="{FF2B5EF4-FFF2-40B4-BE49-F238E27FC236}">
                <a16:creationId xmlns:a16="http://schemas.microsoft.com/office/drawing/2014/main" id="{D7FD434F-F0BA-05D9-F6BF-012FB1D6A234}"/>
              </a:ext>
            </a:extLst>
          </p:cNvPr>
          <p:cNvSpPr>
            <a:spLocks noGrp="1"/>
          </p:cNvSpPr>
          <p:nvPr>
            <p:ph sz="half" idx="1"/>
          </p:nvPr>
        </p:nvSpPr>
        <p:spPr>
          <a:xfrm>
            <a:off x="838200" y="1550000"/>
            <a:ext cx="5181600" cy="2700000"/>
          </a:xfrm>
        </p:spPr>
        <p:txBody>
          <a:bodyPr>
            <a:normAutofit/>
          </a:bodyPr>
          <a:lstStyle/>
          <a:p>
            <a:r>
              <a:rPr lang="en-US" sz="1500" b="1" dirty="0"/>
              <a:t>Trend spotted: </a:t>
            </a:r>
            <a:r>
              <a:rPr lang="en-US" sz="1500" dirty="0"/>
              <a:t>improper hand protection = 11.62% of 2025 audit findings — our #3 item</a:t>
            </a:r>
          </a:p>
          <a:p>
            <a:r>
              <a:rPr lang="en-US" sz="1500" b="1" dirty="0"/>
              <a:t>Response: </a:t>
            </a:r>
            <a:r>
              <a:rPr lang="en-US" sz="1500" dirty="0"/>
              <a:t>built the Precision Glove Matrix with senior management</a:t>
            </a:r>
          </a:p>
          <a:p>
            <a:r>
              <a:rPr lang="en-US" sz="1500" b="1" dirty="0"/>
              <a:t>To the field: </a:t>
            </a:r>
            <a:r>
              <a:rPr lang="en-US" sz="1500" dirty="0"/>
              <a:t>every hand trained and quizzed; laminated posters in trailers and the shop</a:t>
            </a:r>
          </a:p>
          <a:p>
            <a:r>
              <a:rPr lang="en-US" sz="1500" b="1" dirty="0"/>
              <a:t>Sticker contest: </a:t>
            </a:r>
            <a:r>
              <a:rPr lang="en-US" sz="1500" dirty="0"/>
              <a:t>the craft designed our first hardhat sticker — best design won $100</a:t>
            </a:r>
          </a:p>
          <a:p>
            <a:r>
              <a:rPr lang="en-US" sz="1500" b="1" dirty="0"/>
              <a:t>Result: </a:t>
            </a:r>
            <a:r>
              <a:rPr lang="en-US" sz="1500" dirty="0"/>
              <a:t>deficiencies cut to 1.48% since the June 1, 2025 launch — an 87% reduction</a:t>
            </a:r>
          </a:p>
        </p:txBody>
      </p:sp>
      <p:pic>
        <p:nvPicPr>
          <p:cNvPr id="20" name="Glove Matrix"/>
          <p:cNvPicPr>
            <a:picLocks noChangeAspect="1"/>
          </p:cNvPicPr>
          <p:nvPr/>
        </p:nvPicPr>
        <p:blipFill>
          <a:blip r:embed="rId3"/>
          <a:stretch>
            <a:fillRect/>
          </a:stretch>
        </p:blipFill>
        <p:spPr>
          <a:xfrm>
            <a:off x="6450000" y="1825625"/>
            <a:ext cx="2750000" cy="3018600"/>
          </a:xfrm>
          <a:prstGeom prst="rect">
            <a:avLst/>
          </a:prstGeom>
          <a:ln w="9525">
            <a:solidFill>
              <a:srgbClr val="BFBFBF"/>
            </a:solidFill>
          </a:ln>
        </p:spPr>
      </p:pic>
      <p:pic>
        <p:nvPicPr>
          <p:cNvPr id="21" name="Hardhat Sticker"/>
          <p:cNvPicPr>
            <a:picLocks noChangeAspect="1"/>
          </p:cNvPicPr>
          <p:nvPr/>
        </p:nvPicPr>
        <p:blipFill>
          <a:blip r:embed="rId4"/>
          <a:stretch>
            <a:fillRect/>
          </a:stretch>
        </p:blipFill>
        <p:spPr>
          <a:xfrm>
            <a:off x="9450000" y="2034925"/>
            <a:ext cx="2300000" cy="2300000"/>
          </a:xfrm>
          <a:prstGeom prst="rect">
            <a:avLst/>
          </a:prstGeom>
        </p:spPr>
      </p:pic>
      <p:sp>
        <p:nvSpPr>
          <p:cNvPr id="22" name="Sticker Caption"/>
          <p:cNvSpPr txBox="1"/>
          <p:nvPr/>
        </p:nvSpPr>
        <p:spPr>
          <a:xfrm>
            <a:off x="9250000" y="4420000"/>
            <a:ext cx="2700000" cy="550000"/>
          </a:xfrm>
          <a:prstGeom prst="rect">
            <a:avLst/>
          </a:prstGeom>
          <a:noFill/>
        </p:spPr>
        <p:txBody>
          <a:bodyPr wrap="square" anchor="t"/>
          <a:lstStyle/>
          <a:p>
            <a:pPr algn="ctr"/>
            <a:r>
              <a:rPr lang="en-US" sz="1100" i="1" dirty="0"/>
              <a:t>The winning design — on hardhats today</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Tree>
    <p:extLst>
      <p:ext uri="{BB962C8B-B14F-4D97-AF65-F5344CB8AC3E}">
        <p14:creationId xmlns:p14="http://schemas.microsoft.com/office/powerpoint/2010/main" val="260571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0D101-1F81-F07E-DDB9-F14C93A0A8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 y="8"/>
            <a:ext cx="12191985" cy="6857991"/>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r>
              <a:rPr lang="en-US" b="1" dirty="0"/>
              <a:t>I CARE CARDS IN ACTION</a:t>
            </a:r>
          </a:p>
        </p:txBody>
      </p:sp>
      <p:sp>
        <p:nvSpPr>
          <p:cNvPr id="9" name="Content Placeholder 8">
            <a:extLst>
              <a:ext uri="{FF2B5EF4-FFF2-40B4-BE49-F238E27FC236}">
                <a16:creationId xmlns:a16="http://schemas.microsoft.com/office/drawing/2014/main" id="{D7FD434F-F0BA-05D9-F6BF-012FB1D6A234}"/>
              </a:ext>
            </a:extLst>
          </p:cNvPr>
          <p:cNvSpPr>
            <a:spLocks noGrp="1"/>
          </p:cNvSpPr>
          <p:nvPr>
            <p:ph sz="half" idx="1"/>
          </p:nvPr>
        </p:nvSpPr>
        <p:spPr>
          <a:xfrm>
            <a:off x="838200" y="1550000"/>
            <a:ext cx="5181600" cy="2700000"/>
          </a:xfrm>
        </p:spPr>
        <p:txBody>
          <a:bodyPr>
            <a:normAutofit/>
          </a:bodyPr>
          <a:lstStyle/>
          <a:p>
            <a:r>
              <a:rPr lang="en-US" sz="1500" b="1" dirty="0"/>
              <a:t>Trend spotted: </a:t>
            </a:r>
            <a:r>
              <a:rPr lang="en-US" sz="1500" dirty="0"/>
              <a:t>I Care Card reports showed participation below 30% after our early-2024 launch</a:t>
            </a:r>
          </a:p>
          <a:p>
            <a:r>
              <a:rPr lang="en-US" sz="1500" b="1" dirty="0"/>
              <a:t>Crew of the Month: </a:t>
            </a:r>
            <a:r>
              <a:rPr lang="en-US" sz="1500" dirty="0"/>
              <a:t>launched November 2024 — at least 80% participation plus quality findings earns a hardhat sticker, t-shirt, and $25 Academy gift card</a:t>
            </a:r>
          </a:p>
          <a:p>
            <a:r>
              <a:rPr lang="en-US" sz="1500" b="1" dirty="0"/>
              <a:t>Steak dinner: </a:t>
            </a:r>
            <a:r>
              <a:rPr lang="en-US" sz="1500" dirty="0"/>
              <a:t>a standout finding earns a $50 or $100 steakhouse gift card — rewarding quality, not just quantity</a:t>
            </a:r>
          </a:p>
          <a:p>
            <a:r>
              <a:rPr lang="en-US" sz="1500" b="1" dirty="0"/>
              <a:t>Result: </a:t>
            </a:r>
            <a:r>
              <a:rPr lang="en-US" sz="1500" dirty="0"/>
              <a:t>participation sits at 91% today</a:t>
            </a:r>
          </a:p>
        </p:txBody>
      </p:sp>
      <p:pic>
        <p:nvPicPr>
          <p:cNvPr id="36" name="Crew of the Month Photo"/>
          <p:cNvPicPr>
            <a:picLocks noChangeAspect="1"/>
          </p:cNvPicPr>
          <p:nvPr/>
        </p:nvPicPr>
        <p:blipFill>
          <a:blip r:embed="rId3"/>
          <a:stretch>
            <a:fillRect/>
          </a:stretch>
        </p:blipFill>
        <p:spPr>
          <a:xfrm>
            <a:off x="6450000" y="1825625"/>
            <a:ext cx="2600000" cy="2600000"/>
          </a:xfrm>
          <a:prstGeom prst="rect">
            <a:avLst/>
          </a:prstGeom>
        </p:spPr>
      </p:pic>
      <p:sp>
        <p:nvSpPr>
          <p:cNvPr id="37" name="Crew Caption"/>
          <p:cNvSpPr txBox="1"/>
          <p:nvPr/>
        </p:nvSpPr>
        <p:spPr>
          <a:xfrm>
            <a:off x="6300000" y="4475625"/>
            <a:ext cx="2900000" cy="300000"/>
          </a:xfrm>
          <a:prstGeom prst="rect">
            <a:avLst/>
          </a:prstGeom>
          <a:noFill/>
        </p:spPr>
        <p:txBody>
          <a:bodyPr wrap="square" anchor="t"/>
          <a:lstStyle/>
          <a:p>
            <a:pPr algn="ctr"/>
            <a:r>
              <a:rPr lang="en-US" sz="1200" i="1" dirty="0"/>
              <a:t>July 2025 Crew of the Month</a:t>
            </a:r>
          </a:p>
        </p:txBody>
      </p:sp>
      <p:pic>
        <p:nvPicPr>
          <p:cNvPr id="38" name="CotM Shirt"/>
          <p:cNvPicPr>
            <a:picLocks noChangeAspect="1"/>
          </p:cNvPicPr>
          <p:nvPr/>
        </p:nvPicPr>
        <p:blipFill>
          <a:blip r:embed="rId4"/>
          <a:stretch>
            <a:fillRect/>
          </a:stretch>
        </p:blipFill>
        <p:spPr>
          <a:xfrm>
            <a:off x="9250000" y="1825625"/>
            <a:ext cx="2550000" cy="1692600"/>
          </a:xfrm>
          <a:prstGeom prst="rect">
            <a:avLst/>
          </a:prstGeom>
        </p:spPr>
      </p:pic>
      <p:pic>
        <p:nvPicPr>
          <p:cNvPr id="39" name="CotM Sticker"/>
          <p:cNvPicPr>
            <a:picLocks noChangeAspect="1"/>
          </p:cNvPicPr>
          <p:nvPr/>
        </p:nvPicPr>
        <p:blipFill>
          <a:blip r:embed="rId5"/>
          <a:stretch>
            <a:fillRect/>
          </a:stretch>
        </p:blipFill>
        <p:spPr>
          <a:xfrm>
            <a:off x="9250000" y="3668225"/>
            <a:ext cx="2550000" cy="1431500"/>
          </a:xfrm>
          <a:prstGeom prst="rect">
            <a:avLst/>
          </a:prstGeom>
        </p:spPr>
      </p:pic>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2026 SAFETY EXCELLENCE AWARDS | </a:t>
            </a:r>
            <a:r>
              <a:rPr lang="en-US" sz="1200" b="1" dirty="0"/>
              <a:t>BEST PRACTICES SEMINAR</a:t>
            </a:r>
          </a:p>
        </p:txBody>
      </p:sp>
    </p:spTree>
    <p:extLst>
      <p:ext uri="{BB962C8B-B14F-4D97-AF65-F5344CB8AC3E}">
        <p14:creationId xmlns:p14="http://schemas.microsoft.com/office/powerpoint/2010/main" val="105813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6cf9755-c392-47a8-90e5-2cab7b2088c8" xsi:nil="true"/>
    <lcf76f155ced4ddcb4097134ff3c332f xmlns="9594d856-599f-4a3b-a97d-b49ae33144e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6F8164ABBBE64B8583EA47391A32E3" ma:contentTypeVersion="19" ma:contentTypeDescription="Create a new document." ma:contentTypeScope="" ma:versionID="4b8ab2c22b0e8211bf0203ffa53b00bf">
  <xsd:schema xmlns:xsd="http://www.w3.org/2001/XMLSchema" xmlns:xs="http://www.w3.org/2001/XMLSchema" xmlns:p="http://schemas.microsoft.com/office/2006/metadata/properties" xmlns:ns2="e6cf9755-c392-47a8-90e5-2cab7b2088c8" xmlns:ns3="9594d856-599f-4a3b-a97d-b49ae33144ee" targetNamespace="http://schemas.microsoft.com/office/2006/metadata/properties" ma:root="true" ma:fieldsID="3652f488100efd83a14e401a8be276e9" ns2:_="" ns3:_="">
    <xsd:import namespace="e6cf9755-c392-47a8-90e5-2cab7b2088c8"/>
    <xsd:import namespace="9594d856-599f-4a3b-a97d-b49ae33144e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f9755-c392-47a8-90e5-2cab7b2088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31f49f8-d32f-49c1-bdb7-50db704ca24f}" ma:internalName="TaxCatchAll" ma:showField="CatchAllData" ma:web="e6cf9755-c392-47a8-90e5-2cab7b2088c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94d856-599f-4a3b-a97d-b49ae33144e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e7acff-fe2a-484b-931e-e5ee589765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4B3342-FD8B-435E-B5C5-61BE90F0B54A}">
  <ds:schemaRefs>
    <ds:schemaRef ds:uri="http://schemas.microsoft.com/sharepoint/v3/contenttype/forms"/>
  </ds:schemaRefs>
</ds:datastoreItem>
</file>

<file path=customXml/itemProps2.xml><?xml version="1.0" encoding="utf-8"?>
<ds:datastoreItem xmlns:ds="http://schemas.openxmlformats.org/officeDocument/2006/customXml" ds:itemID="{A0FD6A08-1D2C-4994-8E2A-2A4E48302380}">
  <ds:schemaRefs>
    <ds:schemaRef ds:uri="ad2e6369-df2a-4c81-9ecd-b7189536ada1"/>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http://schemas.microsoft.com/office/2006/metadata/properties"/>
    <ds:schemaRef ds:uri="http://purl.org/dc/terms/"/>
    <ds:schemaRef ds:uri="http://schemas.openxmlformats.org/package/2006/metadata/core-properties"/>
    <ds:schemaRef ds:uri="a8d7c0dc-1c48-456f-9b85-8620b8ae2ee8"/>
    <ds:schemaRef ds:uri="b90698a5-0630-4073-813d-1fda91f59d24"/>
  </ds:schemaRefs>
</ds:datastoreItem>
</file>

<file path=customXml/itemProps3.xml><?xml version="1.0" encoding="utf-8"?>
<ds:datastoreItem xmlns:ds="http://schemas.openxmlformats.org/officeDocument/2006/customXml" ds:itemID="{C613C916-9713-4AB8-A39A-F1C70A79CB46}"/>
</file>

<file path=docProps/app.xml><?xml version="1.0" encoding="utf-8"?>
<Properties xmlns="http://schemas.openxmlformats.org/officeDocument/2006/extended-properties" xmlns:vt="http://schemas.openxmlformats.org/officeDocument/2006/docPropsVTypes">
  <Template>office theme</Template>
  <TotalTime>256</TotalTime>
  <Words>920</Words>
  <Application>Microsoft Office PowerPoint</Application>
  <PresentationFormat>Widescreen</PresentationFormat>
  <Paragraphs>93</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Arial Black</vt:lpstr>
      <vt:lpstr>office theme</vt:lpstr>
      <vt:lpstr>PowerPoint Presentation</vt:lpstr>
      <vt:lpstr>PowerPoint Presentation</vt:lpstr>
      <vt:lpstr>PowerPoint Presentation</vt:lpstr>
      <vt:lpstr>iGoalZERO DIGITAL PLATFORM</vt:lpstr>
      <vt:lpstr>THE REPORTS WE RUN</vt:lpstr>
      <vt:lpstr>DATA BACK TO THE FIELD</vt:lpstr>
      <vt:lpstr>TRENDS TARGET THE WORK</vt:lpstr>
      <vt:lpstr>HAND SAFETY CAMPAIGN</vt:lpstr>
      <vt:lpstr>I CARE CARDS IN ACTION</vt:lpstr>
      <vt:lpstr>BENEFITS &amp; RESULTS</vt:lpstr>
      <vt:lpstr>FUTURE USE &amp; APPLICATIONS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Derrick Strain</dc:creator>
  <cp:lastModifiedBy>Derrick Strain</cp:lastModifiedBy>
  <cp:revision>17</cp:revision>
  <dcterms:created xsi:type="dcterms:W3CDTF">2025-05-22T20:31:15Z</dcterms:created>
  <dcterms:modified xsi:type="dcterms:W3CDTF">2026-06-12T16:57:51Z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0x010100806F8164ABBBE64B8583EA47391A32E3</vt:lpwstr>
  </property>
  <property fmtid="{D5CDD505-2E9C-101B-9397-08002B2CF9AE}" pid="3" name="MediaServiceImageTags">
    <vt:lpwstr/>
  </property>
</Properties>
</file>