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7" r:id="rId5"/>
    <p:sldId id="258" r:id="rId6"/>
    <p:sldId id="259" r:id="rId7"/>
    <p:sldId id="271" r:id="rId8"/>
    <p:sldId id="260" r:id="rId9"/>
    <p:sldId id="269" r:id="rId10"/>
    <p:sldId id="270" r:id="rId11"/>
    <p:sldId id="272" r:id="rId12"/>
    <p:sldId id="273" r:id="rId13"/>
    <p:sldId id="278" r:id="rId14"/>
    <p:sldId id="27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0"/>
    <p:restoredTop sz="94658"/>
  </p:normalViewPr>
  <p:slideViewPr>
    <p:cSldViewPr snapToGrid="0">
      <p:cViewPr varScale="1">
        <p:scale>
          <a:sx n="91" d="100"/>
          <a:sy n="91" d="100"/>
        </p:scale>
        <p:origin x="69"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D4B2B-454C-F344-B689-EE53840E09EC}" type="datetimeFigureOut">
              <a:rPr lang="en-US" smtClean="0"/>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98DE2-3B59-974E-AA71-107230FB5548}" type="slidenum">
              <a:rPr lang="en-US" smtClean="0"/>
              <a:t>‹#›</a:t>
            </a:fld>
            <a:endParaRPr lang="en-US"/>
          </a:p>
        </p:txBody>
      </p:sp>
    </p:spTree>
    <p:extLst>
      <p:ext uri="{BB962C8B-B14F-4D97-AF65-F5344CB8AC3E}">
        <p14:creationId xmlns:p14="http://schemas.microsoft.com/office/powerpoint/2010/main" val="349709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98DE2-3B59-974E-AA71-107230FB5548}" type="slidenum">
              <a:rPr lang="en-US" smtClean="0"/>
              <a:t>2</a:t>
            </a:fld>
            <a:endParaRPr lang="en-US"/>
          </a:p>
        </p:txBody>
      </p:sp>
    </p:spTree>
    <p:extLst>
      <p:ext uri="{BB962C8B-B14F-4D97-AF65-F5344CB8AC3E}">
        <p14:creationId xmlns:p14="http://schemas.microsoft.com/office/powerpoint/2010/main" val="385380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98DE2-3B59-974E-AA71-107230FB5548}" type="slidenum">
              <a:rPr lang="en-US" smtClean="0"/>
              <a:t>4</a:t>
            </a:fld>
            <a:endParaRPr lang="en-US"/>
          </a:p>
        </p:txBody>
      </p:sp>
    </p:spTree>
    <p:extLst>
      <p:ext uri="{BB962C8B-B14F-4D97-AF65-F5344CB8AC3E}">
        <p14:creationId xmlns:p14="http://schemas.microsoft.com/office/powerpoint/2010/main" val="41241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690F99-AD04-C9A6-78E5-73650B6B6F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456" y="-46381"/>
            <a:ext cx="12356912" cy="6950763"/>
          </a:xfrm>
          <a:prstGeom prst="rect">
            <a:avLst/>
          </a:prstGeom>
        </p:spPr>
      </p:pic>
      <p:sp>
        <p:nvSpPr>
          <p:cNvPr id="4" name="Rectangle 3">
            <a:extLst>
              <a:ext uri="{FF2B5EF4-FFF2-40B4-BE49-F238E27FC236}">
                <a16:creationId xmlns:a16="http://schemas.microsoft.com/office/drawing/2014/main" id="{6E9ED2E6-BE4F-64AD-D9E1-65BB54AA90C6}"/>
              </a:ext>
            </a:extLst>
          </p:cNvPr>
          <p:cNvSpPr/>
          <p:nvPr/>
        </p:nvSpPr>
        <p:spPr>
          <a:xfrm>
            <a:off x="1212112" y="-290"/>
            <a:ext cx="11029675" cy="6958932"/>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
            <a:extLst>
              <a:ext uri="{FF2B5EF4-FFF2-40B4-BE49-F238E27FC236}">
                <a16:creationId xmlns:a16="http://schemas.microsoft.com/office/drawing/2014/main" id="{EA0308A4-1E0D-EFCC-3763-94344F602CC9}"/>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2026 SAFETY EXCELLENCE AWARDS | </a:t>
            </a:r>
            <a:r>
              <a:rPr lang="en-US" sz="1200" b="1" dirty="0">
                <a:solidFill>
                  <a:srgbClr val="FFFFFF"/>
                </a:solidFill>
              </a:rPr>
              <a:t>BEST PRACTICES SEMINAR</a:t>
            </a:r>
          </a:p>
        </p:txBody>
      </p:sp>
      <p:pic>
        <p:nvPicPr>
          <p:cNvPr id="9" name="Picture 8" descr="A black background with gold text&#10;&#10;AI-generated content may be incorrect.">
            <a:extLst>
              <a:ext uri="{FF2B5EF4-FFF2-40B4-BE49-F238E27FC236}">
                <a16:creationId xmlns:a16="http://schemas.microsoft.com/office/drawing/2014/main" id="{A4CC827F-E3F5-1038-B83F-D6960A0FB7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712" y="838997"/>
            <a:ext cx="4452677" cy="1823381"/>
          </a:xfrm>
          <a:prstGeom prst="rect">
            <a:avLst/>
          </a:prstGeom>
          <a:effectLst>
            <a:outerShdw blurRad="163763" dist="38100" dir="5400000" sx="101000" sy="101000" algn="t" rotWithShape="0">
              <a:prstClr val="black">
                <a:alpha val="86000"/>
              </a:prstClr>
            </a:outerShdw>
          </a:effectLst>
        </p:spPr>
      </p:pic>
      <p:pic>
        <p:nvPicPr>
          <p:cNvPr id="5" name="Picture 4" descr="A blue and white diamond shaped frame&#10;&#10;AI-generated content may be incorrect.">
            <a:extLst>
              <a:ext uri="{FF2B5EF4-FFF2-40B4-BE49-F238E27FC236}">
                <a16:creationId xmlns:a16="http://schemas.microsoft.com/office/drawing/2014/main" id="{99EA263B-10C5-01E2-2145-0E2E3BFD9F20}"/>
              </a:ext>
            </a:extLst>
          </p:cNvPr>
          <p:cNvPicPr>
            <a:picLocks noChangeAspect="1"/>
          </p:cNvPicPr>
          <p:nvPr/>
        </p:nvPicPr>
        <p:blipFill>
          <a:blip r:embed="rId4"/>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622D20DB-0AFA-9AC4-82B4-6CC096F66F01}"/>
              </a:ext>
            </a:extLst>
          </p:cNvPr>
          <p:cNvSpPr txBox="1">
            <a:spLocks/>
          </p:cNvSpPr>
          <p:nvPr/>
        </p:nvSpPr>
        <p:spPr>
          <a:xfrm>
            <a:off x="5942162" y="3028209"/>
            <a:ext cx="5645812" cy="94328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effectLst>
                  <a:outerShdw blurRad="50800" dist="38100" dir="2700000" algn="tl" rotWithShape="0">
                    <a:prstClr val="black">
                      <a:alpha val="40000"/>
                    </a:prstClr>
                  </a:outerShdw>
                </a:effectLst>
                <a:latin typeface="Arial Black"/>
              </a:rPr>
              <a:t>HARD CRAFTS LARGE</a:t>
            </a:r>
            <a:endParaRPr lang="en-US" sz="3200" dirty="0">
              <a:solidFill>
                <a:schemeClr val="bg1"/>
              </a:solidFill>
              <a:effectLst>
                <a:outerShdw blurRad="50800" dist="38100" dir="2700000" algn="tl" rotWithShape="0">
                  <a:prstClr val="black">
                    <a:alpha val="40000"/>
                  </a:prstClr>
                </a:outerShdw>
              </a:effectLst>
              <a:latin typeface="Arial Black"/>
            </a:endParaRPr>
          </a:p>
          <a:p>
            <a:r>
              <a:rPr lang="en-US" sz="2800" dirty="0">
                <a:solidFill>
                  <a:schemeClr val="bg1"/>
                </a:solidFill>
                <a:effectLst>
                  <a:outerShdw blurRad="50800" dist="38100" dir="2700000" algn="tl" rotWithShape="0">
                    <a:prstClr val="black">
                      <a:alpha val="40000"/>
                    </a:prstClr>
                  </a:outerShdw>
                </a:effectLst>
              </a:rPr>
              <a:t>BEST IN CLASS</a:t>
            </a:r>
          </a:p>
        </p:txBody>
      </p:sp>
      <p:sp>
        <p:nvSpPr>
          <p:cNvPr id="13" name="TextBox 12">
            <a:extLst>
              <a:ext uri="{FF2B5EF4-FFF2-40B4-BE49-F238E27FC236}">
                <a16:creationId xmlns:a16="http://schemas.microsoft.com/office/drawing/2014/main" id="{ABDFEFD6-1A19-7FDD-7EBA-46AF1E1F0A21}"/>
              </a:ext>
            </a:extLst>
          </p:cNvPr>
          <p:cNvSpPr txBox="1"/>
          <p:nvPr/>
        </p:nvSpPr>
        <p:spPr>
          <a:xfrm>
            <a:off x="6288216" y="3885513"/>
            <a:ext cx="50388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64909615-9883-F883-084F-E43BC83C20A6}"/>
              </a:ext>
            </a:extLst>
          </p:cNvPr>
          <p:cNvSpPr txBox="1"/>
          <p:nvPr/>
        </p:nvSpPr>
        <p:spPr>
          <a:xfrm>
            <a:off x="5947443" y="4452411"/>
            <a:ext cx="520583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FFFF"/>
                </a:solidFill>
                <a:effectLst>
                  <a:outerShdw blurRad="50800" dist="38100" dir="2700000" algn="tl" rotWithShape="0">
                    <a:prstClr val="black">
                      <a:alpha val="40000"/>
                    </a:prstClr>
                  </a:outerShdw>
                </a:effectLst>
              </a:rPr>
              <a:t>Superheat is advancing on-site heat treatment for the digital marketplace, delivering safe, reliable solutions for critical welding and fabrication. We specialize in weld preheating, post weld heat treatment, and advanced induction heating, supported by experienced field crews, purpose-built equipment, and proprietary digital technologies. Through real-time monitoring, data-driven reporting, and a strong safety culture, we help customers improve quality, reduce risk, and execute complex projects with confidence.</a:t>
            </a:r>
            <a:endParaRPr lang="en-US" dirty="0">
              <a:effectLst>
                <a:outerShdw blurRad="50800" dist="38100" dir="2700000" algn="tl" rotWithShape="0">
                  <a:prstClr val="black">
                    <a:alpha val="40000"/>
                  </a:prstClr>
                </a:outerShdw>
              </a:effectLst>
            </a:endParaRPr>
          </a:p>
        </p:txBody>
      </p:sp>
      <p:pic>
        <p:nvPicPr>
          <p:cNvPr id="10" name="Picture 9">
            <a:extLst>
              <a:ext uri="{FF2B5EF4-FFF2-40B4-BE49-F238E27FC236}">
                <a16:creationId xmlns:a16="http://schemas.microsoft.com/office/drawing/2014/main" id="{49EE6F7E-95A9-881D-E060-F8D8A8C163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986" y="2985554"/>
            <a:ext cx="3988470" cy="1145957"/>
          </a:xfrm>
          <a:prstGeom prst="rect">
            <a:avLst/>
          </a:prstGeom>
        </p:spPr>
      </p:pic>
    </p:spTree>
    <p:extLst>
      <p:ext uri="{BB962C8B-B14F-4D97-AF65-F5344CB8AC3E}">
        <p14:creationId xmlns:p14="http://schemas.microsoft.com/office/powerpoint/2010/main" val="101351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302CF-0284-D794-CEE1-3AFDC3FEE7F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BC6ED0D-2721-30B7-45E7-44B500823FF3}"/>
              </a:ext>
            </a:extLst>
          </p:cNvPr>
          <p:cNvPicPr>
            <a:picLocks noChangeAspect="1"/>
          </p:cNvPicPr>
          <p:nvPr/>
        </p:nvPicPr>
        <p:blipFill>
          <a:blip r:embed="rId2"/>
          <a:stretch>
            <a:fillRect/>
          </a:stretch>
        </p:blipFill>
        <p:spPr>
          <a:xfrm>
            <a:off x="200630" y="0"/>
            <a:ext cx="11868237" cy="5810292"/>
          </a:xfrm>
          <a:prstGeom prst="rect">
            <a:avLst/>
          </a:prstGeom>
        </p:spPr>
      </p:pic>
      <p:sp>
        <p:nvSpPr>
          <p:cNvPr id="2" name="TextBox 4">
            <a:extLst>
              <a:ext uri="{FF2B5EF4-FFF2-40B4-BE49-F238E27FC236}">
                <a16:creationId xmlns:a16="http://schemas.microsoft.com/office/drawing/2014/main" id="{8AF14DDB-250C-212A-E5A3-F449C2E5405F}"/>
              </a:ext>
            </a:extLst>
          </p:cNvPr>
          <p:cNvSpPr txBox="1"/>
          <p:nvPr/>
        </p:nvSpPr>
        <p:spPr>
          <a:xfrm>
            <a:off x="7124095" y="1475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pic>
        <p:nvPicPr>
          <p:cNvPr id="3" name="Picture 2">
            <a:extLst>
              <a:ext uri="{FF2B5EF4-FFF2-40B4-BE49-F238E27FC236}">
                <a16:creationId xmlns:a16="http://schemas.microsoft.com/office/drawing/2014/main" id="{543D4BC3-E0A6-A807-60D1-6E2C83F893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756" y="9"/>
            <a:ext cx="12191984" cy="6857991"/>
          </a:xfrm>
          <a:prstGeom prst="rect">
            <a:avLst/>
          </a:prstGeom>
        </p:spPr>
      </p:pic>
    </p:spTree>
    <p:extLst>
      <p:ext uri="{BB962C8B-B14F-4D97-AF65-F5344CB8AC3E}">
        <p14:creationId xmlns:p14="http://schemas.microsoft.com/office/powerpoint/2010/main" val="345878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85A40-6A94-A1DC-73E7-AE9EBFDF3A4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7AD45BC-9827-51C0-5927-16151A943B99}"/>
              </a:ext>
            </a:extLst>
          </p:cNvPr>
          <p:cNvPicPr>
            <a:picLocks noChangeAspect="1"/>
          </p:cNvPicPr>
          <p:nvPr/>
        </p:nvPicPr>
        <p:blipFill>
          <a:blip r:embed="rId2"/>
          <a:stretch>
            <a:fillRect/>
          </a:stretch>
        </p:blipFill>
        <p:spPr>
          <a:xfrm>
            <a:off x="1876394" y="66650"/>
            <a:ext cx="8439212" cy="6724699"/>
          </a:xfrm>
          <a:prstGeom prst="rect">
            <a:avLst/>
          </a:prstGeom>
        </p:spPr>
      </p:pic>
      <p:sp>
        <p:nvSpPr>
          <p:cNvPr id="2" name="TextBox 4">
            <a:extLst>
              <a:ext uri="{FF2B5EF4-FFF2-40B4-BE49-F238E27FC236}">
                <a16:creationId xmlns:a16="http://schemas.microsoft.com/office/drawing/2014/main" id="{4297AEA7-3840-E23E-239E-D09BB60AF0AC}"/>
              </a:ext>
            </a:extLst>
          </p:cNvPr>
          <p:cNvSpPr txBox="1"/>
          <p:nvPr/>
        </p:nvSpPr>
        <p:spPr>
          <a:xfrm>
            <a:off x="7124095" y="1475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pic>
        <p:nvPicPr>
          <p:cNvPr id="3" name="Picture 2">
            <a:extLst>
              <a:ext uri="{FF2B5EF4-FFF2-40B4-BE49-F238E27FC236}">
                <a16:creationId xmlns:a16="http://schemas.microsoft.com/office/drawing/2014/main" id="{79C6134B-4E56-B72D-958C-AE9BCF73A8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 y="0"/>
            <a:ext cx="12191984" cy="6857991"/>
          </a:xfrm>
          <a:prstGeom prst="rect">
            <a:avLst/>
          </a:prstGeom>
        </p:spPr>
      </p:pic>
    </p:spTree>
    <p:extLst>
      <p:ext uri="{BB962C8B-B14F-4D97-AF65-F5344CB8AC3E}">
        <p14:creationId xmlns:p14="http://schemas.microsoft.com/office/powerpoint/2010/main" val="228795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7E5854-2C24-FC9C-2DE6-782E45A079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16489513-CF36-D511-DFC3-0D04CCAA93F6}"/>
              </a:ext>
            </a:extLst>
          </p:cNvPr>
          <p:cNvSpPr txBox="1"/>
          <p:nvPr/>
        </p:nvSpPr>
        <p:spPr>
          <a:xfrm>
            <a:off x="2665879" y="2105561"/>
            <a:ext cx="6860242" cy="1200329"/>
          </a:xfrm>
          <a:prstGeom prst="rect">
            <a:avLst/>
          </a:prstGeom>
          <a:solidFill>
            <a:schemeClr val="bg1"/>
          </a:solidFill>
        </p:spPr>
        <p:txBody>
          <a:bodyPr wrap="square" rtlCol="0">
            <a:spAutoFit/>
          </a:bodyPr>
          <a:lstStyle/>
          <a:p>
            <a:pPr algn="ctr"/>
            <a:r>
              <a:rPr lang="en-US" sz="7200" b="1" dirty="0">
                <a:solidFill>
                  <a:schemeClr val="tx1">
                    <a:lumMod val="75000"/>
                    <a:lumOff val="25000"/>
                  </a:schemeClr>
                </a:solidFill>
                <a:latin typeface="Arial Black" panose="020B0604020202020204" pitchFamily="34" charset="0"/>
                <a:cs typeface="Arial Black" panose="020B0604020202020204" pitchFamily="34" charset="0"/>
              </a:rPr>
              <a:t>QUESTIONS?</a:t>
            </a:r>
          </a:p>
        </p:txBody>
      </p:sp>
      <p:pic>
        <p:nvPicPr>
          <p:cNvPr id="3" name="Picture 2">
            <a:extLst>
              <a:ext uri="{FF2B5EF4-FFF2-40B4-BE49-F238E27FC236}">
                <a16:creationId xmlns:a16="http://schemas.microsoft.com/office/drawing/2014/main" id="{71D7C8F2-547C-9D40-F9D7-700291A332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 y="8"/>
            <a:ext cx="12191984" cy="6857991"/>
          </a:xfrm>
          <a:prstGeom prst="rect">
            <a:avLst/>
          </a:prstGeom>
        </p:spPr>
      </p:pic>
    </p:spTree>
    <p:extLst>
      <p:ext uri="{BB962C8B-B14F-4D97-AF65-F5344CB8AC3E}">
        <p14:creationId xmlns:p14="http://schemas.microsoft.com/office/powerpoint/2010/main" val="90214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74E71A5-7505-63CD-6D05-5505442408B6}"/>
              </a:ext>
            </a:extLst>
          </p:cNvPr>
          <p:cNvPicPr>
            <a:picLocks noChangeAspect="1"/>
          </p:cNvPicPr>
          <p:nvPr/>
        </p:nvPicPr>
        <p:blipFill>
          <a:blip r:embed="rId3">
            <a:extLst>
              <a:ext uri="{28A0092B-C50C-407E-A947-70E740481C1C}">
                <a14:useLocalDpi xmlns:a14="http://schemas.microsoft.com/office/drawing/2010/main" val="0"/>
              </a:ext>
            </a:extLst>
          </a:blip>
          <a:srcRect l="8355" r="14046"/>
          <a:stretch>
            <a:fillRect/>
          </a:stretch>
        </p:blipFill>
        <p:spPr>
          <a:xfrm>
            <a:off x="-1" y="0"/>
            <a:ext cx="12190477" cy="6858000"/>
          </a:xfrm>
          <a:prstGeom prst="rect">
            <a:avLst/>
          </a:prstGeom>
        </p:spPr>
      </p:pic>
    </p:spTree>
    <p:extLst>
      <p:ext uri="{BB962C8B-B14F-4D97-AF65-F5344CB8AC3E}">
        <p14:creationId xmlns:p14="http://schemas.microsoft.com/office/powerpoint/2010/main" val="4166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99D9E-4617-3522-A1EB-ABF211FA334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AC86D85-52CD-0C58-FE36-1ED281BC73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456" y="-46381"/>
            <a:ext cx="12356912" cy="6950763"/>
          </a:xfrm>
          <a:prstGeom prst="rect">
            <a:avLst/>
          </a:prstGeom>
        </p:spPr>
      </p:pic>
      <p:sp>
        <p:nvSpPr>
          <p:cNvPr id="2" name="Rectangle 1">
            <a:extLst>
              <a:ext uri="{FF2B5EF4-FFF2-40B4-BE49-F238E27FC236}">
                <a16:creationId xmlns:a16="http://schemas.microsoft.com/office/drawing/2014/main" id="{01E9143D-2E9E-CA10-D93F-FF934774AD76}"/>
              </a:ext>
            </a:extLst>
          </p:cNvPr>
          <p:cNvSpPr/>
          <p:nvPr/>
        </p:nvSpPr>
        <p:spPr>
          <a:xfrm>
            <a:off x="1658679" y="-50466"/>
            <a:ext cx="10583108" cy="6958932"/>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4">
            <a:extLst>
              <a:ext uri="{FF2B5EF4-FFF2-40B4-BE49-F238E27FC236}">
                <a16:creationId xmlns:a16="http://schemas.microsoft.com/office/drawing/2014/main" id="{9BB947E0-2835-3129-AE02-D128859FA682}"/>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2026 SAFETY EXCELLENCE AWARDS | </a:t>
            </a:r>
            <a:r>
              <a:rPr lang="en-US" sz="1200" b="1" dirty="0">
                <a:solidFill>
                  <a:srgbClr val="FFFFFF"/>
                </a:solidFill>
              </a:rPr>
              <a:t>BEST PRACTICES SEMINAR</a:t>
            </a:r>
          </a:p>
        </p:txBody>
      </p:sp>
      <p:pic>
        <p:nvPicPr>
          <p:cNvPr id="5" name="Picture 4" descr="A blue and white diamond shaped frame&#10;&#10;AI-generated content may be incorrect.">
            <a:extLst>
              <a:ext uri="{FF2B5EF4-FFF2-40B4-BE49-F238E27FC236}">
                <a16:creationId xmlns:a16="http://schemas.microsoft.com/office/drawing/2014/main" id="{1950919B-B32F-E003-9A7E-A9E0A18CC0E7}"/>
              </a:ext>
            </a:extLst>
          </p:cNvPr>
          <p:cNvPicPr>
            <a:picLocks noChangeAspect="1"/>
          </p:cNvPicPr>
          <p:nvPr/>
        </p:nvPicPr>
        <p:blipFill>
          <a:blip r:embed="rId3"/>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70F8ABFC-5562-066B-F401-16ABC2133508}"/>
              </a:ext>
            </a:extLst>
          </p:cNvPr>
          <p:cNvSpPr txBox="1">
            <a:spLocks/>
          </p:cNvSpPr>
          <p:nvPr/>
        </p:nvSpPr>
        <p:spPr>
          <a:xfrm>
            <a:off x="5942162" y="1299653"/>
            <a:ext cx="6533072" cy="133994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effectLst>
                  <a:outerShdw blurRad="50800" dist="38100" dir="2700000" algn="tl" rotWithShape="0">
                    <a:prstClr val="black">
                      <a:alpha val="40000"/>
                    </a:prstClr>
                  </a:outerShdw>
                </a:effectLst>
                <a:latin typeface="Arial Black"/>
              </a:rPr>
              <a:t>BEST PRACTICE </a:t>
            </a:r>
            <a:endParaRPr lang="en-US" b="1" dirty="0">
              <a:solidFill>
                <a:schemeClr val="bg1"/>
              </a:solidFill>
              <a:effectLst>
                <a:outerShdw blurRad="50800" dist="38100" dir="2700000" algn="tl" rotWithShape="0">
                  <a:prstClr val="black">
                    <a:alpha val="40000"/>
                  </a:prstClr>
                </a:outerShdw>
              </a:effectLst>
              <a:latin typeface="Arial Black"/>
            </a:endParaRPr>
          </a:p>
          <a:p>
            <a:r>
              <a:rPr lang="en-US" dirty="0">
                <a:solidFill>
                  <a:schemeClr val="bg1"/>
                </a:solidFill>
                <a:effectLst>
                  <a:outerShdw blurRad="50800" dist="38100" dir="2700000" algn="tl" rotWithShape="0">
                    <a:prstClr val="black">
                      <a:alpha val="40000"/>
                    </a:prstClr>
                  </a:outerShdw>
                </a:effectLst>
              </a:rPr>
              <a:t>AGENDA / OUTLINE</a:t>
            </a:r>
          </a:p>
        </p:txBody>
      </p:sp>
      <p:sp>
        <p:nvSpPr>
          <p:cNvPr id="8" name="TextBox 7">
            <a:extLst>
              <a:ext uri="{FF2B5EF4-FFF2-40B4-BE49-F238E27FC236}">
                <a16:creationId xmlns:a16="http://schemas.microsoft.com/office/drawing/2014/main" id="{77ABE78C-2584-CDE3-4325-049B0DE44EEE}"/>
              </a:ext>
            </a:extLst>
          </p:cNvPr>
          <p:cNvSpPr txBox="1"/>
          <p:nvPr/>
        </p:nvSpPr>
        <p:spPr>
          <a:xfrm>
            <a:off x="5940762" y="2634149"/>
            <a:ext cx="509682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Program Elements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Mentor Certification</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Mentorship Process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Mentorship Tools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Examples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Summary &amp; Wrap Up</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Q&amp;A</a:t>
            </a:r>
            <a:endParaRPr lang="en-US" dirty="0">
              <a:solidFill>
                <a:schemeClr val="bg1"/>
              </a:solidFill>
              <a:effectLst>
                <a:outerShdw blurRad="50800" dist="38100" dir="2700000" algn="tl" rotWithShape="0">
                  <a:prstClr val="black">
                    <a:alpha val="40000"/>
                  </a:prstClr>
                </a:outerShdw>
              </a:effectLst>
            </a:endParaRPr>
          </a:p>
        </p:txBody>
      </p:sp>
      <p:pic>
        <p:nvPicPr>
          <p:cNvPr id="9" name="Picture 8">
            <a:extLst>
              <a:ext uri="{FF2B5EF4-FFF2-40B4-BE49-F238E27FC236}">
                <a16:creationId xmlns:a16="http://schemas.microsoft.com/office/drawing/2014/main" id="{EF46C59B-2E04-7238-B72A-37C4064764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86" y="2985554"/>
            <a:ext cx="3988470" cy="1145957"/>
          </a:xfrm>
          <a:prstGeom prst="rect">
            <a:avLst/>
          </a:prstGeom>
        </p:spPr>
      </p:pic>
    </p:spTree>
    <p:extLst>
      <p:ext uri="{BB962C8B-B14F-4D97-AF65-F5344CB8AC3E}">
        <p14:creationId xmlns:p14="http://schemas.microsoft.com/office/powerpoint/2010/main" val="312081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A0E335-F0AC-4480-2371-E069C6967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78" y="0"/>
            <a:ext cx="10161444" cy="5718851"/>
          </a:xfrm>
          <a:prstGeom prst="rect">
            <a:avLst/>
          </a:prstGeom>
        </p:spPr>
      </p:pic>
      <p:pic>
        <p:nvPicPr>
          <p:cNvPr id="3" name="Picture 2">
            <a:extLst>
              <a:ext uri="{FF2B5EF4-FFF2-40B4-BE49-F238E27FC236}">
                <a16:creationId xmlns:a16="http://schemas.microsoft.com/office/drawing/2014/main" id="{E2E0D101-1F81-F07E-DDB9-F14C93A0A8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 y="0"/>
            <a:ext cx="12191984" cy="6857991"/>
          </a:xfrm>
          <a:prstGeom prst="rect">
            <a:avLst/>
          </a:prstGeom>
        </p:spPr>
      </p:pic>
      <p:sp>
        <p:nvSpPr>
          <p:cNvPr id="2" name="TextBox 4">
            <a:extLst>
              <a:ext uri="{FF2B5EF4-FFF2-40B4-BE49-F238E27FC236}">
                <a16:creationId xmlns:a16="http://schemas.microsoft.com/office/drawing/2014/main" id="{6E598049-06A1-F3A0-54C3-11DCDB8A2B2D}"/>
              </a:ext>
            </a:extLst>
          </p:cNvPr>
          <p:cNvSpPr txBox="1"/>
          <p:nvPr/>
        </p:nvSpPr>
        <p:spPr>
          <a:xfrm>
            <a:off x="7124096" y="0"/>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3242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E3E14D-683D-44E0-B30D-865F3E407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29" y="36939"/>
            <a:ext cx="9525750" cy="5361082"/>
          </a:xfrm>
          <a:prstGeom prst="rect">
            <a:avLst/>
          </a:prstGeom>
        </p:spPr>
      </p:pic>
      <p:pic>
        <p:nvPicPr>
          <p:cNvPr id="3" name="Picture 2">
            <a:extLst>
              <a:ext uri="{FF2B5EF4-FFF2-40B4-BE49-F238E27FC236}">
                <a16:creationId xmlns:a16="http://schemas.microsoft.com/office/drawing/2014/main" id="{E2E0D101-1F81-F07E-DDB9-F14C93A0A8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7297"/>
            <a:ext cx="12107915" cy="6810703"/>
          </a:xfrm>
          <a:prstGeom prst="rect">
            <a:avLst/>
          </a:prstGeom>
        </p:spPr>
      </p:pic>
      <p:sp>
        <p:nvSpPr>
          <p:cNvPr id="2" name="TextBox 4">
            <a:extLst>
              <a:ext uri="{FF2B5EF4-FFF2-40B4-BE49-F238E27FC236}">
                <a16:creationId xmlns:a16="http://schemas.microsoft.com/office/drawing/2014/main" id="{6E598049-06A1-F3A0-54C3-11DCDB8A2B2D}"/>
              </a:ext>
            </a:extLst>
          </p:cNvPr>
          <p:cNvSpPr txBox="1"/>
          <p:nvPr/>
        </p:nvSpPr>
        <p:spPr>
          <a:xfrm>
            <a:off x="6949548" y="47297"/>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102867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DE2185-8F4A-437A-AE87-6289CFA4C085}"/>
              </a:ext>
            </a:extLst>
          </p:cNvPr>
          <p:cNvPicPr>
            <a:picLocks noChangeAspect="1"/>
          </p:cNvPicPr>
          <p:nvPr/>
        </p:nvPicPr>
        <p:blipFill>
          <a:blip r:embed="rId2">
            <a:extLst>
              <a:ext uri="{28A0092B-C50C-407E-A947-70E740481C1C}">
                <a14:useLocalDpi xmlns:a14="http://schemas.microsoft.com/office/drawing/2010/main" val="0"/>
              </a:ext>
            </a:extLst>
          </a:blip>
          <a:srcRect b="19"/>
          <a:stretch>
            <a:fillRect/>
          </a:stretch>
        </p:blipFill>
        <p:spPr>
          <a:xfrm>
            <a:off x="1324304" y="50340"/>
            <a:ext cx="9932276" cy="5585870"/>
          </a:xfrm>
          <a:prstGeom prst="rect">
            <a:avLst/>
          </a:prstGeom>
        </p:spPr>
      </p:pic>
      <p:sp>
        <p:nvSpPr>
          <p:cNvPr id="2" name="TextBox 4">
            <a:extLst>
              <a:ext uri="{FF2B5EF4-FFF2-40B4-BE49-F238E27FC236}">
                <a16:creationId xmlns:a16="http://schemas.microsoft.com/office/drawing/2014/main" id="{6E598049-06A1-F3A0-54C3-11DCDB8A2B2D}"/>
              </a:ext>
            </a:extLst>
          </p:cNvPr>
          <p:cNvSpPr txBox="1"/>
          <p:nvPr/>
        </p:nvSpPr>
        <p:spPr>
          <a:xfrm>
            <a:off x="6854956" y="50340"/>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pic>
        <p:nvPicPr>
          <p:cNvPr id="3" name="Picture 2">
            <a:extLst>
              <a:ext uri="{FF2B5EF4-FFF2-40B4-BE49-F238E27FC236}">
                <a16:creationId xmlns:a16="http://schemas.microsoft.com/office/drawing/2014/main" id="{E2E0D101-1F81-F07E-DDB9-F14C93A0A8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 y="-50331"/>
            <a:ext cx="12191984" cy="6857991"/>
          </a:xfrm>
          <a:prstGeom prst="rect">
            <a:avLst/>
          </a:prstGeom>
        </p:spPr>
      </p:pic>
    </p:spTree>
    <p:extLst>
      <p:ext uri="{BB962C8B-B14F-4D97-AF65-F5344CB8AC3E}">
        <p14:creationId xmlns:p14="http://schemas.microsoft.com/office/powerpoint/2010/main" val="227645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231C57-D193-5B97-E3E2-5E4F7E024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265" y="113402"/>
            <a:ext cx="9783186" cy="5505968"/>
          </a:xfrm>
          <a:prstGeom prst="rect">
            <a:avLst/>
          </a:prstGeom>
        </p:spPr>
      </p:pic>
      <p:sp>
        <p:nvSpPr>
          <p:cNvPr id="2" name="TextBox 4">
            <a:extLst>
              <a:ext uri="{FF2B5EF4-FFF2-40B4-BE49-F238E27FC236}">
                <a16:creationId xmlns:a16="http://schemas.microsoft.com/office/drawing/2014/main" id="{6E598049-06A1-F3A0-54C3-11DCDB8A2B2D}"/>
              </a:ext>
            </a:extLst>
          </p:cNvPr>
          <p:cNvSpPr txBox="1"/>
          <p:nvPr/>
        </p:nvSpPr>
        <p:spPr>
          <a:xfrm>
            <a:off x="7086183" y="113402"/>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pic>
        <p:nvPicPr>
          <p:cNvPr id="3" name="Picture 2">
            <a:extLst>
              <a:ext uri="{FF2B5EF4-FFF2-40B4-BE49-F238E27FC236}">
                <a16:creationId xmlns:a16="http://schemas.microsoft.com/office/drawing/2014/main" id="{E2E0D101-1F81-F07E-DDB9-F14C93A0A8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 y="0"/>
            <a:ext cx="12191984" cy="6857991"/>
          </a:xfrm>
          <a:prstGeom prst="rect">
            <a:avLst/>
          </a:prstGeom>
        </p:spPr>
      </p:pic>
    </p:spTree>
    <p:extLst>
      <p:ext uri="{BB962C8B-B14F-4D97-AF65-F5344CB8AC3E}">
        <p14:creationId xmlns:p14="http://schemas.microsoft.com/office/powerpoint/2010/main" val="311916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2EE7FF-0CF8-ED9E-E50D-E91809A2324F}"/>
              </a:ext>
            </a:extLst>
          </p:cNvPr>
          <p:cNvPicPr>
            <a:picLocks noChangeAspect="1"/>
          </p:cNvPicPr>
          <p:nvPr/>
        </p:nvPicPr>
        <p:blipFill>
          <a:blip r:embed="rId2"/>
          <a:stretch>
            <a:fillRect/>
          </a:stretch>
        </p:blipFill>
        <p:spPr>
          <a:xfrm>
            <a:off x="1513115" y="114904"/>
            <a:ext cx="9823716" cy="5961622"/>
          </a:xfrm>
          <a:prstGeom prst="rect">
            <a:avLst/>
          </a:prstGeom>
        </p:spPr>
      </p:pic>
      <p:sp>
        <p:nvSpPr>
          <p:cNvPr id="2" name="TextBox 4">
            <a:extLst>
              <a:ext uri="{FF2B5EF4-FFF2-40B4-BE49-F238E27FC236}">
                <a16:creationId xmlns:a16="http://schemas.microsoft.com/office/drawing/2014/main" id="{6E598049-06A1-F3A0-54C3-11DCDB8A2B2D}"/>
              </a:ext>
            </a:extLst>
          </p:cNvPr>
          <p:cNvSpPr txBox="1"/>
          <p:nvPr/>
        </p:nvSpPr>
        <p:spPr>
          <a:xfrm>
            <a:off x="7091438" y="114904"/>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pic>
        <p:nvPicPr>
          <p:cNvPr id="3" name="Picture 2">
            <a:extLst>
              <a:ext uri="{FF2B5EF4-FFF2-40B4-BE49-F238E27FC236}">
                <a16:creationId xmlns:a16="http://schemas.microsoft.com/office/drawing/2014/main" id="{E2E0D101-1F81-F07E-DDB9-F14C93A0A8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 y="9"/>
            <a:ext cx="12191984" cy="6857991"/>
          </a:xfrm>
          <a:prstGeom prst="rect">
            <a:avLst/>
          </a:prstGeom>
        </p:spPr>
      </p:pic>
    </p:spTree>
    <p:extLst>
      <p:ext uri="{BB962C8B-B14F-4D97-AF65-F5344CB8AC3E}">
        <p14:creationId xmlns:p14="http://schemas.microsoft.com/office/powerpoint/2010/main" val="171208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89014-83BE-DA55-0A63-45DB75D51AEF}"/>
              </a:ext>
            </a:extLst>
          </p:cNvPr>
          <p:cNvPicPr>
            <a:picLocks noChangeAspect="1"/>
          </p:cNvPicPr>
          <p:nvPr/>
        </p:nvPicPr>
        <p:blipFill>
          <a:blip r:embed="rId2"/>
          <a:stretch>
            <a:fillRect/>
          </a:stretch>
        </p:blipFill>
        <p:spPr>
          <a:xfrm>
            <a:off x="2124739" y="0"/>
            <a:ext cx="7942521" cy="5753569"/>
          </a:xfrm>
          <a:prstGeom prst="rect">
            <a:avLst/>
          </a:prstGeom>
        </p:spPr>
      </p:pic>
      <p:sp>
        <p:nvSpPr>
          <p:cNvPr id="2" name="TextBox 4">
            <a:extLst>
              <a:ext uri="{FF2B5EF4-FFF2-40B4-BE49-F238E27FC236}">
                <a16:creationId xmlns:a16="http://schemas.microsoft.com/office/drawing/2014/main" id="{6E598049-06A1-F3A0-54C3-11DCDB8A2B2D}"/>
              </a:ext>
            </a:extLst>
          </p:cNvPr>
          <p:cNvSpPr txBox="1"/>
          <p:nvPr/>
        </p:nvSpPr>
        <p:spPr>
          <a:xfrm>
            <a:off x="7124095" y="1475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pic>
        <p:nvPicPr>
          <p:cNvPr id="3" name="Picture 2">
            <a:extLst>
              <a:ext uri="{FF2B5EF4-FFF2-40B4-BE49-F238E27FC236}">
                <a16:creationId xmlns:a16="http://schemas.microsoft.com/office/drawing/2014/main" id="{E2E0D101-1F81-F07E-DDB9-F14C93A0A8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 y="0"/>
            <a:ext cx="12191984" cy="6857991"/>
          </a:xfrm>
          <a:prstGeom prst="rect">
            <a:avLst/>
          </a:prstGeom>
        </p:spPr>
      </p:pic>
    </p:spTree>
    <p:extLst>
      <p:ext uri="{BB962C8B-B14F-4D97-AF65-F5344CB8AC3E}">
        <p14:creationId xmlns:p14="http://schemas.microsoft.com/office/powerpoint/2010/main" val="3549306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6F8164ABBBE64B8583EA47391A32E3" ma:contentTypeVersion="19" ma:contentTypeDescription="Create a new document." ma:contentTypeScope="" ma:versionID="4b8ab2c22b0e8211bf0203ffa53b00bf">
  <xsd:schema xmlns:xsd="http://www.w3.org/2001/XMLSchema" xmlns:xs="http://www.w3.org/2001/XMLSchema" xmlns:p="http://schemas.microsoft.com/office/2006/metadata/properties" xmlns:ns2="e6cf9755-c392-47a8-90e5-2cab7b2088c8" xmlns:ns3="9594d856-599f-4a3b-a97d-b49ae33144ee" targetNamespace="http://schemas.microsoft.com/office/2006/metadata/properties" ma:root="true" ma:fieldsID="3652f488100efd83a14e401a8be276e9" ns2:_="" ns3:_="">
    <xsd:import namespace="e6cf9755-c392-47a8-90e5-2cab7b2088c8"/>
    <xsd:import namespace="9594d856-599f-4a3b-a97d-b49ae3314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f9755-c392-47a8-90e5-2cab7b2088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31f49f8-d32f-49c1-bdb7-50db704ca24f}" ma:internalName="TaxCatchAll" ma:showField="CatchAllData" ma:web="e6cf9755-c392-47a8-90e5-2cab7b2088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4d856-599f-4a3b-a97d-b49ae3314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e7acff-fe2a-484b-931e-e5ee589765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6cf9755-c392-47a8-90e5-2cab7b2088c8" xsi:nil="true"/>
    <lcf76f155ced4ddcb4097134ff3c332f xmlns="9594d856-599f-4a3b-a97d-b49ae33144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8587B1-9327-4605-9974-D47A2355343F}"/>
</file>

<file path=customXml/itemProps2.xml><?xml version="1.0" encoding="utf-8"?>
<ds:datastoreItem xmlns:ds="http://schemas.openxmlformats.org/officeDocument/2006/customXml" ds:itemID="{424B3342-FD8B-435E-B5C5-61BE90F0B54A}">
  <ds:schemaRefs>
    <ds:schemaRef ds:uri="http://schemas.microsoft.com/sharepoint/v3/contenttype/forms"/>
  </ds:schemaRefs>
</ds:datastoreItem>
</file>

<file path=customXml/itemProps3.xml><?xml version="1.0" encoding="utf-8"?>
<ds:datastoreItem xmlns:ds="http://schemas.openxmlformats.org/officeDocument/2006/customXml" ds:itemID="{A0FD6A08-1D2C-4994-8E2A-2A4E48302380}">
  <ds:schemaRefs>
    <ds:schemaRef ds:uri="http://schemas.microsoft.com/office/2006/documentManagement/types"/>
    <ds:schemaRef ds:uri="http://www.w3.org/XML/1998/namespace"/>
    <ds:schemaRef ds:uri="http://purl.org/dc/terms/"/>
    <ds:schemaRef ds:uri="ad2e6369-df2a-4c81-9ecd-b7189536ada1"/>
    <ds:schemaRef ds:uri="a8d7c0dc-1c48-456f-9b85-8620b8ae2ee8"/>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b90698a5-0630-4073-813d-1fda91f59d24"/>
  </ds:schemaRefs>
</ds:datastoreItem>
</file>

<file path=docProps/app.xml><?xml version="1.0" encoding="utf-8"?>
<Properties xmlns="http://schemas.openxmlformats.org/officeDocument/2006/extended-properties" xmlns:vt="http://schemas.openxmlformats.org/officeDocument/2006/docPropsVTypes">
  <Template>office theme</Template>
  <TotalTime>286</TotalTime>
  <Words>192</Words>
  <Application>Microsoft Office PowerPoint</Application>
  <PresentationFormat>Widescreen</PresentationFormat>
  <Paragraphs>25</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 Cadenhead</dc:creator>
  <cp:lastModifiedBy>Bret Cadenhead</cp:lastModifiedBy>
  <cp:revision>17</cp:revision>
  <dcterms:created xsi:type="dcterms:W3CDTF">2025-05-22T20:31:15Z</dcterms:created>
  <dcterms:modified xsi:type="dcterms:W3CDTF">2026-06-12T15:58:26Z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0x010100806F8164ABBBE64B8583EA47391A32E3</vt:lpwstr>
  </property>
  <property fmtid="{D5CDD505-2E9C-101B-9397-08002B2CF9AE}" pid="3" name="MediaServiceImageTags">
    <vt:lpwstr/>
  </property>
</Properties>
</file>