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Lst>
  <p:sldSz cx="12192000" cy="6858000"/>
  <p:notesSz cx="6858000" cy="9144000"/>
  <p:embeddedFontLst>
    <p:embeddedFont>
      <p:font typeface="Arial Black" panose="020B0A04020102020204" pitchFamily="34" charset="0"/>
      <p:regular r:id="rId19"/>
      <p:bold r:id="rId20"/>
    </p:embeddedFont>
    <p:embeddedFont>
      <p:font typeface="Oswald" panose="00000500000000000000" pitchFamily="2" charset="0"/>
      <p:regular r:id="rId21"/>
      <p:bold r:id="rId22"/>
    </p:embeddedFont>
    <p:embeddedFont>
      <p:font typeface="Play"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7dvlbb5vFIMcsJNgebvy5dP+i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E0A5B8-22C9-5B81-DCE0-8740CDDC95A8}" v="1" dt="2026-06-12T17:17:46.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Wolkenhauer" userId="S::melissa@ibrt.us::ce89d710-e060-4753-8fc6-fd7db8cd1ba5" providerId="AD" clId="Web-{5FE0A5B8-22C9-5B81-DCE0-8740CDDC95A8}"/>
    <pc:docChg chg="delSld">
      <pc:chgData name="Melissa Wolkenhauer" userId="S::melissa@ibrt.us::ce89d710-e060-4753-8fc6-fd7db8cd1ba5" providerId="AD" clId="Web-{5FE0A5B8-22C9-5B81-DCE0-8740CDDC95A8}" dt="2026-06-12T17:17:46.538" v="0"/>
      <pc:docMkLst>
        <pc:docMk/>
      </pc:docMkLst>
      <pc:sldChg chg="del">
        <pc:chgData name="Melissa Wolkenhauer" userId="S::melissa@ibrt.us::ce89d710-e060-4753-8fc6-fd7db8cd1ba5" providerId="AD" clId="Web-{5FE0A5B8-22C9-5B81-DCE0-8740CDDC95A8}" dt="2026-06-12T17:17:46.538" v="0"/>
        <pc:sldMkLst>
          <pc:docMk/>
          <pc:sldMk cId="0"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1" name="Google Shape;4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82456" y="-46381"/>
            <a:ext cx="12356912" cy="6950763"/>
          </a:xfrm>
          <a:prstGeom prst="rect">
            <a:avLst/>
          </a:prstGeom>
          <a:noFill/>
          <a:ln>
            <a:noFill/>
          </a:ln>
        </p:spPr>
      </p:pic>
      <p:sp>
        <p:nvSpPr>
          <p:cNvPr id="89" name="Google Shape;89;p1"/>
          <p:cNvSpPr/>
          <p:nvPr/>
        </p:nvSpPr>
        <p:spPr>
          <a:xfrm>
            <a:off x="1212112" y="-290"/>
            <a:ext cx="11029675" cy="6958932"/>
          </a:xfrm>
          <a:prstGeom prst="rect">
            <a:avLst/>
          </a:prstGeom>
          <a:gradFill>
            <a:gsLst>
              <a:gs pos="0">
                <a:srgbClr val="EFF7FC">
                  <a:alpha val="0"/>
                </a:srgbClr>
              </a:gs>
              <a:gs pos="58000">
                <a:srgbClr val="000000">
                  <a:alpha val="50196"/>
                </a:srgbClr>
              </a:gs>
              <a:gs pos="100000">
                <a:srgbClr val="000000">
                  <a:alpha val="50196"/>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0" name="Google Shape;90;p1"/>
          <p:cNvSpPr txBox="1"/>
          <p:nvPr/>
        </p:nvSpPr>
        <p:spPr>
          <a:xfrm>
            <a:off x="6481838" y="223761"/>
            <a:ext cx="4867275"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rgbClr val="FFFFFF"/>
                </a:solidFill>
                <a:latin typeface="Arial"/>
                <a:ea typeface="Arial"/>
                <a:cs typeface="Arial"/>
                <a:sym typeface="Arial"/>
              </a:rPr>
              <a:t>2026 SAFETY EXCELLENCE AWARDS | </a:t>
            </a:r>
            <a:r>
              <a:rPr lang="en-US" sz="1200" b="1" i="0" u="none" strike="noStrike" cap="none">
                <a:solidFill>
                  <a:srgbClr val="FFFFFF"/>
                </a:solidFill>
                <a:latin typeface="Arial"/>
                <a:ea typeface="Arial"/>
                <a:cs typeface="Arial"/>
                <a:sym typeface="Arial"/>
              </a:rPr>
              <a:t>BEST PRACTICES SEMINAR</a:t>
            </a:r>
            <a:endParaRPr/>
          </a:p>
        </p:txBody>
      </p:sp>
      <p:pic>
        <p:nvPicPr>
          <p:cNvPr id="91" name="Google Shape;91;p1" descr="A black background with gold text&#10;&#10;AI-generated content may be incorrect."/>
          <p:cNvPicPr preferRelativeResize="0"/>
          <p:nvPr/>
        </p:nvPicPr>
        <p:blipFill rotWithShape="1">
          <a:blip r:embed="rId4">
            <a:alphaModFix/>
          </a:blip>
          <a:srcRect/>
          <a:stretch/>
        </p:blipFill>
        <p:spPr>
          <a:xfrm>
            <a:off x="5790712" y="838997"/>
            <a:ext cx="4452677" cy="1823381"/>
          </a:xfrm>
          <a:prstGeom prst="rect">
            <a:avLst/>
          </a:prstGeom>
          <a:noFill/>
          <a:ln>
            <a:noFill/>
          </a:ln>
          <a:effectLst>
            <a:outerShdw blurRad="163763" dist="38100" dir="5400000" sx="101000" sy="101000" algn="t" rotWithShape="0">
              <a:srgbClr val="000000">
                <a:alpha val="85882"/>
              </a:srgbClr>
            </a:outerShdw>
          </a:effectLst>
        </p:spPr>
      </p:pic>
      <p:pic>
        <p:nvPicPr>
          <p:cNvPr id="92" name="Google Shape;92;p1" descr="A blue and white diamond shaped frame&#10;&#10;AI-generated content may be incorrect."/>
          <p:cNvPicPr preferRelativeResize="0"/>
          <p:nvPr/>
        </p:nvPicPr>
        <p:blipFill rotWithShape="1">
          <a:blip r:embed="rId5">
            <a:alphaModFix/>
          </a:blip>
          <a:srcRect/>
          <a:stretch/>
        </p:blipFill>
        <p:spPr>
          <a:xfrm>
            <a:off x="-713047" y="100642"/>
            <a:ext cx="6659451" cy="6858000"/>
          </a:xfrm>
          <a:prstGeom prst="rect">
            <a:avLst/>
          </a:prstGeom>
          <a:noFill/>
          <a:ln>
            <a:noFill/>
          </a:ln>
        </p:spPr>
      </p:pic>
      <p:sp>
        <p:nvSpPr>
          <p:cNvPr id="93" name="Google Shape;93;p1"/>
          <p:cNvSpPr txBox="1"/>
          <p:nvPr/>
        </p:nvSpPr>
        <p:spPr>
          <a:xfrm>
            <a:off x="5942162" y="3028209"/>
            <a:ext cx="5645812" cy="9432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Black"/>
              <a:buNone/>
            </a:pPr>
            <a:r>
              <a:rPr lang="en-US" sz="3200" b="1" i="0" u="none" strike="noStrike" cap="none">
                <a:solidFill>
                  <a:schemeClr val="lt1"/>
                </a:solidFill>
                <a:latin typeface="Arial Black"/>
                <a:ea typeface="Arial Black"/>
                <a:cs typeface="Arial Black"/>
                <a:sym typeface="Arial Black"/>
              </a:rPr>
              <a:t>GENERAL CONTRACTOR X-LARGE</a:t>
            </a:r>
            <a:endParaRPr sz="3200" b="0" i="0" u="none" strike="noStrike" cap="none">
              <a:solidFill>
                <a:schemeClr val="lt1"/>
              </a:solidFill>
              <a:latin typeface="Arial Black"/>
              <a:ea typeface="Arial Black"/>
              <a:cs typeface="Arial Black"/>
              <a:sym typeface="Arial Black"/>
            </a:endParaRPr>
          </a:p>
          <a:p>
            <a:pPr marL="0" marR="0" lvl="0" indent="0" algn="l" rtl="0">
              <a:lnSpc>
                <a:spcPct val="90000"/>
              </a:lnSpc>
              <a:spcBef>
                <a:spcPts val="0"/>
              </a:spcBef>
              <a:spcAft>
                <a:spcPts val="0"/>
              </a:spcAft>
              <a:buClr>
                <a:schemeClr val="lt1"/>
              </a:buClr>
              <a:buSzPts val="2800"/>
              <a:buFont typeface="Play"/>
              <a:buNone/>
            </a:pPr>
            <a:r>
              <a:rPr lang="en-US" sz="2800" b="0" i="0" u="none" strike="noStrike" cap="none">
                <a:solidFill>
                  <a:schemeClr val="lt1"/>
                </a:solidFill>
                <a:latin typeface="Play"/>
                <a:ea typeface="Play"/>
                <a:cs typeface="Play"/>
                <a:sym typeface="Play"/>
              </a:rPr>
              <a:t>BEST IN CLASS</a:t>
            </a:r>
            <a:endParaRPr/>
          </a:p>
        </p:txBody>
      </p:sp>
      <p:sp>
        <p:nvSpPr>
          <p:cNvPr id="94" name="Google Shape;94;p1"/>
          <p:cNvSpPr txBox="1"/>
          <p:nvPr/>
        </p:nvSpPr>
        <p:spPr>
          <a:xfrm>
            <a:off x="6288216" y="3885513"/>
            <a:ext cx="50388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95" name="Google Shape;95;p1"/>
          <p:cNvSpPr txBox="1"/>
          <p:nvPr/>
        </p:nvSpPr>
        <p:spPr>
          <a:xfrm>
            <a:off x="5947443" y="4452411"/>
            <a:ext cx="5205832"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rgbClr val="FFFFFF"/>
                </a:solidFill>
                <a:latin typeface="Arial"/>
                <a:ea typeface="Arial"/>
                <a:cs typeface="Arial"/>
                <a:sym typeface="Arial"/>
              </a:rPr>
              <a:t>For 65 years, Turner Industries has provided turnkey industrial services and solutions to the companies that produce the energy and materials essential to modern life. Turner offers a “One Solution for Your Success” approach for heavy industrial construction, maintenance, turnaround, fabrication, equipment, and specialty services. The company employs more than 20,000 people and operates at jobsites across the United States</a:t>
            </a:r>
            <a:endParaRPr sz="1800">
              <a:solidFill>
                <a:schemeClr val="dk1"/>
              </a:solidFill>
              <a:latin typeface="Arial"/>
              <a:ea typeface="Arial"/>
              <a:cs typeface="Arial"/>
              <a:sym typeface="Arial"/>
            </a:endParaRPr>
          </a:p>
        </p:txBody>
      </p:sp>
      <p:pic>
        <p:nvPicPr>
          <p:cNvPr id="96" name="Google Shape;96;p1"/>
          <p:cNvPicPr preferRelativeResize="0"/>
          <p:nvPr/>
        </p:nvPicPr>
        <p:blipFill rotWithShape="1">
          <a:blip r:embed="rId6">
            <a:alphaModFix/>
          </a:blip>
          <a:srcRect/>
          <a:stretch/>
        </p:blipFill>
        <p:spPr>
          <a:xfrm>
            <a:off x="613472" y="2968511"/>
            <a:ext cx="3769342" cy="11016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9"/>
          <p:cNvPicPr preferRelativeResize="0"/>
          <p:nvPr/>
        </p:nvPicPr>
        <p:blipFill rotWithShape="1">
          <a:blip r:embed="rId3">
            <a:alphaModFix/>
          </a:blip>
          <a:srcRect/>
          <a:stretch/>
        </p:blipFill>
        <p:spPr>
          <a:xfrm>
            <a:off x="79200" y="-90916"/>
            <a:ext cx="12191986" cy="6857992"/>
          </a:xfrm>
          <a:prstGeom prst="rect">
            <a:avLst/>
          </a:prstGeom>
          <a:noFill/>
          <a:ln>
            <a:noFill/>
          </a:ln>
        </p:spPr>
      </p:pic>
      <p:sp>
        <p:nvSpPr>
          <p:cNvPr id="178" name="Google Shape;178;p9"/>
          <p:cNvSpPr txBox="1">
            <a:spLocks noGrp="1"/>
          </p:cNvSpPr>
          <p:nvPr>
            <p:ph type="title"/>
          </p:nvPr>
        </p:nvSpPr>
        <p:spPr>
          <a:xfrm>
            <a:off x="838200" y="17275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4000" b="1">
                <a:solidFill>
                  <a:srgbClr val="00583D"/>
                </a:solidFill>
                <a:latin typeface="Oswald"/>
                <a:ea typeface="Oswald"/>
                <a:cs typeface="Oswald"/>
                <a:sym typeface="Oswald"/>
              </a:rPr>
              <a:t>Line and Equipment Opening Risk Assessment </a:t>
            </a:r>
            <a:endParaRPr sz="4000"/>
          </a:p>
        </p:txBody>
      </p:sp>
      <p:sp>
        <p:nvSpPr>
          <p:cNvPr id="179" name="Google Shape;179;p9"/>
          <p:cNvSpPr txBox="1"/>
          <p:nvPr/>
        </p:nvSpPr>
        <p:spPr>
          <a:xfrm>
            <a:off x="6481838" y="223761"/>
            <a:ext cx="4867275"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2026 SAFETY EXCELLENCE AWARDS | </a:t>
            </a:r>
            <a:r>
              <a:rPr lang="en-US" sz="1200" b="1">
                <a:solidFill>
                  <a:schemeClr val="dk1"/>
                </a:solidFill>
                <a:latin typeface="Arial"/>
                <a:ea typeface="Arial"/>
                <a:cs typeface="Arial"/>
                <a:sym typeface="Arial"/>
              </a:rPr>
              <a:t>BEST PRACTICES SEMINAR</a:t>
            </a:r>
            <a:endParaRPr/>
          </a:p>
        </p:txBody>
      </p:sp>
      <p:pic>
        <p:nvPicPr>
          <p:cNvPr id="180" name="Google Shape;180;p9"/>
          <p:cNvPicPr preferRelativeResize="0"/>
          <p:nvPr/>
        </p:nvPicPr>
        <p:blipFill>
          <a:blip r:embed="rId4">
            <a:alphaModFix/>
          </a:blip>
          <a:stretch>
            <a:fillRect/>
          </a:stretch>
        </p:blipFill>
        <p:spPr>
          <a:xfrm>
            <a:off x="3220750" y="1176950"/>
            <a:ext cx="3261100" cy="4028800"/>
          </a:xfrm>
          <a:prstGeom prst="rect">
            <a:avLst/>
          </a:prstGeom>
          <a:noFill/>
          <a:ln w="38100" cap="flat" cmpd="sng">
            <a:solidFill>
              <a:srgbClr val="389CC9"/>
            </a:solidFill>
            <a:prstDash val="solid"/>
            <a:round/>
            <a:headEnd type="none" w="sm" len="sm"/>
            <a:tailEnd type="none" w="sm" len="sm"/>
          </a:ln>
        </p:spPr>
      </p:pic>
      <p:pic>
        <p:nvPicPr>
          <p:cNvPr id="181" name="Google Shape;181;p9"/>
          <p:cNvPicPr preferRelativeResize="0"/>
          <p:nvPr/>
        </p:nvPicPr>
        <p:blipFill>
          <a:blip r:embed="rId5">
            <a:alphaModFix/>
          </a:blip>
          <a:stretch>
            <a:fillRect/>
          </a:stretch>
        </p:blipFill>
        <p:spPr>
          <a:xfrm>
            <a:off x="6869525" y="1176950"/>
            <a:ext cx="3417475" cy="4028801"/>
          </a:xfrm>
          <a:prstGeom prst="rect">
            <a:avLst/>
          </a:prstGeom>
          <a:noFill/>
          <a:ln w="38100" cap="flat" cmpd="sng">
            <a:solidFill>
              <a:srgbClr val="389CC9"/>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0"/>
          <p:cNvPicPr preferRelativeResize="0"/>
          <p:nvPr/>
        </p:nvPicPr>
        <p:blipFill rotWithShape="1">
          <a:blip r:embed="rId3">
            <a:alphaModFix/>
          </a:blip>
          <a:srcRect/>
          <a:stretch/>
        </p:blipFill>
        <p:spPr>
          <a:xfrm>
            <a:off x="0" y="9"/>
            <a:ext cx="12191984" cy="6857991"/>
          </a:xfrm>
          <a:prstGeom prst="rect">
            <a:avLst/>
          </a:prstGeom>
          <a:noFill/>
          <a:ln>
            <a:noFill/>
          </a:ln>
        </p:spPr>
      </p:pic>
      <p:sp>
        <p:nvSpPr>
          <p:cNvPr id="187" name="Google Shape;187;p10"/>
          <p:cNvSpPr txBox="1">
            <a:spLocks noGrp="1"/>
          </p:cNvSpPr>
          <p:nvPr>
            <p:ph type="body" idx="1"/>
          </p:nvPr>
        </p:nvSpPr>
        <p:spPr>
          <a:xfrm>
            <a:off x="838200" y="1253400"/>
            <a:ext cx="10342800"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200"/>
              </a:spcBef>
              <a:spcAft>
                <a:spcPts val="0"/>
              </a:spcAft>
              <a:buClr>
                <a:schemeClr val="dk1"/>
              </a:buClr>
              <a:buSzPts val="1100"/>
              <a:buFont typeface="Arial"/>
              <a:buNone/>
            </a:pPr>
            <a:r>
              <a:rPr lang="en-US" sz="1800" b="1">
                <a:solidFill>
                  <a:srgbClr val="114D37"/>
                </a:solidFill>
              </a:rPr>
              <a:t>Personal Lock/Tag Accountability</a:t>
            </a:r>
            <a:endParaRPr sz="1800" b="1">
              <a:solidFill>
                <a:srgbClr val="114D37"/>
              </a:solidFill>
            </a:endParaRPr>
          </a:p>
          <a:p>
            <a:pPr marL="457200" lvl="0" indent="-342900" algn="l" rtl="0">
              <a:lnSpc>
                <a:spcPct val="115000"/>
              </a:lnSpc>
              <a:spcBef>
                <a:spcPts val="1200"/>
              </a:spcBef>
              <a:spcAft>
                <a:spcPts val="0"/>
              </a:spcAft>
              <a:buClr>
                <a:srgbClr val="114D37"/>
              </a:buClr>
              <a:buSzPts val="1800"/>
              <a:buChar char="●"/>
            </a:pPr>
            <a:r>
              <a:rPr lang="en-US" sz="1800" b="1">
                <a:solidFill>
                  <a:srgbClr val="114D37"/>
                </a:solidFill>
              </a:rPr>
              <a:t>Goal:</a:t>
            </a:r>
            <a:r>
              <a:rPr lang="en-US" sz="1800">
                <a:solidFill>
                  <a:srgbClr val="114D37"/>
                </a:solidFill>
              </a:rPr>
              <a:t> Reinforce the critical nature of LOTO and protect individual lives.</a:t>
            </a:r>
            <a:endParaRPr sz="1800">
              <a:solidFill>
                <a:srgbClr val="114D37"/>
              </a:solidFill>
            </a:endParaRPr>
          </a:p>
          <a:p>
            <a:pPr marL="457200" lvl="0" indent="-342900" algn="l" rtl="0">
              <a:lnSpc>
                <a:spcPct val="115000"/>
              </a:lnSpc>
              <a:spcBef>
                <a:spcPts val="0"/>
              </a:spcBef>
              <a:spcAft>
                <a:spcPts val="0"/>
              </a:spcAft>
              <a:buClr>
                <a:srgbClr val="114D37"/>
              </a:buClr>
              <a:buSzPts val="1800"/>
              <a:buChar char="●"/>
            </a:pPr>
            <a:r>
              <a:rPr lang="en-US" sz="1800" b="1">
                <a:solidFill>
                  <a:srgbClr val="114D37"/>
                </a:solidFill>
              </a:rPr>
              <a:t>Mechanism:</a:t>
            </a:r>
            <a:r>
              <a:rPr lang="en-US" sz="1800">
                <a:solidFill>
                  <a:srgbClr val="114D37"/>
                </a:solidFill>
              </a:rPr>
              <a:t> Personal lock tags immediately signal that a life is at risk if the lock remains.</a:t>
            </a:r>
            <a:endParaRPr sz="1800">
              <a:solidFill>
                <a:srgbClr val="114D37"/>
              </a:solidFill>
            </a:endParaRPr>
          </a:p>
          <a:p>
            <a:pPr marL="457200" lvl="0" indent="-342900" algn="l" rtl="0">
              <a:lnSpc>
                <a:spcPct val="115000"/>
              </a:lnSpc>
              <a:spcBef>
                <a:spcPts val="0"/>
              </a:spcBef>
              <a:spcAft>
                <a:spcPts val="0"/>
              </a:spcAft>
              <a:buClr>
                <a:srgbClr val="114D37"/>
              </a:buClr>
              <a:buSzPts val="1800"/>
              <a:buChar char="●"/>
            </a:pPr>
            <a:r>
              <a:rPr lang="en-US" sz="1800" b="1">
                <a:solidFill>
                  <a:srgbClr val="114D37"/>
                </a:solidFill>
              </a:rPr>
              <a:t>Encouragement:</a:t>
            </a:r>
            <a:r>
              <a:rPr lang="en-US" sz="1800">
                <a:solidFill>
                  <a:srgbClr val="114D37"/>
                </a:solidFill>
              </a:rPr>
              <a:t> Employees are encouraged to include a photo (of themselves or a loved one) on the tag.</a:t>
            </a:r>
            <a:endParaRPr sz="1800">
              <a:solidFill>
                <a:srgbClr val="114D37"/>
              </a:solidFill>
            </a:endParaRPr>
          </a:p>
          <a:p>
            <a:pPr marL="457200" lvl="0" indent="-342900" algn="l" rtl="0">
              <a:lnSpc>
                <a:spcPct val="115000"/>
              </a:lnSpc>
              <a:spcBef>
                <a:spcPts val="0"/>
              </a:spcBef>
              <a:spcAft>
                <a:spcPts val="0"/>
              </a:spcAft>
              <a:buClr>
                <a:srgbClr val="114D37"/>
              </a:buClr>
              <a:buSzPts val="1800"/>
              <a:buChar char="●"/>
            </a:pPr>
            <a:r>
              <a:rPr lang="en-US" sz="1800" b="1">
                <a:solidFill>
                  <a:srgbClr val="114D37"/>
                </a:solidFill>
              </a:rPr>
              <a:t>Impact:</a:t>
            </a:r>
            <a:r>
              <a:rPr lang="en-US" sz="1800">
                <a:solidFill>
                  <a:srgbClr val="114D37"/>
                </a:solidFill>
              </a:rPr>
              <a:t> Deepens personal accountability by turning a generic lock into a visual reminder of the person depending on its safe removal.</a:t>
            </a:r>
            <a:endParaRPr sz="3200"/>
          </a:p>
        </p:txBody>
      </p:sp>
      <p:sp>
        <p:nvSpPr>
          <p:cNvPr id="188" name="Google Shape;188;p10"/>
          <p:cNvSpPr txBox="1"/>
          <p:nvPr/>
        </p:nvSpPr>
        <p:spPr>
          <a:xfrm>
            <a:off x="6481838" y="223761"/>
            <a:ext cx="4867275"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2026 SAFETY EXCELLENCE AWARDS | </a:t>
            </a:r>
            <a:r>
              <a:rPr lang="en-US" sz="1200" b="1">
                <a:solidFill>
                  <a:schemeClr val="dk1"/>
                </a:solidFill>
                <a:latin typeface="Arial"/>
                <a:ea typeface="Arial"/>
                <a:cs typeface="Arial"/>
                <a:sym typeface="Arial"/>
              </a:rPr>
              <a:t>BEST PRACTICES SEMINAR</a:t>
            </a:r>
            <a:endParaRPr/>
          </a:p>
        </p:txBody>
      </p:sp>
      <p:pic>
        <p:nvPicPr>
          <p:cNvPr id="189" name="Google Shape;189;p10"/>
          <p:cNvPicPr preferRelativeResize="0"/>
          <p:nvPr/>
        </p:nvPicPr>
        <p:blipFill>
          <a:blip r:embed="rId4">
            <a:alphaModFix/>
          </a:blip>
          <a:stretch>
            <a:fillRect/>
          </a:stretch>
        </p:blipFill>
        <p:spPr>
          <a:xfrm>
            <a:off x="6016675" y="3406975"/>
            <a:ext cx="1315925" cy="1945975"/>
          </a:xfrm>
          <a:prstGeom prst="rect">
            <a:avLst/>
          </a:prstGeom>
          <a:noFill/>
          <a:ln w="38100" cap="flat" cmpd="sng">
            <a:solidFill>
              <a:srgbClr val="389CC9"/>
            </a:solidFill>
            <a:prstDash val="solid"/>
            <a:round/>
            <a:headEnd type="none" w="sm" len="sm"/>
            <a:tailEnd type="none" w="sm" len="sm"/>
          </a:ln>
        </p:spPr>
      </p:pic>
      <p:pic>
        <p:nvPicPr>
          <p:cNvPr id="190" name="Google Shape;190;p10"/>
          <p:cNvPicPr preferRelativeResize="0"/>
          <p:nvPr/>
        </p:nvPicPr>
        <p:blipFill>
          <a:blip r:embed="rId5">
            <a:alphaModFix/>
          </a:blip>
          <a:stretch>
            <a:fillRect/>
          </a:stretch>
        </p:blipFill>
        <p:spPr>
          <a:xfrm>
            <a:off x="7606575" y="3406970"/>
            <a:ext cx="1315925" cy="1945975"/>
          </a:xfrm>
          <a:prstGeom prst="rect">
            <a:avLst/>
          </a:prstGeom>
          <a:noFill/>
          <a:ln w="38100" cap="flat" cmpd="sng">
            <a:solidFill>
              <a:srgbClr val="389CC9"/>
            </a:solidFill>
            <a:prstDash val="solid"/>
            <a:round/>
            <a:headEnd type="none" w="sm" len="sm"/>
            <a:tailEnd type="none" w="sm" len="sm"/>
          </a:ln>
        </p:spPr>
      </p:pic>
      <p:sp>
        <p:nvSpPr>
          <p:cNvPr id="191" name="Google Shape;191;p10"/>
          <p:cNvSpPr txBox="1">
            <a:spLocks noGrp="1"/>
          </p:cNvSpPr>
          <p:nvPr>
            <p:ph type="title"/>
          </p:nvPr>
        </p:nvSpPr>
        <p:spPr>
          <a:xfrm>
            <a:off x="990588" y="2237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4500" b="1">
                <a:solidFill>
                  <a:srgbClr val="00583D"/>
                </a:solidFill>
                <a:latin typeface="Oswald"/>
                <a:ea typeface="Oswald"/>
                <a:cs typeface="Oswald"/>
                <a:sym typeface="Oswald"/>
              </a:rPr>
              <a:t>Make It Personal</a:t>
            </a:r>
            <a:endParaRPr sz="6000"/>
          </a:p>
        </p:txBody>
      </p:sp>
      <p:pic>
        <p:nvPicPr>
          <p:cNvPr id="192" name="Google Shape;192;p10"/>
          <p:cNvPicPr preferRelativeResize="0"/>
          <p:nvPr/>
        </p:nvPicPr>
        <p:blipFill rotWithShape="1">
          <a:blip r:embed="rId6">
            <a:alphaModFix/>
          </a:blip>
          <a:srcRect l="13231" t="11300" r="6286"/>
          <a:stretch/>
        </p:blipFill>
        <p:spPr>
          <a:xfrm>
            <a:off x="5106600" y="500753"/>
            <a:ext cx="812100" cy="624200"/>
          </a:xfrm>
          <a:prstGeom prst="rect">
            <a:avLst/>
          </a:prstGeom>
          <a:noFill/>
          <a:ln w="38100" cap="flat" cmpd="sng">
            <a:solidFill>
              <a:srgbClr val="389CC9"/>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1"/>
          <p:cNvPicPr preferRelativeResize="0"/>
          <p:nvPr/>
        </p:nvPicPr>
        <p:blipFill rotWithShape="1">
          <a:blip r:embed="rId3">
            <a:alphaModFix/>
          </a:blip>
          <a:srcRect/>
          <a:stretch/>
        </p:blipFill>
        <p:spPr>
          <a:xfrm>
            <a:off x="0" y="9"/>
            <a:ext cx="12191984" cy="6857991"/>
          </a:xfrm>
          <a:prstGeom prst="rect">
            <a:avLst/>
          </a:prstGeom>
          <a:noFill/>
          <a:ln>
            <a:noFill/>
          </a:ln>
        </p:spPr>
      </p:pic>
      <p:sp>
        <p:nvSpPr>
          <p:cNvPr id="198" name="Google Shape;19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4500" b="1">
                <a:solidFill>
                  <a:srgbClr val="00583D"/>
                </a:solidFill>
                <a:latin typeface="Oswald"/>
                <a:ea typeface="Oswald"/>
                <a:cs typeface="Oswald"/>
                <a:sym typeface="Oswald"/>
              </a:rPr>
              <a:t>Make It Personal</a:t>
            </a:r>
            <a:endParaRPr sz="4500"/>
          </a:p>
        </p:txBody>
      </p:sp>
      <p:sp>
        <p:nvSpPr>
          <p:cNvPr id="199" name="Google Shape;199;p11"/>
          <p:cNvSpPr txBox="1">
            <a:spLocks noGrp="1"/>
          </p:cNvSpPr>
          <p:nvPr>
            <p:ph type="body" idx="1"/>
          </p:nvPr>
        </p:nvSpPr>
        <p:spPr>
          <a:xfrm>
            <a:off x="838200" y="1372950"/>
            <a:ext cx="10591800" cy="4351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200"/>
              </a:spcBef>
              <a:spcAft>
                <a:spcPts val="1200"/>
              </a:spcAft>
              <a:buClr>
                <a:schemeClr val="dk1"/>
              </a:buClr>
              <a:buSzPts val="1100"/>
              <a:buFont typeface="Arial"/>
              <a:buNone/>
            </a:pPr>
            <a:r>
              <a:rPr lang="en-US" sz="1800" b="1">
                <a:solidFill>
                  <a:srgbClr val="114D37"/>
                </a:solidFill>
              </a:rPr>
              <a:t>Our biggest asset, our workforce, gave positive feedback, noting that this not only reminds them of the importance of their own life but also of the special person waiting for their safe return home.</a:t>
            </a:r>
            <a:endParaRPr sz="3200"/>
          </a:p>
        </p:txBody>
      </p:sp>
      <p:sp>
        <p:nvSpPr>
          <p:cNvPr id="200" name="Google Shape;200;p11"/>
          <p:cNvSpPr txBox="1"/>
          <p:nvPr/>
        </p:nvSpPr>
        <p:spPr>
          <a:xfrm>
            <a:off x="6481838" y="223761"/>
            <a:ext cx="4867275"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2026 SAFETY EXCELLENCE AWARDS | </a:t>
            </a:r>
            <a:r>
              <a:rPr lang="en-US" sz="1200" b="1">
                <a:solidFill>
                  <a:schemeClr val="dk1"/>
                </a:solidFill>
                <a:latin typeface="Arial"/>
                <a:ea typeface="Arial"/>
                <a:cs typeface="Arial"/>
                <a:sym typeface="Arial"/>
              </a:rPr>
              <a:t>BEST PRACTICES SEMINAR</a:t>
            </a:r>
            <a:endParaRPr/>
          </a:p>
        </p:txBody>
      </p:sp>
      <p:pic>
        <p:nvPicPr>
          <p:cNvPr id="201" name="Google Shape;201;p11"/>
          <p:cNvPicPr preferRelativeResize="0"/>
          <p:nvPr/>
        </p:nvPicPr>
        <p:blipFill>
          <a:blip r:embed="rId4">
            <a:alphaModFix/>
          </a:blip>
          <a:stretch>
            <a:fillRect/>
          </a:stretch>
        </p:blipFill>
        <p:spPr>
          <a:xfrm>
            <a:off x="3031001" y="2319350"/>
            <a:ext cx="1652350" cy="2893725"/>
          </a:xfrm>
          <a:prstGeom prst="rect">
            <a:avLst/>
          </a:prstGeom>
          <a:noFill/>
          <a:ln w="38100" cap="flat" cmpd="sng">
            <a:solidFill>
              <a:srgbClr val="389CC9"/>
            </a:solidFill>
            <a:prstDash val="solid"/>
            <a:round/>
            <a:headEnd type="none" w="sm" len="sm"/>
            <a:tailEnd type="none" w="sm" len="sm"/>
          </a:ln>
        </p:spPr>
      </p:pic>
      <p:pic>
        <p:nvPicPr>
          <p:cNvPr id="202" name="Google Shape;202;p11"/>
          <p:cNvPicPr preferRelativeResize="0"/>
          <p:nvPr/>
        </p:nvPicPr>
        <p:blipFill rotWithShape="1">
          <a:blip r:embed="rId5">
            <a:alphaModFix/>
          </a:blip>
          <a:srcRect l="6557" t="1881" r="9169" b="1678"/>
          <a:stretch/>
        </p:blipFill>
        <p:spPr>
          <a:xfrm>
            <a:off x="5536893" y="2274075"/>
            <a:ext cx="1698900" cy="2893725"/>
          </a:xfrm>
          <a:prstGeom prst="rect">
            <a:avLst/>
          </a:prstGeom>
          <a:noFill/>
          <a:ln w="38100" cap="flat" cmpd="sng">
            <a:solidFill>
              <a:srgbClr val="389CC9"/>
            </a:solidFill>
            <a:prstDash val="solid"/>
            <a:round/>
            <a:headEnd type="none" w="sm" len="sm"/>
            <a:tailEnd type="none" w="sm" len="sm"/>
          </a:ln>
        </p:spPr>
      </p:pic>
      <p:pic>
        <p:nvPicPr>
          <p:cNvPr id="203" name="Google Shape;203;p11"/>
          <p:cNvPicPr preferRelativeResize="0"/>
          <p:nvPr/>
        </p:nvPicPr>
        <p:blipFill rotWithShape="1">
          <a:blip r:embed="rId6">
            <a:alphaModFix/>
          </a:blip>
          <a:srcRect t="2875" r="10129"/>
          <a:stretch/>
        </p:blipFill>
        <p:spPr>
          <a:xfrm>
            <a:off x="8089319" y="2274075"/>
            <a:ext cx="1652350" cy="2893726"/>
          </a:xfrm>
          <a:prstGeom prst="rect">
            <a:avLst/>
          </a:prstGeom>
          <a:noFill/>
          <a:ln w="38100" cap="flat" cmpd="sng">
            <a:solidFill>
              <a:srgbClr val="389CC9"/>
            </a:solidFill>
            <a:prstDash val="solid"/>
            <a:round/>
            <a:headEnd type="none" w="sm" len="sm"/>
            <a:tailEnd type="none" w="sm" len="sm"/>
          </a:ln>
        </p:spPr>
      </p:pic>
      <p:pic>
        <p:nvPicPr>
          <p:cNvPr id="204" name="Google Shape;204;p11"/>
          <p:cNvPicPr preferRelativeResize="0"/>
          <p:nvPr/>
        </p:nvPicPr>
        <p:blipFill rotWithShape="1">
          <a:blip r:embed="rId7">
            <a:alphaModFix/>
          </a:blip>
          <a:srcRect l="13231" t="11300" r="6286"/>
          <a:stretch/>
        </p:blipFill>
        <p:spPr>
          <a:xfrm>
            <a:off x="5106600" y="661578"/>
            <a:ext cx="812100" cy="624200"/>
          </a:xfrm>
          <a:prstGeom prst="rect">
            <a:avLst/>
          </a:prstGeom>
          <a:noFill/>
          <a:ln w="38100" cap="flat" cmpd="sng">
            <a:solidFill>
              <a:srgbClr val="389CC9"/>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9" name="Google Shape;219;p14"/>
          <p:cNvSpPr txBox="1"/>
          <p:nvPr/>
        </p:nvSpPr>
        <p:spPr>
          <a:xfrm>
            <a:off x="2665879" y="2105561"/>
            <a:ext cx="6860242" cy="120032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rgbClr val="3F3F3F"/>
                </a:solidFill>
                <a:latin typeface="Arial Black"/>
                <a:ea typeface="Arial Black"/>
                <a:cs typeface="Arial Black"/>
                <a:sym typeface="Arial Black"/>
              </a:rPr>
              <a:t>QUESTIONS?</a:t>
            </a:r>
            <a:endParaRPr/>
          </a:p>
        </p:txBody>
      </p:sp>
      <p:pic>
        <p:nvPicPr>
          <p:cNvPr id="220" name="Google Shape;220;p14"/>
          <p:cNvPicPr preferRelativeResize="0"/>
          <p:nvPr/>
        </p:nvPicPr>
        <p:blipFill rotWithShape="1">
          <a:blip r:embed="rId4">
            <a:alphaModFix/>
          </a:blip>
          <a:srcRect/>
          <a:stretch/>
        </p:blipFill>
        <p:spPr>
          <a:xfrm>
            <a:off x="0" y="9"/>
            <a:ext cx="12191984" cy="68579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2"/>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3" name="Google Shape;103;p2"/>
          <p:cNvPicPr preferRelativeResize="0"/>
          <p:nvPr/>
        </p:nvPicPr>
        <p:blipFill rotWithShape="1">
          <a:blip r:embed="rId3">
            <a:alphaModFix/>
          </a:blip>
          <a:srcRect l="6253" r="9081"/>
          <a:stretch/>
        </p:blipFill>
        <p:spPr>
          <a:xfrm>
            <a:off x="0" y="0"/>
            <a:ext cx="12188953"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a:stretch/>
        </p:blipFill>
        <p:spPr>
          <a:xfrm>
            <a:off x="-82456" y="-46381"/>
            <a:ext cx="12356912" cy="6950763"/>
          </a:xfrm>
          <a:prstGeom prst="rect">
            <a:avLst/>
          </a:prstGeom>
          <a:noFill/>
          <a:ln>
            <a:noFill/>
          </a:ln>
        </p:spPr>
      </p:pic>
      <p:sp>
        <p:nvSpPr>
          <p:cNvPr id="109" name="Google Shape;109;p3"/>
          <p:cNvSpPr/>
          <p:nvPr/>
        </p:nvSpPr>
        <p:spPr>
          <a:xfrm>
            <a:off x="1658679" y="-50466"/>
            <a:ext cx="10583108" cy="6958932"/>
          </a:xfrm>
          <a:prstGeom prst="rect">
            <a:avLst/>
          </a:prstGeom>
          <a:gradFill>
            <a:gsLst>
              <a:gs pos="0">
                <a:srgbClr val="EFF7FC">
                  <a:alpha val="0"/>
                </a:srgbClr>
              </a:gs>
              <a:gs pos="58000">
                <a:srgbClr val="000000">
                  <a:alpha val="50196"/>
                </a:srgbClr>
              </a:gs>
              <a:gs pos="100000">
                <a:srgbClr val="000000">
                  <a:alpha val="50196"/>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 name="Google Shape;110;p3"/>
          <p:cNvSpPr txBox="1"/>
          <p:nvPr/>
        </p:nvSpPr>
        <p:spPr>
          <a:xfrm>
            <a:off x="6481838" y="223761"/>
            <a:ext cx="4867275"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FFFFFF"/>
                </a:solidFill>
                <a:latin typeface="Arial"/>
                <a:ea typeface="Arial"/>
                <a:cs typeface="Arial"/>
                <a:sym typeface="Arial"/>
              </a:rPr>
              <a:t>2026 SAFETY EXCELLENCE AWARDS | </a:t>
            </a:r>
            <a:r>
              <a:rPr lang="en-US" sz="1200" b="1">
                <a:solidFill>
                  <a:srgbClr val="FFFFFF"/>
                </a:solidFill>
                <a:latin typeface="Arial"/>
                <a:ea typeface="Arial"/>
                <a:cs typeface="Arial"/>
                <a:sym typeface="Arial"/>
              </a:rPr>
              <a:t>BEST PRACTICES SEMINAR</a:t>
            </a:r>
            <a:endParaRPr/>
          </a:p>
        </p:txBody>
      </p:sp>
      <p:pic>
        <p:nvPicPr>
          <p:cNvPr id="111" name="Google Shape;111;p3" descr="A blue and white diamond shaped frame&#10;&#10;AI-generated content may be incorrect."/>
          <p:cNvPicPr preferRelativeResize="0"/>
          <p:nvPr/>
        </p:nvPicPr>
        <p:blipFill rotWithShape="1">
          <a:blip r:embed="rId4">
            <a:alphaModFix/>
          </a:blip>
          <a:srcRect/>
          <a:stretch/>
        </p:blipFill>
        <p:spPr>
          <a:xfrm>
            <a:off x="-713047" y="100642"/>
            <a:ext cx="6659451" cy="6858000"/>
          </a:xfrm>
          <a:prstGeom prst="rect">
            <a:avLst/>
          </a:prstGeom>
          <a:noFill/>
          <a:ln>
            <a:noFill/>
          </a:ln>
        </p:spPr>
      </p:pic>
      <p:sp>
        <p:nvSpPr>
          <p:cNvPr id="112" name="Google Shape;112;p3"/>
          <p:cNvSpPr txBox="1"/>
          <p:nvPr/>
        </p:nvSpPr>
        <p:spPr>
          <a:xfrm>
            <a:off x="5942162" y="1299653"/>
            <a:ext cx="6533072" cy="13399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Black"/>
              <a:buNone/>
            </a:pPr>
            <a:r>
              <a:rPr lang="en-US" sz="4400" b="1">
                <a:solidFill>
                  <a:schemeClr val="lt1"/>
                </a:solidFill>
                <a:latin typeface="Arial Black"/>
                <a:ea typeface="Arial Black"/>
                <a:cs typeface="Arial Black"/>
                <a:sym typeface="Arial Black"/>
              </a:rPr>
              <a:t>BEST PRACTICE</a:t>
            </a:r>
            <a:endParaRPr/>
          </a:p>
          <a:p>
            <a:pPr marL="0" marR="0" lvl="0" indent="0" algn="l" rtl="0">
              <a:lnSpc>
                <a:spcPct val="90000"/>
              </a:lnSpc>
              <a:spcBef>
                <a:spcPts val="0"/>
              </a:spcBef>
              <a:spcAft>
                <a:spcPts val="0"/>
              </a:spcAft>
              <a:buClr>
                <a:schemeClr val="lt1"/>
              </a:buClr>
              <a:buSzPts val="4400"/>
              <a:buFont typeface="Play"/>
              <a:buNone/>
            </a:pPr>
            <a:r>
              <a:rPr lang="en-US" sz="4400">
                <a:solidFill>
                  <a:schemeClr val="lt1"/>
                </a:solidFill>
                <a:latin typeface="Play"/>
                <a:ea typeface="Play"/>
                <a:cs typeface="Play"/>
                <a:sym typeface="Play"/>
              </a:rPr>
              <a:t>AGENDA / OUTLINE</a:t>
            </a:r>
            <a:endParaRPr/>
          </a:p>
        </p:txBody>
      </p:sp>
      <p:sp>
        <p:nvSpPr>
          <p:cNvPr id="113" name="Google Shape;113;p3"/>
          <p:cNvSpPr txBox="1"/>
          <p:nvPr/>
        </p:nvSpPr>
        <p:spPr>
          <a:xfrm>
            <a:off x="5940762" y="2634149"/>
            <a:ext cx="5096827" cy="203132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US" sz="1800" b="1">
                <a:solidFill>
                  <a:schemeClr val="lt1"/>
                </a:solidFill>
                <a:latin typeface="Arial"/>
                <a:ea typeface="Arial"/>
                <a:cs typeface="Arial"/>
                <a:sym typeface="Arial"/>
              </a:rPr>
              <a:t>Purpose</a:t>
            </a:r>
            <a:endParaRPr sz="1800">
              <a:solidFill>
                <a:schemeClr val="lt1"/>
              </a:solidFill>
              <a:latin typeface="Arial"/>
              <a:ea typeface="Arial"/>
              <a:cs typeface="Arial"/>
              <a:sym typeface="Arial"/>
            </a:endParaRPr>
          </a:p>
          <a:p>
            <a:pPr marL="285750" marR="0" lvl="0" indent="-285750" algn="l" rtl="0">
              <a:spcBef>
                <a:spcPts val="0"/>
              </a:spcBef>
              <a:spcAft>
                <a:spcPts val="0"/>
              </a:spcAft>
              <a:buClr>
                <a:schemeClr val="lt1"/>
              </a:buClr>
              <a:buSzPts val="1800"/>
              <a:buFont typeface="Arial"/>
              <a:buChar char="•"/>
            </a:pPr>
            <a:r>
              <a:rPr lang="en-US" sz="1800" b="1">
                <a:solidFill>
                  <a:schemeClr val="lt1"/>
                </a:solidFill>
                <a:latin typeface="Arial"/>
                <a:ea typeface="Arial"/>
                <a:cs typeface="Arial"/>
                <a:sym typeface="Arial"/>
              </a:rPr>
              <a:t>Execution &amp; Implementation</a:t>
            </a:r>
            <a:endParaRPr sz="1800">
              <a:solidFill>
                <a:schemeClr val="lt1"/>
              </a:solidFill>
              <a:latin typeface="Arial"/>
              <a:ea typeface="Arial"/>
              <a:cs typeface="Arial"/>
              <a:sym typeface="Arial"/>
            </a:endParaRPr>
          </a:p>
          <a:p>
            <a:pPr marL="285750" marR="0" lvl="0" indent="-285750" algn="l" rtl="0">
              <a:spcBef>
                <a:spcPts val="0"/>
              </a:spcBef>
              <a:spcAft>
                <a:spcPts val="0"/>
              </a:spcAft>
              <a:buClr>
                <a:schemeClr val="lt1"/>
              </a:buClr>
              <a:buSzPts val="1800"/>
              <a:buFont typeface="Arial"/>
              <a:buChar char="•"/>
            </a:pPr>
            <a:r>
              <a:rPr lang="en-US" sz="1800" b="1">
                <a:solidFill>
                  <a:schemeClr val="lt1"/>
                </a:solidFill>
                <a:latin typeface="Arial"/>
                <a:ea typeface="Arial"/>
                <a:cs typeface="Arial"/>
                <a:sym typeface="Arial"/>
              </a:rPr>
              <a:t>Benefits &amp; Results</a:t>
            </a:r>
            <a:endParaRPr sz="1800">
              <a:solidFill>
                <a:schemeClr val="lt1"/>
              </a:solidFill>
              <a:latin typeface="Arial"/>
              <a:ea typeface="Arial"/>
              <a:cs typeface="Arial"/>
              <a:sym typeface="Arial"/>
            </a:endParaRPr>
          </a:p>
          <a:p>
            <a:pPr marL="285750" marR="0" lvl="0" indent="-285750" algn="l" rtl="0">
              <a:spcBef>
                <a:spcPts val="0"/>
              </a:spcBef>
              <a:spcAft>
                <a:spcPts val="0"/>
              </a:spcAft>
              <a:buClr>
                <a:schemeClr val="lt1"/>
              </a:buClr>
              <a:buSzPts val="1800"/>
              <a:buFont typeface="Arial"/>
              <a:buChar char="•"/>
            </a:pPr>
            <a:r>
              <a:rPr lang="en-US" sz="1800" b="1">
                <a:solidFill>
                  <a:schemeClr val="lt1"/>
                </a:solidFill>
                <a:latin typeface="Arial"/>
                <a:ea typeface="Arial"/>
                <a:cs typeface="Arial"/>
                <a:sym typeface="Arial"/>
              </a:rPr>
              <a:t>Examples</a:t>
            </a:r>
            <a:endParaRPr sz="1800">
              <a:solidFill>
                <a:schemeClr val="lt1"/>
              </a:solidFill>
              <a:latin typeface="Arial"/>
              <a:ea typeface="Arial"/>
              <a:cs typeface="Arial"/>
              <a:sym typeface="Arial"/>
            </a:endParaRPr>
          </a:p>
          <a:p>
            <a:pPr marL="285750" marR="0" lvl="0" indent="-285750" algn="l" rtl="0">
              <a:spcBef>
                <a:spcPts val="0"/>
              </a:spcBef>
              <a:spcAft>
                <a:spcPts val="0"/>
              </a:spcAft>
              <a:buClr>
                <a:schemeClr val="lt1"/>
              </a:buClr>
              <a:buSzPts val="1800"/>
              <a:buFont typeface="Arial"/>
              <a:buChar char="•"/>
            </a:pPr>
            <a:r>
              <a:rPr lang="en-US" sz="1800" b="1">
                <a:solidFill>
                  <a:schemeClr val="lt1"/>
                </a:solidFill>
                <a:latin typeface="Arial"/>
                <a:ea typeface="Arial"/>
                <a:cs typeface="Arial"/>
                <a:sym typeface="Arial"/>
              </a:rPr>
              <a:t>Future Use &amp; Applications</a:t>
            </a:r>
            <a:endParaRPr sz="1800">
              <a:solidFill>
                <a:schemeClr val="lt1"/>
              </a:solidFill>
              <a:latin typeface="Arial"/>
              <a:ea typeface="Arial"/>
              <a:cs typeface="Arial"/>
              <a:sym typeface="Arial"/>
            </a:endParaRPr>
          </a:p>
          <a:p>
            <a:pPr marL="285750" marR="0" lvl="0" indent="-285750" algn="l" rtl="0">
              <a:spcBef>
                <a:spcPts val="0"/>
              </a:spcBef>
              <a:spcAft>
                <a:spcPts val="0"/>
              </a:spcAft>
              <a:buClr>
                <a:schemeClr val="lt1"/>
              </a:buClr>
              <a:buSzPts val="1800"/>
              <a:buFont typeface="Arial"/>
              <a:buChar char="•"/>
            </a:pPr>
            <a:r>
              <a:rPr lang="en-US" sz="1800" b="1">
                <a:solidFill>
                  <a:schemeClr val="lt1"/>
                </a:solidFill>
                <a:latin typeface="Arial"/>
                <a:ea typeface="Arial"/>
                <a:cs typeface="Arial"/>
                <a:sym typeface="Arial"/>
              </a:rPr>
              <a:t>Summary &amp; Wrap Up</a:t>
            </a:r>
            <a:endParaRPr sz="1800">
              <a:solidFill>
                <a:schemeClr val="lt1"/>
              </a:solidFill>
              <a:latin typeface="Arial"/>
              <a:ea typeface="Arial"/>
              <a:cs typeface="Arial"/>
              <a:sym typeface="Arial"/>
            </a:endParaRPr>
          </a:p>
          <a:p>
            <a:pPr marL="285750" marR="0" lvl="0" indent="-285750" algn="l" rtl="0">
              <a:spcBef>
                <a:spcPts val="0"/>
              </a:spcBef>
              <a:spcAft>
                <a:spcPts val="0"/>
              </a:spcAft>
              <a:buClr>
                <a:schemeClr val="lt1"/>
              </a:buClr>
              <a:buSzPts val="1800"/>
              <a:buFont typeface="Arial"/>
              <a:buChar char="•"/>
            </a:pPr>
            <a:r>
              <a:rPr lang="en-US" sz="1800" b="1">
                <a:solidFill>
                  <a:schemeClr val="lt1"/>
                </a:solidFill>
                <a:latin typeface="Arial"/>
                <a:ea typeface="Arial"/>
                <a:cs typeface="Arial"/>
                <a:sym typeface="Arial"/>
              </a:rPr>
              <a:t>Q&amp;A</a:t>
            </a:r>
            <a:endParaRPr sz="1800">
              <a:solidFill>
                <a:schemeClr val="lt1"/>
              </a:solidFill>
              <a:latin typeface="Arial"/>
              <a:ea typeface="Arial"/>
              <a:cs typeface="Arial"/>
              <a:sym typeface="Arial"/>
            </a:endParaRPr>
          </a:p>
        </p:txBody>
      </p:sp>
      <p:sp>
        <p:nvSpPr>
          <p:cNvPr id="114" name="Google Shape;114;p3" descr="Turner Industries Group, LLC Company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15" name="Google Shape;115;p3"/>
          <p:cNvPicPr preferRelativeResize="0"/>
          <p:nvPr/>
        </p:nvPicPr>
        <p:blipFill rotWithShape="1">
          <a:blip r:embed="rId5">
            <a:alphaModFix/>
          </a:blip>
          <a:srcRect/>
          <a:stretch/>
        </p:blipFill>
        <p:spPr>
          <a:xfrm>
            <a:off x="569201" y="2953379"/>
            <a:ext cx="3943350" cy="1152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4"/>
          <p:cNvPicPr preferRelativeResize="0"/>
          <p:nvPr/>
        </p:nvPicPr>
        <p:blipFill rotWithShape="1">
          <a:blip r:embed="rId3">
            <a:alphaModFix/>
          </a:blip>
          <a:srcRect/>
          <a:stretch/>
        </p:blipFill>
        <p:spPr>
          <a:xfrm>
            <a:off x="0" y="9"/>
            <a:ext cx="12191986" cy="6857992"/>
          </a:xfrm>
          <a:prstGeom prst="rect">
            <a:avLst/>
          </a:prstGeom>
          <a:noFill/>
          <a:ln w="9525" cap="flat" cmpd="sng">
            <a:solidFill>
              <a:srgbClr val="389CC9"/>
            </a:solidFill>
            <a:prstDash val="solid"/>
            <a:round/>
            <a:headEnd type="none" w="sm" len="sm"/>
            <a:tailEnd type="none" w="sm" len="sm"/>
          </a:ln>
        </p:spPr>
      </p:pic>
      <p:sp>
        <p:nvSpPr>
          <p:cNvPr id="121" name="Google Shape;121;p4"/>
          <p:cNvSpPr txBox="1">
            <a:spLocks noGrp="1"/>
          </p:cNvSpPr>
          <p:nvPr>
            <p:ph type="title"/>
          </p:nvPr>
        </p:nvSpPr>
        <p:spPr>
          <a:xfrm>
            <a:off x="2059778" y="247234"/>
            <a:ext cx="80664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4700" b="1">
                <a:solidFill>
                  <a:srgbClr val="389CC9"/>
                </a:solidFill>
                <a:latin typeface="Arial"/>
                <a:ea typeface="Arial"/>
                <a:cs typeface="Arial"/>
                <a:sym typeface="Arial"/>
              </a:rPr>
              <a:t>“MY LIFE IS ON THE LINE”</a:t>
            </a:r>
            <a:endParaRPr>
              <a:solidFill>
                <a:srgbClr val="389CC9"/>
              </a:solidFill>
            </a:endParaRPr>
          </a:p>
        </p:txBody>
      </p:sp>
      <p:sp>
        <p:nvSpPr>
          <p:cNvPr id="122" name="Google Shape;122;p4"/>
          <p:cNvSpPr txBox="1"/>
          <p:nvPr/>
        </p:nvSpPr>
        <p:spPr>
          <a:xfrm>
            <a:off x="6481838" y="223761"/>
            <a:ext cx="4867275"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2026 SAFETY EXCELLENCE AWARDS | </a:t>
            </a:r>
            <a:r>
              <a:rPr lang="en-US" sz="1200" b="1">
                <a:solidFill>
                  <a:schemeClr val="dk1"/>
                </a:solidFill>
                <a:latin typeface="Arial"/>
                <a:ea typeface="Arial"/>
                <a:cs typeface="Arial"/>
                <a:sym typeface="Arial"/>
              </a:rPr>
              <a:t>BEST PRACTICES SEMINAR</a:t>
            </a:r>
            <a:endParaRPr/>
          </a:p>
        </p:txBody>
      </p:sp>
      <p:pic>
        <p:nvPicPr>
          <p:cNvPr id="123" name="Google Shape;123;p4"/>
          <p:cNvPicPr preferRelativeResize="0"/>
          <p:nvPr/>
        </p:nvPicPr>
        <p:blipFill rotWithShape="1">
          <a:blip r:embed="rId4">
            <a:alphaModFix/>
          </a:blip>
          <a:srcRect/>
          <a:stretch/>
        </p:blipFill>
        <p:spPr>
          <a:xfrm>
            <a:off x="3517088" y="1396975"/>
            <a:ext cx="5248300" cy="3891175"/>
          </a:xfrm>
          <a:prstGeom prst="rect">
            <a:avLst/>
          </a:prstGeom>
          <a:noFill/>
          <a:ln w="38100" cap="flat" cmpd="sng">
            <a:solidFill>
              <a:srgbClr val="389CC9"/>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2"/>
          <p:cNvPicPr preferRelativeResize="0"/>
          <p:nvPr/>
        </p:nvPicPr>
        <p:blipFill rotWithShape="1">
          <a:blip r:embed="rId3">
            <a:alphaModFix/>
          </a:blip>
          <a:srcRect/>
          <a:stretch/>
        </p:blipFill>
        <p:spPr>
          <a:xfrm>
            <a:off x="0" y="9"/>
            <a:ext cx="12191984" cy="6857991"/>
          </a:xfrm>
          <a:prstGeom prst="rect">
            <a:avLst/>
          </a:prstGeom>
          <a:noFill/>
          <a:ln>
            <a:noFill/>
          </a:ln>
        </p:spPr>
      </p:pic>
      <p:sp>
        <p:nvSpPr>
          <p:cNvPr id="129" name="Google Shape;129;p12"/>
          <p:cNvSpPr txBox="1">
            <a:spLocks noGrp="1"/>
          </p:cNvSpPr>
          <p:nvPr>
            <p:ph type="title"/>
          </p:nvPr>
        </p:nvSpPr>
        <p:spPr>
          <a:xfrm>
            <a:off x="838200" y="2237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4500" b="1">
                <a:solidFill>
                  <a:srgbClr val="00583D"/>
                </a:solidFill>
                <a:latin typeface="Oswald"/>
                <a:ea typeface="Oswald"/>
                <a:cs typeface="Oswald"/>
                <a:sym typeface="Oswald"/>
              </a:rPr>
              <a:t>“MY LIFE IS ON THE LINE”</a:t>
            </a:r>
            <a:r>
              <a:rPr lang="en-US" sz="2900" b="1">
                <a:solidFill>
                  <a:srgbClr val="00583D"/>
                </a:solidFill>
                <a:latin typeface="Oswald"/>
                <a:ea typeface="Oswald"/>
                <a:cs typeface="Oswald"/>
                <a:sym typeface="Oswald"/>
              </a:rPr>
              <a:t> </a:t>
            </a:r>
            <a:endParaRPr/>
          </a:p>
        </p:txBody>
      </p:sp>
      <p:sp>
        <p:nvSpPr>
          <p:cNvPr id="130" name="Google Shape;130;p12"/>
          <p:cNvSpPr txBox="1">
            <a:spLocks noGrp="1"/>
          </p:cNvSpPr>
          <p:nvPr>
            <p:ph type="body" idx="1"/>
          </p:nvPr>
        </p:nvSpPr>
        <p:spPr>
          <a:xfrm>
            <a:off x="838200" y="1157925"/>
            <a:ext cx="10388100" cy="4351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1500">
                <a:solidFill>
                  <a:srgbClr val="114D37"/>
                </a:solidFill>
              </a:rPr>
              <a:t> At Turner Industries Group, safety is a foundational value, not just a priority. We have seven life-critical rules:</a:t>
            </a:r>
            <a:endParaRPr sz="1500">
              <a:solidFill>
                <a:srgbClr val="114D37"/>
              </a:solidFill>
            </a:endParaRPr>
          </a:p>
          <a:p>
            <a:pPr marL="457200" lvl="0" indent="-323850" algn="l" rtl="0">
              <a:lnSpc>
                <a:spcPct val="115000"/>
              </a:lnSpc>
              <a:spcBef>
                <a:spcPts val="1200"/>
              </a:spcBef>
              <a:spcAft>
                <a:spcPts val="0"/>
              </a:spcAft>
              <a:buClr>
                <a:srgbClr val="114D37"/>
              </a:buClr>
              <a:buSzPts val="1500"/>
              <a:buAutoNum type="arabicPeriod"/>
            </a:pPr>
            <a:r>
              <a:rPr lang="en-US" sz="1500">
                <a:solidFill>
                  <a:srgbClr val="114D37"/>
                </a:solidFill>
              </a:rPr>
              <a:t>Confined Space Entry Protocol</a:t>
            </a:r>
            <a:endParaRPr sz="1500">
              <a:solidFill>
                <a:srgbClr val="114D37"/>
              </a:solidFill>
            </a:endParaRPr>
          </a:p>
          <a:p>
            <a:pPr marL="457200" lvl="0" indent="-323850" algn="l" rtl="0">
              <a:lnSpc>
                <a:spcPct val="115000"/>
              </a:lnSpc>
              <a:spcBef>
                <a:spcPts val="0"/>
              </a:spcBef>
              <a:spcAft>
                <a:spcPts val="0"/>
              </a:spcAft>
              <a:buClr>
                <a:srgbClr val="114D37"/>
              </a:buClr>
              <a:buSzPts val="1500"/>
              <a:buAutoNum type="arabicPeriod"/>
            </a:pPr>
            <a:r>
              <a:rPr lang="en-US" sz="1500">
                <a:solidFill>
                  <a:srgbClr val="114D37"/>
                </a:solidFill>
              </a:rPr>
              <a:t>Mandatory Fall Protection</a:t>
            </a:r>
            <a:endParaRPr sz="1500">
              <a:solidFill>
                <a:srgbClr val="114D37"/>
              </a:solidFill>
            </a:endParaRPr>
          </a:p>
          <a:p>
            <a:pPr marL="457200" lvl="0" indent="-323850" algn="l" rtl="0">
              <a:lnSpc>
                <a:spcPct val="115000"/>
              </a:lnSpc>
              <a:spcBef>
                <a:spcPts val="0"/>
              </a:spcBef>
              <a:spcAft>
                <a:spcPts val="0"/>
              </a:spcAft>
              <a:buClr>
                <a:srgbClr val="114D37"/>
              </a:buClr>
              <a:buSzPts val="1500"/>
              <a:buAutoNum type="arabicPeriod"/>
            </a:pPr>
            <a:r>
              <a:rPr lang="en-US" sz="1500">
                <a:solidFill>
                  <a:srgbClr val="114D37"/>
                </a:solidFill>
              </a:rPr>
              <a:t>Prohibition of Working Under Live Loads</a:t>
            </a:r>
            <a:endParaRPr sz="1500">
              <a:solidFill>
                <a:srgbClr val="114D37"/>
              </a:solidFill>
            </a:endParaRPr>
          </a:p>
          <a:p>
            <a:pPr marL="457200" lvl="0" indent="-323850" algn="l" rtl="0">
              <a:lnSpc>
                <a:spcPct val="115000"/>
              </a:lnSpc>
              <a:spcBef>
                <a:spcPts val="0"/>
              </a:spcBef>
              <a:spcAft>
                <a:spcPts val="0"/>
              </a:spcAft>
              <a:buClr>
                <a:srgbClr val="114D37"/>
              </a:buClr>
              <a:buSzPts val="1500"/>
              <a:buAutoNum type="arabicPeriod"/>
            </a:pPr>
            <a:r>
              <a:rPr lang="en-US" sz="1500">
                <a:solidFill>
                  <a:srgbClr val="114D37"/>
                </a:solidFill>
              </a:rPr>
              <a:t>Completion of Job Safety Analysis (JSA)</a:t>
            </a:r>
            <a:endParaRPr sz="1500">
              <a:solidFill>
                <a:srgbClr val="114D37"/>
              </a:solidFill>
            </a:endParaRPr>
          </a:p>
          <a:p>
            <a:pPr marL="457200" lvl="0" indent="-323850" algn="l" rtl="0">
              <a:lnSpc>
                <a:spcPct val="115000"/>
              </a:lnSpc>
              <a:spcBef>
                <a:spcPts val="0"/>
              </a:spcBef>
              <a:spcAft>
                <a:spcPts val="0"/>
              </a:spcAft>
              <a:buClr>
                <a:srgbClr val="114D37"/>
              </a:buClr>
              <a:buSzPts val="1500"/>
              <a:buAutoNum type="arabicPeriod"/>
            </a:pPr>
            <a:r>
              <a:rPr lang="en-US" sz="1500">
                <a:solidFill>
                  <a:srgbClr val="114D37"/>
                </a:solidFill>
              </a:rPr>
              <a:t>Strict Adherence to the No Permit, No Work Policy</a:t>
            </a:r>
            <a:endParaRPr sz="1500">
              <a:solidFill>
                <a:srgbClr val="114D37"/>
              </a:solidFill>
            </a:endParaRPr>
          </a:p>
          <a:p>
            <a:pPr marL="457200" lvl="0" indent="-323850" algn="l" rtl="0">
              <a:lnSpc>
                <a:spcPct val="115000"/>
              </a:lnSpc>
              <a:spcBef>
                <a:spcPts val="0"/>
              </a:spcBef>
              <a:spcAft>
                <a:spcPts val="0"/>
              </a:spcAft>
              <a:buClr>
                <a:srgbClr val="114D37"/>
              </a:buClr>
              <a:buSzPts val="1500"/>
              <a:buAutoNum type="arabicPeriod"/>
            </a:pPr>
            <a:r>
              <a:rPr lang="en-US" sz="1500">
                <a:solidFill>
                  <a:srgbClr val="114D37"/>
                </a:solidFill>
              </a:rPr>
              <a:t>Zero Tolerance for Drugs or Alcohol</a:t>
            </a:r>
            <a:endParaRPr sz="1500">
              <a:solidFill>
                <a:srgbClr val="114D37"/>
              </a:solidFill>
            </a:endParaRPr>
          </a:p>
          <a:p>
            <a:pPr marL="457200" lvl="0" indent="-323850" algn="l" rtl="0">
              <a:lnSpc>
                <a:spcPct val="115000"/>
              </a:lnSpc>
              <a:spcBef>
                <a:spcPts val="0"/>
              </a:spcBef>
              <a:spcAft>
                <a:spcPts val="0"/>
              </a:spcAft>
              <a:buClr>
                <a:srgbClr val="114D37"/>
              </a:buClr>
              <a:buSzPts val="1500"/>
              <a:buAutoNum type="arabicPeriod"/>
            </a:pPr>
            <a:r>
              <a:rPr lang="en-US" sz="1500" b="1">
                <a:solidFill>
                  <a:srgbClr val="114D37"/>
                </a:solidFill>
              </a:rPr>
              <a:t>Implementation of Lock Out/Tag Out (LOTO) Procedures</a:t>
            </a:r>
            <a:endParaRPr sz="1500" b="1">
              <a:solidFill>
                <a:srgbClr val="114D37"/>
              </a:solidFill>
            </a:endParaRPr>
          </a:p>
          <a:p>
            <a:pPr marL="457200" lvl="0" indent="-323850" algn="l" rtl="0">
              <a:lnSpc>
                <a:spcPct val="115000"/>
              </a:lnSpc>
              <a:spcBef>
                <a:spcPts val="0"/>
              </a:spcBef>
              <a:spcAft>
                <a:spcPts val="0"/>
              </a:spcAft>
              <a:buClr>
                <a:srgbClr val="114D37"/>
              </a:buClr>
              <a:buSzPts val="1500"/>
              <a:buAutoNum type="arabicPeriod"/>
            </a:pPr>
            <a:r>
              <a:rPr lang="en-US" sz="1500">
                <a:solidFill>
                  <a:srgbClr val="114D37"/>
                </a:solidFill>
              </a:rPr>
              <a:t>Execution of Line Breaking Protocols</a:t>
            </a:r>
            <a:endParaRPr sz="1500">
              <a:solidFill>
                <a:srgbClr val="114D37"/>
              </a:solidFill>
            </a:endParaRPr>
          </a:p>
          <a:p>
            <a:pPr marL="0" lvl="0" indent="0" algn="l" rtl="0">
              <a:lnSpc>
                <a:spcPct val="115000"/>
              </a:lnSpc>
              <a:spcBef>
                <a:spcPts val="1200"/>
              </a:spcBef>
              <a:spcAft>
                <a:spcPts val="0"/>
              </a:spcAft>
              <a:buClr>
                <a:schemeClr val="dk1"/>
              </a:buClr>
              <a:buSzPts val="1100"/>
              <a:buFont typeface="Arial"/>
              <a:buNone/>
            </a:pPr>
            <a:r>
              <a:rPr lang="en-US" sz="1500">
                <a:solidFill>
                  <a:srgbClr val="114D37"/>
                </a:solidFill>
              </a:rPr>
              <a:t>With commitment from our workforce and client support, we embrace the principle:</a:t>
            </a:r>
            <a:r>
              <a:rPr lang="en-US" sz="1500" b="1">
                <a:solidFill>
                  <a:srgbClr val="114D37"/>
                </a:solidFill>
              </a:rPr>
              <a:t> </a:t>
            </a:r>
            <a:r>
              <a:rPr lang="en-US" sz="1400" b="1">
                <a:solidFill>
                  <a:srgbClr val="114D37"/>
                </a:solidFill>
              </a:rPr>
              <a:t>"MY LIFE IS ON THE LINE."</a:t>
            </a:r>
            <a:endParaRPr sz="2900"/>
          </a:p>
        </p:txBody>
      </p:sp>
      <p:sp>
        <p:nvSpPr>
          <p:cNvPr id="131" name="Google Shape;131;p12"/>
          <p:cNvSpPr txBox="1"/>
          <p:nvPr/>
        </p:nvSpPr>
        <p:spPr>
          <a:xfrm>
            <a:off x="6481838" y="223761"/>
            <a:ext cx="4867275"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2026 SAFETY EXCELLENCE AWARDS | </a:t>
            </a:r>
            <a:r>
              <a:rPr lang="en-US" sz="1200" b="1">
                <a:solidFill>
                  <a:schemeClr val="dk1"/>
                </a:solidFill>
                <a:latin typeface="Arial"/>
                <a:ea typeface="Arial"/>
                <a:cs typeface="Arial"/>
                <a:sym typeface="Arial"/>
              </a:rPr>
              <a:t>BEST PRACTICES SEMINAR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5"/>
          <p:cNvPicPr preferRelativeResize="0"/>
          <p:nvPr/>
        </p:nvPicPr>
        <p:blipFill rotWithShape="1">
          <a:blip r:embed="rId3">
            <a:alphaModFix/>
          </a:blip>
          <a:srcRect/>
          <a:stretch/>
        </p:blipFill>
        <p:spPr>
          <a:xfrm>
            <a:off x="0" y="9"/>
            <a:ext cx="12191984" cy="6857991"/>
          </a:xfrm>
          <a:prstGeom prst="rect">
            <a:avLst/>
          </a:prstGeom>
          <a:noFill/>
          <a:ln>
            <a:noFill/>
          </a:ln>
        </p:spPr>
      </p:pic>
      <p:sp>
        <p:nvSpPr>
          <p:cNvPr id="137" name="Google Shape;137;p5"/>
          <p:cNvSpPr txBox="1"/>
          <p:nvPr/>
        </p:nvSpPr>
        <p:spPr>
          <a:xfrm>
            <a:off x="6481838" y="223761"/>
            <a:ext cx="4867275"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2026 SAFETY EXCELLENCE AWARDS | </a:t>
            </a:r>
            <a:r>
              <a:rPr lang="en-US" sz="1200" b="1">
                <a:solidFill>
                  <a:schemeClr val="dk1"/>
                </a:solidFill>
                <a:latin typeface="Arial"/>
                <a:ea typeface="Arial"/>
                <a:cs typeface="Arial"/>
                <a:sym typeface="Arial"/>
              </a:rPr>
              <a:t>BEST PRACTICES SEMINAR</a:t>
            </a:r>
            <a:endParaRPr/>
          </a:p>
        </p:txBody>
      </p:sp>
      <p:pic>
        <p:nvPicPr>
          <p:cNvPr id="138" name="Google Shape;138;p5"/>
          <p:cNvPicPr preferRelativeResize="0"/>
          <p:nvPr/>
        </p:nvPicPr>
        <p:blipFill>
          <a:blip r:embed="rId4">
            <a:alphaModFix/>
          </a:blip>
          <a:stretch>
            <a:fillRect/>
          </a:stretch>
        </p:blipFill>
        <p:spPr>
          <a:xfrm>
            <a:off x="375088" y="731447"/>
            <a:ext cx="1469750" cy="1564350"/>
          </a:xfrm>
          <a:prstGeom prst="rect">
            <a:avLst/>
          </a:prstGeom>
          <a:noFill/>
          <a:ln w="38100" cap="flat" cmpd="sng">
            <a:solidFill>
              <a:srgbClr val="389CC9"/>
            </a:solidFill>
            <a:prstDash val="solid"/>
            <a:round/>
            <a:headEnd type="none" w="sm" len="sm"/>
            <a:tailEnd type="none" w="sm" len="sm"/>
          </a:ln>
        </p:spPr>
      </p:pic>
      <p:pic>
        <p:nvPicPr>
          <p:cNvPr id="139" name="Google Shape;139;p5"/>
          <p:cNvPicPr preferRelativeResize="0"/>
          <p:nvPr/>
        </p:nvPicPr>
        <p:blipFill>
          <a:blip r:embed="rId5">
            <a:alphaModFix/>
          </a:blip>
          <a:stretch>
            <a:fillRect/>
          </a:stretch>
        </p:blipFill>
        <p:spPr>
          <a:xfrm>
            <a:off x="375100" y="2569100"/>
            <a:ext cx="1469725" cy="1513380"/>
          </a:xfrm>
          <a:prstGeom prst="rect">
            <a:avLst/>
          </a:prstGeom>
          <a:noFill/>
          <a:ln w="38100" cap="flat" cmpd="sng">
            <a:solidFill>
              <a:srgbClr val="389CC9"/>
            </a:solidFill>
            <a:prstDash val="solid"/>
            <a:round/>
            <a:headEnd type="none" w="sm" len="sm"/>
            <a:tailEnd type="none" w="sm" len="sm"/>
          </a:ln>
        </p:spPr>
      </p:pic>
      <p:pic>
        <p:nvPicPr>
          <p:cNvPr id="140" name="Google Shape;140;p5"/>
          <p:cNvPicPr preferRelativeResize="0"/>
          <p:nvPr/>
        </p:nvPicPr>
        <p:blipFill>
          <a:blip r:embed="rId6">
            <a:alphaModFix/>
          </a:blip>
          <a:stretch>
            <a:fillRect/>
          </a:stretch>
        </p:blipFill>
        <p:spPr>
          <a:xfrm>
            <a:off x="2306698" y="2776025"/>
            <a:ext cx="2391750" cy="1620475"/>
          </a:xfrm>
          <a:prstGeom prst="rect">
            <a:avLst/>
          </a:prstGeom>
          <a:noFill/>
          <a:ln w="38100" cap="flat" cmpd="sng">
            <a:solidFill>
              <a:srgbClr val="389CC9"/>
            </a:solidFill>
            <a:prstDash val="solid"/>
            <a:round/>
            <a:headEnd type="none" w="sm" len="sm"/>
            <a:tailEnd type="none" w="sm" len="sm"/>
          </a:ln>
        </p:spPr>
      </p:pic>
      <p:pic>
        <p:nvPicPr>
          <p:cNvPr id="141" name="Google Shape;141;p5"/>
          <p:cNvPicPr preferRelativeResize="0"/>
          <p:nvPr/>
        </p:nvPicPr>
        <p:blipFill>
          <a:blip r:embed="rId7">
            <a:alphaModFix/>
          </a:blip>
          <a:stretch>
            <a:fillRect/>
          </a:stretch>
        </p:blipFill>
        <p:spPr>
          <a:xfrm>
            <a:off x="5160324" y="2776025"/>
            <a:ext cx="1753950" cy="1693475"/>
          </a:xfrm>
          <a:prstGeom prst="rect">
            <a:avLst/>
          </a:prstGeom>
          <a:noFill/>
          <a:ln w="38100" cap="flat" cmpd="sng">
            <a:solidFill>
              <a:srgbClr val="389CC9"/>
            </a:solidFill>
            <a:prstDash val="solid"/>
            <a:round/>
            <a:headEnd type="none" w="sm" len="sm"/>
            <a:tailEnd type="none" w="sm" len="sm"/>
          </a:ln>
        </p:spPr>
      </p:pic>
      <p:pic>
        <p:nvPicPr>
          <p:cNvPr id="142" name="Google Shape;142;p5"/>
          <p:cNvPicPr preferRelativeResize="0"/>
          <p:nvPr/>
        </p:nvPicPr>
        <p:blipFill>
          <a:blip r:embed="rId8">
            <a:alphaModFix/>
          </a:blip>
          <a:stretch>
            <a:fillRect/>
          </a:stretch>
        </p:blipFill>
        <p:spPr>
          <a:xfrm>
            <a:off x="7481875" y="2776025"/>
            <a:ext cx="1725275" cy="1740725"/>
          </a:xfrm>
          <a:prstGeom prst="rect">
            <a:avLst/>
          </a:prstGeom>
          <a:noFill/>
          <a:ln w="38100" cap="flat" cmpd="sng">
            <a:solidFill>
              <a:srgbClr val="389CC9"/>
            </a:solidFill>
            <a:prstDash val="solid"/>
            <a:round/>
            <a:headEnd type="none" w="sm" len="sm"/>
            <a:tailEnd type="none" w="sm" len="sm"/>
          </a:ln>
        </p:spPr>
      </p:pic>
      <p:pic>
        <p:nvPicPr>
          <p:cNvPr id="143" name="Google Shape;143;p5"/>
          <p:cNvPicPr preferRelativeResize="0"/>
          <p:nvPr/>
        </p:nvPicPr>
        <p:blipFill>
          <a:blip r:embed="rId9">
            <a:alphaModFix/>
          </a:blip>
          <a:stretch>
            <a:fillRect/>
          </a:stretch>
        </p:blipFill>
        <p:spPr>
          <a:xfrm>
            <a:off x="9879400" y="2776025"/>
            <a:ext cx="1469725" cy="1620475"/>
          </a:xfrm>
          <a:prstGeom prst="rect">
            <a:avLst/>
          </a:prstGeom>
          <a:noFill/>
          <a:ln w="38100" cap="flat" cmpd="sng">
            <a:solidFill>
              <a:srgbClr val="389CC9"/>
            </a:solidFill>
            <a:prstDash val="solid"/>
            <a:round/>
            <a:headEnd type="none" w="sm" len="sm"/>
            <a:tailEnd type="none" w="sm" len="sm"/>
          </a:ln>
        </p:spPr>
      </p:pic>
      <p:pic>
        <p:nvPicPr>
          <p:cNvPr id="144" name="Google Shape;144;p5"/>
          <p:cNvPicPr preferRelativeResize="0"/>
          <p:nvPr/>
        </p:nvPicPr>
        <p:blipFill>
          <a:blip r:embed="rId10">
            <a:alphaModFix/>
          </a:blip>
          <a:stretch>
            <a:fillRect/>
          </a:stretch>
        </p:blipFill>
        <p:spPr>
          <a:xfrm>
            <a:off x="9929296" y="791650"/>
            <a:ext cx="1580577" cy="1693475"/>
          </a:xfrm>
          <a:prstGeom prst="rect">
            <a:avLst/>
          </a:prstGeom>
          <a:noFill/>
          <a:ln w="38100" cap="flat" cmpd="sng">
            <a:solidFill>
              <a:srgbClr val="389CC9"/>
            </a:solidFill>
            <a:prstDash val="solid"/>
            <a:round/>
            <a:headEnd type="none" w="sm" len="sm"/>
            <a:tailEnd type="none" w="sm" len="sm"/>
          </a:ln>
        </p:spPr>
      </p:pic>
      <p:sp>
        <p:nvSpPr>
          <p:cNvPr id="145" name="Google Shape;145;p5"/>
          <p:cNvSpPr/>
          <p:nvPr/>
        </p:nvSpPr>
        <p:spPr>
          <a:xfrm>
            <a:off x="2380375" y="545275"/>
            <a:ext cx="7050900" cy="15135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6300" b="1">
                <a:solidFill>
                  <a:srgbClr val="114D37"/>
                </a:solidFill>
                <a:latin typeface="Oswald"/>
                <a:ea typeface="Oswald"/>
                <a:cs typeface="Oswald"/>
                <a:sym typeface="Oswald"/>
              </a:rPr>
              <a:t>LIFE CRITICAL RULES</a:t>
            </a:r>
            <a:r>
              <a:rPr lang="en-US" sz="6300" b="1">
                <a:solidFill>
                  <a:srgbClr val="0C343D"/>
                </a:solidFill>
                <a:latin typeface="Oswald"/>
                <a:ea typeface="Oswald"/>
                <a:cs typeface="Oswald"/>
                <a:sym typeface="Oswald"/>
              </a:rPr>
              <a:t> </a:t>
            </a:r>
            <a:endParaRPr sz="6300" b="1">
              <a:solidFill>
                <a:srgbClr val="0C343D"/>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6"/>
          <p:cNvPicPr preferRelativeResize="0"/>
          <p:nvPr/>
        </p:nvPicPr>
        <p:blipFill rotWithShape="1">
          <a:blip r:embed="rId3">
            <a:alphaModFix/>
          </a:blip>
          <a:srcRect/>
          <a:stretch/>
        </p:blipFill>
        <p:spPr>
          <a:xfrm>
            <a:off x="0" y="9"/>
            <a:ext cx="12191984" cy="6857991"/>
          </a:xfrm>
          <a:prstGeom prst="rect">
            <a:avLst/>
          </a:prstGeom>
          <a:noFill/>
          <a:ln>
            <a:noFill/>
          </a:ln>
        </p:spPr>
      </p:pic>
      <p:sp>
        <p:nvSpPr>
          <p:cNvPr id="151" name="Google Shape;151;p6"/>
          <p:cNvSpPr txBox="1">
            <a:spLocks noGrp="1"/>
          </p:cNvSpPr>
          <p:nvPr>
            <p:ph type="title"/>
          </p:nvPr>
        </p:nvSpPr>
        <p:spPr>
          <a:xfrm>
            <a:off x="838188" y="1727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4500" b="1">
                <a:solidFill>
                  <a:srgbClr val="00583D"/>
                </a:solidFill>
                <a:latin typeface="Oswald"/>
                <a:ea typeface="Oswald"/>
                <a:cs typeface="Oswald"/>
                <a:sym typeface="Oswald"/>
              </a:rPr>
              <a:t>LOCK.TAG.VERIFY </a:t>
            </a:r>
            <a:endParaRPr sz="4500"/>
          </a:p>
        </p:txBody>
      </p:sp>
      <p:sp>
        <p:nvSpPr>
          <p:cNvPr id="152" name="Google Shape;152;p6"/>
          <p:cNvSpPr txBox="1">
            <a:spLocks noGrp="1"/>
          </p:cNvSpPr>
          <p:nvPr>
            <p:ph type="body" idx="1"/>
          </p:nvPr>
        </p:nvSpPr>
        <p:spPr>
          <a:xfrm>
            <a:off x="838200" y="1362525"/>
            <a:ext cx="10886100" cy="4351500"/>
          </a:xfrm>
          <a:prstGeom prst="rect">
            <a:avLst/>
          </a:prstGeom>
          <a:noFill/>
          <a:ln>
            <a:noFill/>
          </a:ln>
        </p:spPr>
        <p:txBody>
          <a:bodyPr spcFirstLastPara="1" wrap="square" lIns="91425" tIns="45700" rIns="91425" bIns="45700" anchor="t" anchorCtr="0">
            <a:normAutofit/>
          </a:bodyPr>
          <a:lstStyle/>
          <a:p>
            <a:pPr marL="457200" lvl="0" indent="-228600" algn="l" rtl="0">
              <a:lnSpc>
                <a:spcPct val="115000"/>
              </a:lnSpc>
              <a:spcBef>
                <a:spcPts val="1200"/>
              </a:spcBef>
              <a:spcAft>
                <a:spcPts val="0"/>
              </a:spcAft>
              <a:buClr>
                <a:schemeClr val="dk1"/>
              </a:buClr>
              <a:buSzPts val="1100"/>
              <a:buFont typeface="Arial"/>
              <a:buNone/>
            </a:pPr>
            <a:r>
              <a:rPr lang="en-US" sz="1800" b="1">
                <a:solidFill>
                  <a:srgbClr val="114D37"/>
                </a:solidFill>
              </a:rPr>
              <a:t>LOTO: Verify Zero Energy</a:t>
            </a:r>
            <a:endParaRPr sz="1800" b="1">
              <a:solidFill>
                <a:srgbClr val="114D37"/>
              </a:solidFill>
            </a:endParaRPr>
          </a:p>
          <a:p>
            <a:pPr marL="457200" lvl="0" indent="-342900" algn="l" rtl="0">
              <a:lnSpc>
                <a:spcPct val="115000"/>
              </a:lnSpc>
              <a:spcBef>
                <a:spcPts val="1200"/>
              </a:spcBef>
              <a:spcAft>
                <a:spcPts val="0"/>
              </a:spcAft>
              <a:buClr>
                <a:srgbClr val="114D37"/>
              </a:buClr>
              <a:buSzPts val="1800"/>
              <a:buChar char="●"/>
            </a:pPr>
            <a:r>
              <a:rPr lang="en-US" sz="1800" b="1">
                <a:solidFill>
                  <a:srgbClr val="114D37"/>
                </a:solidFill>
              </a:rPr>
              <a:t>Before any job task, ensure zero energy sources are established.</a:t>
            </a:r>
            <a:endParaRPr sz="1800" b="1">
              <a:solidFill>
                <a:srgbClr val="114D37"/>
              </a:solidFill>
            </a:endParaRPr>
          </a:p>
          <a:p>
            <a:pPr marL="457200" lvl="0" indent="-342900" algn="l" rtl="0">
              <a:lnSpc>
                <a:spcPct val="115000"/>
              </a:lnSpc>
              <a:spcBef>
                <a:spcPts val="0"/>
              </a:spcBef>
              <a:spcAft>
                <a:spcPts val="0"/>
              </a:spcAft>
              <a:buClr>
                <a:srgbClr val="114D37"/>
              </a:buClr>
              <a:buSzPts val="1800"/>
              <a:buChar char="●"/>
            </a:pPr>
            <a:r>
              <a:rPr lang="en-US" sz="1800" b="1">
                <a:solidFill>
                  <a:srgbClr val="114D37"/>
                </a:solidFill>
              </a:rPr>
              <a:t>LOTO (Lock-Out) is the placement of a lock-out device</a:t>
            </a:r>
            <a:r>
              <a:rPr lang="en-US" sz="1800">
                <a:solidFill>
                  <a:srgbClr val="114D37"/>
                </a:solidFill>
              </a:rPr>
              <a:t> on an energy-isolating device per established procedure </a:t>
            </a:r>
            <a:r>
              <a:rPr lang="en-US" sz="1800" b="1">
                <a:solidFill>
                  <a:srgbClr val="114D37"/>
                </a:solidFill>
              </a:rPr>
              <a:t>(Turner HSEP 12.02).</a:t>
            </a:r>
            <a:endParaRPr sz="1800" b="1">
              <a:solidFill>
                <a:srgbClr val="114D37"/>
              </a:solidFill>
            </a:endParaRPr>
          </a:p>
          <a:p>
            <a:pPr marL="457200" lvl="0" indent="-342900" algn="l" rtl="0">
              <a:lnSpc>
                <a:spcPct val="115000"/>
              </a:lnSpc>
              <a:spcBef>
                <a:spcPts val="0"/>
              </a:spcBef>
              <a:spcAft>
                <a:spcPts val="0"/>
              </a:spcAft>
              <a:buClr>
                <a:srgbClr val="114D37"/>
              </a:buClr>
              <a:buSzPts val="1800"/>
              <a:buChar char="●"/>
            </a:pPr>
            <a:r>
              <a:rPr lang="en-US" sz="1800">
                <a:solidFill>
                  <a:srgbClr val="114D37"/>
                </a:solidFill>
              </a:rPr>
              <a:t>This prevents the equipment from being operated until the lock is removed.</a:t>
            </a:r>
            <a:endParaRPr sz="1800">
              <a:solidFill>
                <a:srgbClr val="114D37"/>
              </a:solidFill>
            </a:endParaRPr>
          </a:p>
          <a:p>
            <a:pPr marL="457200" lvl="0" indent="-342900" algn="l" rtl="0">
              <a:lnSpc>
                <a:spcPct val="115000"/>
              </a:lnSpc>
              <a:spcBef>
                <a:spcPts val="0"/>
              </a:spcBef>
              <a:spcAft>
                <a:spcPts val="0"/>
              </a:spcAft>
              <a:buClr>
                <a:srgbClr val="114D37"/>
              </a:buClr>
              <a:buSzPts val="1800"/>
              <a:buChar char="●"/>
            </a:pPr>
            <a:r>
              <a:rPr lang="en-US" sz="1800" b="1">
                <a:solidFill>
                  <a:srgbClr val="114D37"/>
                </a:solidFill>
              </a:rPr>
              <a:t>Energy Sources</a:t>
            </a:r>
            <a:r>
              <a:rPr lang="en-US" sz="1800">
                <a:solidFill>
                  <a:srgbClr val="114D37"/>
                </a:solidFill>
              </a:rPr>
              <a:t> include electrical, mechanical, hydraulic, pneumatic, chemical, thermal, or other energy.</a:t>
            </a:r>
            <a:endParaRPr sz="3200"/>
          </a:p>
        </p:txBody>
      </p:sp>
      <p:sp>
        <p:nvSpPr>
          <p:cNvPr id="153" name="Google Shape;153;p6"/>
          <p:cNvSpPr txBox="1"/>
          <p:nvPr/>
        </p:nvSpPr>
        <p:spPr>
          <a:xfrm>
            <a:off x="6481838" y="223761"/>
            <a:ext cx="4867275"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2026 SAFETY EXCELLENCE AWARDS | </a:t>
            </a:r>
            <a:r>
              <a:rPr lang="en-US" sz="1200" b="1">
                <a:solidFill>
                  <a:schemeClr val="dk1"/>
                </a:solidFill>
                <a:latin typeface="Arial"/>
                <a:ea typeface="Arial"/>
                <a:cs typeface="Arial"/>
                <a:sym typeface="Arial"/>
              </a:rPr>
              <a:t>BEST PRACTICES SEMINAR</a:t>
            </a:r>
            <a:endParaRPr/>
          </a:p>
        </p:txBody>
      </p:sp>
      <p:pic>
        <p:nvPicPr>
          <p:cNvPr id="154" name="Google Shape;154;p6"/>
          <p:cNvPicPr preferRelativeResize="0"/>
          <p:nvPr/>
        </p:nvPicPr>
        <p:blipFill rotWithShape="1">
          <a:blip r:embed="rId4">
            <a:alphaModFix/>
          </a:blip>
          <a:srcRect l="9478"/>
          <a:stretch/>
        </p:blipFill>
        <p:spPr>
          <a:xfrm>
            <a:off x="8053749" y="4249975"/>
            <a:ext cx="1582300" cy="1011950"/>
          </a:xfrm>
          <a:prstGeom prst="rect">
            <a:avLst/>
          </a:prstGeom>
          <a:noFill/>
          <a:ln w="38100" cap="flat" cmpd="sng">
            <a:solidFill>
              <a:srgbClr val="389CC9"/>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9"/>
            <a:ext cx="12191984" cy="6857991"/>
          </a:xfrm>
          <a:prstGeom prst="rect">
            <a:avLst/>
          </a:prstGeom>
          <a:noFill/>
          <a:ln>
            <a:noFill/>
          </a:ln>
        </p:spPr>
      </p:pic>
      <p:sp>
        <p:nvSpPr>
          <p:cNvPr id="160" name="Google Shape;160;p7"/>
          <p:cNvSpPr txBox="1">
            <a:spLocks noGrp="1"/>
          </p:cNvSpPr>
          <p:nvPr>
            <p:ph type="title"/>
          </p:nvPr>
        </p:nvSpPr>
        <p:spPr>
          <a:xfrm>
            <a:off x="838188" y="2237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4500" b="1">
                <a:solidFill>
                  <a:srgbClr val="00583D"/>
                </a:solidFill>
                <a:latin typeface="Oswald"/>
                <a:ea typeface="Oswald"/>
                <a:cs typeface="Oswald"/>
                <a:sym typeface="Oswald"/>
              </a:rPr>
              <a:t>Supervisor Responsibilities</a:t>
            </a:r>
            <a:endParaRPr sz="4500"/>
          </a:p>
        </p:txBody>
      </p:sp>
      <p:sp>
        <p:nvSpPr>
          <p:cNvPr id="161" name="Google Shape;161;p7"/>
          <p:cNvSpPr txBox="1">
            <a:spLocks noGrp="1"/>
          </p:cNvSpPr>
          <p:nvPr>
            <p:ph type="body" idx="1"/>
          </p:nvPr>
        </p:nvSpPr>
        <p:spPr>
          <a:xfrm>
            <a:off x="838200" y="1395600"/>
            <a:ext cx="10942500" cy="4351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1800" b="1">
                <a:solidFill>
                  <a:srgbClr val="114D37"/>
                </a:solidFill>
              </a:rPr>
              <a:t>Supervisor/Foreman and Client Verification</a:t>
            </a:r>
            <a:endParaRPr sz="1800" b="1">
              <a:solidFill>
                <a:srgbClr val="114D37"/>
              </a:solidFill>
            </a:endParaRPr>
          </a:p>
          <a:p>
            <a:pPr marL="457200" lvl="0" indent="-342900" algn="l" rtl="0">
              <a:lnSpc>
                <a:spcPct val="115000"/>
              </a:lnSpc>
              <a:spcBef>
                <a:spcPts val="1200"/>
              </a:spcBef>
              <a:spcAft>
                <a:spcPts val="0"/>
              </a:spcAft>
              <a:buClr>
                <a:srgbClr val="114D37"/>
              </a:buClr>
              <a:buSzPts val="1800"/>
              <a:buChar char="●"/>
            </a:pPr>
            <a:r>
              <a:rPr lang="en-US" sz="1800">
                <a:solidFill>
                  <a:srgbClr val="114D37"/>
                </a:solidFill>
              </a:rPr>
              <a:t>A company-authorized person (Supervisor/Foreman) </a:t>
            </a:r>
            <a:r>
              <a:rPr lang="en-US" sz="1800" i="1">
                <a:solidFill>
                  <a:srgbClr val="114D37"/>
                </a:solidFill>
              </a:rPr>
              <a:t>must</a:t>
            </a:r>
            <a:r>
              <a:rPr lang="en-US" sz="1800">
                <a:solidFill>
                  <a:srgbClr val="114D37"/>
                </a:solidFill>
              </a:rPr>
              <a:t> collaborate with the client representative.</a:t>
            </a:r>
            <a:endParaRPr sz="1800">
              <a:solidFill>
                <a:srgbClr val="114D37"/>
              </a:solidFill>
            </a:endParaRPr>
          </a:p>
          <a:p>
            <a:pPr marL="457200" lvl="0" indent="-342900" algn="l" rtl="0">
              <a:lnSpc>
                <a:spcPct val="115000"/>
              </a:lnSpc>
              <a:spcBef>
                <a:spcPts val="0"/>
              </a:spcBef>
              <a:spcAft>
                <a:spcPts val="0"/>
              </a:spcAft>
              <a:buClr>
                <a:srgbClr val="114D37"/>
              </a:buClr>
              <a:buSzPts val="1800"/>
              <a:buChar char="●"/>
            </a:pPr>
            <a:r>
              <a:rPr lang="en-US" sz="1800" b="1">
                <a:solidFill>
                  <a:srgbClr val="114D37"/>
                </a:solidFill>
              </a:rPr>
              <a:t>Key actions:</a:t>
            </a:r>
            <a:endParaRPr sz="1800" b="1">
              <a:solidFill>
                <a:srgbClr val="114D37"/>
              </a:solidFill>
            </a:endParaRPr>
          </a:p>
          <a:p>
            <a:pPr marL="914400" lvl="1" indent="-342900" algn="l" rtl="0">
              <a:lnSpc>
                <a:spcPct val="115000"/>
              </a:lnSpc>
              <a:spcBef>
                <a:spcPts val="0"/>
              </a:spcBef>
              <a:spcAft>
                <a:spcPts val="0"/>
              </a:spcAft>
              <a:buClr>
                <a:srgbClr val="114D37"/>
              </a:buClr>
              <a:buSzPts val="1800"/>
              <a:buChar char="○"/>
            </a:pPr>
            <a:r>
              <a:rPr lang="en-US" sz="1800">
                <a:solidFill>
                  <a:srgbClr val="114D37"/>
                </a:solidFill>
              </a:rPr>
              <a:t>Verify all potential energy sources that are isolated or to be isolated.</a:t>
            </a:r>
            <a:endParaRPr sz="1800">
              <a:solidFill>
                <a:srgbClr val="114D37"/>
              </a:solidFill>
            </a:endParaRPr>
          </a:p>
          <a:p>
            <a:pPr marL="914400" lvl="1" indent="-342900" algn="l" rtl="0">
              <a:lnSpc>
                <a:spcPct val="115000"/>
              </a:lnSpc>
              <a:spcBef>
                <a:spcPts val="0"/>
              </a:spcBef>
              <a:spcAft>
                <a:spcPts val="0"/>
              </a:spcAft>
              <a:buClr>
                <a:srgbClr val="114D37"/>
              </a:buClr>
              <a:buSzPts val="1800"/>
              <a:buChar char="○"/>
            </a:pPr>
            <a:r>
              <a:rPr lang="en-US" sz="1800">
                <a:solidFill>
                  <a:srgbClr val="114D37"/>
                </a:solidFill>
              </a:rPr>
              <a:t>Confirm all potential energy sources are de-energized.</a:t>
            </a:r>
            <a:endParaRPr sz="1800">
              <a:solidFill>
                <a:srgbClr val="114D37"/>
              </a:solidFill>
            </a:endParaRPr>
          </a:p>
          <a:p>
            <a:pPr marL="914400" lvl="1" indent="-342900" algn="l" rtl="0">
              <a:lnSpc>
                <a:spcPct val="115000"/>
              </a:lnSpc>
              <a:spcBef>
                <a:spcPts val="0"/>
              </a:spcBef>
              <a:spcAft>
                <a:spcPts val="0"/>
              </a:spcAft>
              <a:buClr>
                <a:srgbClr val="114D37"/>
              </a:buClr>
              <a:buSzPts val="1800"/>
              <a:buChar char="○"/>
            </a:pPr>
            <a:r>
              <a:rPr lang="en-US" sz="1800">
                <a:solidFill>
                  <a:srgbClr val="114D37"/>
                </a:solidFill>
              </a:rPr>
              <a:t>Follow the verification steps in the Individual LOTO section.</a:t>
            </a:r>
            <a:endParaRPr sz="1800">
              <a:solidFill>
                <a:srgbClr val="114D37"/>
              </a:solidFill>
            </a:endParaRPr>
          </a:p>
          <a:p>
            <a:pPr marL="457200" lvl="0" indent="-342900" algn="l" rtl="0">
              <a:lnSpc>
                <a:spcPct val="115000"/>
              </a:lnSpc>
              <a:spcBef>
                <a:spcPts val="0"/>
              </a:spcBef>
              <a:spcAft>
                <a:spcPts val="0"/>
              </a:spcAft>
              <a:buClr>
                <a:srgbClr val="114D37"/>
              </a:buClr>
              <a:buSzPts val="1800"/>
              <a:buChar char="●"/>
            </a:pPr>
            <a:r>
              <a:rPr lang="en-US" sz="1800">
                <a:solidFill>
                  <a:srgbClr val="114D37"/>
                </a:solidFill>
              </a:rPr>
              <a:t>The Supervisor/Foreman must also complete the Line and Equipment Opening Risk Assessment.</a:t>
            </a:r>
            <a:endParaRPr sz="1800">
              <a:solidFill>
                <a:srgbClr val="114D37"/>
              </a:solidFill>
            </a:endParaRPr>
          </a:p>
          <a:p>
            <a:pPr marL="457200" lvl="0" indent="-342900" algn="l" rtl="0">
              <a:lnSpc>
                <a:spcPct val="115000"/>
              </a:lnSpc>
              <a:spcBef>
                <a:spcPts val="0"/>
              </a:spcBef>
              <a:spcAft>
                <a:spcPts val="0"/>
              </a:spcAft>
              <a:buClr>
                <a:srgbClr val="114D37"/>
              </a:buClr>
              <a:buSzPts val="1800"/>
              <a:buChar char="●"/>
            </a:pPr>
            <a:r>
              <a:rPr lang="en-US" sz="1800" b="1" i="1">
                <a:solidFill>
                  <a:srgbClr val="114D37"/>
                </a:solidFill>
              </a:rPr>
              <a:t>Adherence to this rule is non-negotiable.</a:t>
            </a:r>
            <a:endParaRPr sz="3200"/>
          </a:p>
        </p:txBody>
      </p:sp>
      <p:sp>
        <p:nvSpPr>
          <p:cNvPr id="162" name="Google Shape;162;p7"/>
          <p:cNvSpPr txBox="1"/>
          <p:nvPr/>
        </p:nvSpPr>
        <p:spPr>
          <a:xfrm>
            <a:off x="6481838" y="223761"/>
            <a:ext cx="4867275"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2026 SAFETY EXCELLENCE AWARDS | </a:t>
            </a:r>
            <a:r>
              <a:rPr lang="en-US" sz="1200" b="1">
                <a:solidFill>
                  <a:schemeClr val="dk1"/>
                </a:solidFill>
                <a:latin typeface="Arial"/>
                <a:ea typeface="Arial"/>
                <a:cs typeface="Arial"/>
                <a:sym typeface="Arial"/>
              </a:rPr>
              <a:t>BEST PRACTICES SEMINAR</a:t>
            </a:r>
            <a:endParaRPr/>
          </a:p>
        </p:txBody>
      </p:sp>
      <p:pic>
        <p:nvPicPr>
          <p:cNvPr id="163" name="Google Shape;163;p7"/>
          <p:cNvPicPr preferRelativeResize="0"/>
          <p:nvPr/>
        </p:nvPicPr>
        <p:blipFill rotWithShape="1">
          <a:blip r:embed="rId4">
            <a:alphaModFix/>
          </a:blip>
          <a:srcRect l="9478"/>
          <a:stretch/>
        </p:blipFill>
        <p:spPr>
          <a:xfrm>
            <a:off x="8053749" y="4249975"/>
            <a:ext cx="1582300" cy="1011950"/>
          </a:xfrm>
          <a:prstGeom prst="rect">
            <a:avLst/>
          </a:prstGeom>
          <a:noFill/>
          <a:ln w="38100" cap="flat" cmpd="sng">
            <a:solidFill>
              <a:srgbClr val="389CC9"/>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8"/>
          <p:cNvPicPr preferRelativeResize="0"/>
          <p:nvPr/>
        </p:nvPicPr>
        <p:blipFill rotWithShape="1">
          <a:blip r:embed="rId3">
            <a:alphaModFix/>
          </a:blip>
          <a:srcRect/>
          <a:stretch/>
        </p:blipFill>
        <p:spPr>
          <a:xfrm>
            <a:off x="0" y="9"/>
            <a:ext cx="12191984" cy="6857991"/>
          </a:xfrm>
          <a:prstGeom prst="rect">
            <a:avLst/>
          </a:prstGeom>
          <a:noFill/>
          <a:ln>
            <a:noFill/>
          </a:ln>
        </p:spPr>
      </p:pic>
      <p:sp>
        <p:nvSpPr>
          <p:cNvPr id="169" name="Google Shape;169;p8"/>
          <p:cNvSpPr txBox="1">
            <a:spLocks noGrp="1"/>
          </p:cNvSpPr>
          <p:nvPr>
            <p:ph type="title"/>
          </p:nvPr>
        </p:nvSpPr>
        <p:spPr>
          <a:xfrm>
            <a:off x="838200" y="2237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4500" b="1">
                <a:solidFill>
                  <a:srgbClr val="00583D"/>
                </a:solidFill>
                <a:latin typeface="Oswald"/>
                <a:ea typeface="Oswald"/>
                <a:cs typeface="Oswald"/>
                <a:sym typeface="Oswald"/>
              </a:rPr>
              <a:t>Employees Responsibilities </a:t>
            </a:r>
            <a:endParaRPr sz="4500"/>
          </a:p>
        </p:txBody>
      </p:sp>
      <p:sp>
        <p:nvSpPr>
          <p:cNvPr id="170" name="Google Shape;170;p8"/>
          <p:cNvSpPr txBox="1">
            <a:spLocks noGrp="1"/>
          </p:cNvSpPr>
          <p:nvPr>
            <p:ph type="body" idx="1"/>
          </p:nvPr>
        </p:nvSpPr>
        <p:spPr>
          <a:xfrm>
            <a:off x="838200" y="1440850"/>
            <a:ext cx="10761600" cy="4351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000" b="1">
                <a:solidFill>
                  <a:srgbClr val="114D37"/>
                </a:solidFill>
              </a:rPr>
              <a:t>Employee Responsibilities Under LOTO Permit</a:t>
            </a:r>
            <a:endParaRPr sz="2000" b="1">
              <a:solidFill>
                <a:srgbClr val="114D37"/>
              </a:solidFill>
            </a:endParaRPr>
          </a:p>
          <a:p>
            <a:pPr marL="457200" lvl="0" indent="-355600" algn="l" rtl="0">
              <a:lnSpc>
                <a:spcPct val="115000"/>
              </a:lnSpc>
              <a:spcBef>
                <a:spcPts val="1200"/>
              </a:spcBef>
              <a:spcAft>
                <a:spcPts val="0"/>
              </a:spcAft>
              <a:buClr>
                <a:srgbClr val="114D37"/>
              </a:buClr>
              <a:buSzPts val="2000"/>
              <a:buChar char="●"/>
            </a:pPr>
            <a:r>
              <a:rPr lang="en-US" sz="2000">
                <a:solidFill>
                  <a:srgbClr val="114D37"/>
                </a:solidFill>
              </a:rPr>
              <a:t>Verify correct line of work.</a:t>
            </a:r>
            <a:endParaRPr sz="2000">
              <a:solidFill>
                <a:srgbClr val="114D37"/>
              </a:solidFill>
            </a:endParaRPr>
          </a:p>
          <a:p>
            <a:pPr marL="457200" lvl="0" indent="-355600" algn="l" rtl="0">
              <a:lnSpc>
                <a:spcPct val="115000"/>
              </a:lnSpc>
              <a:spcBef>
                <a:spcPts val="0"/>
              </a:spcBef>
              <a:spcAft>
                <a:spcPts val="0"/>
              </a:spcAft>
              <a:buClr>
                <a:srgbClr val="114D37"/>
              </a:buClr>
              <a:buSzPts val="2000"/>
              <a:buChar char="●"/>
            </a:pPr>
            <a:r>
              <a:rPr lang="en-US" sz="2000">
                <a:solidFill>
                  <a:srgbClr val="114D37"/>
                </a:solidFill>
              </a:rPr>
              <a:t>Verify line/equipment is tagged or marked.</a:t>
            </a:r>
            <a:endParaRPr sz="2000">
              <a:solidFill>
                <a:srgbClr val="114D37"/>
              </a:solidFill>
            </a:endParaRPr>
          </a:p>
          <a:p>
            <a:pPr marL="457200" lvl="0" indent="-355600" algn="l" rtl="0">
              <a:lnSpc>
                <a:spcPct val="115000"/>
              </a:lnSpc>
              <a:spcBef>
                <a:spcPts val="0"/>
              </a:spcBef>
              <a:spcAft>
                <a:spcPts val="0"/>
              </a:spcAft>
              <a:buClr>
                <a:srgbClr val="114D37"/>
              </a:buClr>
              <a:buSzPts val="2000"/>
              <a:buChar char="●"/>
            </a:pPr>
            <a:r>
              <a:rPr lang="en-US" sz="2000">
                <a:solidFill>
                  <a:srgbClr val="114D37"/>
                </a:solidFill>
              </a:rPr>
              <a:t>Verify all bleeders are open (if applicable).</a:t>
            </a:r>
            <a:endParaRPr sz="2000">
              <a:solidFill>
                <a:srgbClr val="114D37"/>
              </a:solidFill>
            </a:endParaRPr>
          </a:p>
          <a:p>
            <a:pPr marL="457200" lvl="0" indent="-355600" algn="l" rtl="0">
              <a:lnSpc>
                <a:spcPct val="115000"/>
              </a:lnSpc>
              <a:spcBef>
                <a:spcPts val="0"/>
              </a:spcBef>
              <a:spcAft>
                <a:spcPts val="0"/>
              </a:spcAft>
              <a:buClr>
                <a:srgbClr val="114D37"/>
              </a:buClr>
              <a:buSzPts val="2000"/>
              <a:buChar char="●"/>
            </a:pPr>
            <a:r>
              <a:rPr lang="en-US" sz="2000">
                <a:solidFill>
                  <a:srgbClr val="114D37"/>
                </a:solidFill>
              </a:rPr>
              <a:t>Verify flow on check valves to check for trapped product (if applicable).</a:t>
            </a:r>
            <a:endParaRPr sz="3400"/>
          </a:p>
        </p:txBody>
      </p:sp>
      <p:sp>
        <p:nvSpPr>
          <p:cNvPr id="171" name="Google Shape;171;p8"/>
          <p:cNvSpPr txBox="1"/>
          <p:nvPr/>
        </p:nvSpPr>
        <p:spPr>
          <a:xfrm>
            <a:off x="6481838" y="223761"/>
            <a:ext cx="4867275"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2026 SAFETY EXCELLENCE AWARDS | </a:t>
            </a:r>
            <a:r>
              <a:rPr lang="en-US" sz="1200" b="1">
                <a:solidFill>
                  <a:schemeClr val="dk1"/>
                </a:solidFill>
                <a:latin typeface="Arial"/>
                <a:ea typeface="Arial"/>
                <a:cs typeface="Arial"/>
                <a:sym typeface="Arial"/>
              </a:rPr>
              <a:t>BEST PRACTICES SEMINAR</a:t>
            </a:r>
            <a:endParaRPr/>
          </a:p>
        </p:txBody>
      </p:sp>
      <p:pic>
        <p:nvPicPr>
          <p:cNvPr id="172" name="Google Shape;172;p8"/>
          <p:cNvPicPr preferRelativeResize="0"/>
          <p:nvPr/>
        </p:nvPicPr>
        <p:blipFill rotWithShape="1">
          <a:blip r:embed="rId4">
            <a:alphaModFix/>
          </a:blip>
          <a:srcRect l="9478"/>
          <a:stretch/>
        </p:blipFill>
        <p:spPr>
          <a:xfrm>
            <a:off x="8053749" y="4249975"/>
            <a:ext cx="1582300" cy="1011950"/>
          </a:xfrm>
          <a:prstGeom prst="rect">
            <a:avLst/>
          </a:prstGeom>
          <a:noFill/>
          <a:ln w="38100" cap="flat" cmpd="sng">
            <a:solidFill>
              <a:srgbClr val="389CC9"/>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6F8164ABBBE64B8583EA47391A32E3" ma:contentTypeVersion="19" ma:contentTypeDescription="Create a new document." ma:contentTypeScope="" ma:versionID="4b8ab2c22b0e8211bf0203ffa53b00bf">
  <xsd:schema xmlns:xsd="http://www.w3.org/2001/XMLSchema" xmlns:xs="http://www.w3.org/2001/XMLSchema" xmlns:p="http://schemas.microsoft.com/office/2006/metadata/properties" xmlns:ns2="e6cf9755-c392-47a8-90e5-2cab7b2088c8" xmlns:ns3="9594d856-599f-4a3b-a97d-b49ae33144ee" targetNamespace="http://schemas.microsoft.com/office/2006/metadata/properties" ma:root="true" ma:fieldsID="3652f488100efd83a14e401a8be276e9" ns2:_="" ns3:_="">
    <xsd:import namespace="e6cf9755-c392-47a8-90e5-2cab7b2088c8"/>
    <xsd:import namespace="9594d856-599f-4a3b-a97d-b49ae33144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f9755-c392-47a8-90e5-2cab7b2088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f31f49f8-d32f-49c1-bdb7-50db704ca24f}" ma:internalName="TaxCatchAll" ma:showField="CatchAllData" ma:web="e6cf9755-c392-47a8-90e5-2cab7b2088c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94d856-599f-4a3b-a97d-b49ae33144e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6e7acff-fe2a-484b-931e-e5ee589765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6cf9755-c392-47a8-90e5-2cab7b2088c8" xsi:nil="true"/>
    <lcf76f155ced4ddcb4097134ff3c332f xmlns="9594d856-599f-4a3b-a97d-b49ae33144e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40189D-8184-4EF4-9E22-14E4C3700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cf9755-c392-47a8-90e5-2cab7b2088c8"/>
    <ds:schemaRef ds:uri="9594d856-599f-4a3b-a97d-b49ae3314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BFC72C-A5C1-4F26-8836-9074ED83297A}">
  <ds:schemaRefs>
    <ds:schemaRef ds:uri="http://schemas.microsoft.com/office/2006/metadata/properties"/>
    <ds:schemaRef ds:uri="http://schemas.microsoft.com/office/infopath/2007/PartnerControls"/>
    <ds:schemaRef ds:uri="e6cf9755-c392-47a8-90e5-2cab7b2088c8"/>
    <ds:schemaRef ds:uri="9594d856-599f-4a3b-a97d-b49ae33144ee"/>
  </ds:schemaRefs>
</ds:datastoreItem>
</file>

<file path=customXml/itemProps3.xml><?xml version="1.0" encoding="utf-8"?>
<ds:datastoreItem xmlns:ds="http://schemas.openxmlformats.org/officeDocument/2006/customXml" ds:itemID="{70080B31-D57C-4808-BEF5-2B637554A6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“MY LIFE IS ON THE LINE”</vt:lpstr>
      <vt:lpstr>“MY LIFE IS ON THE LINE” </vt:lpstr>
      <vt:lpstr>PowerPoint Presentation</vt:lpstr>
      <vt:lpstr>LOCK.TAG.VERIFY </vt:lpstr>
      <vt:lpstr>Supervisor Responsibilities</vt:lpstr>
      <vt:lpstr>Employees Responsibilities </vt:lpstr>
      <vt:lpstr>Line and Equipment Opening Risk Assessment </vt:lpstr>
      <vt:lpstr>Make It Personal</vt:lpstr>
      <vt:lpstr>Make It Personal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2025-05-22T20:31:15Z</dcterms:created>
  <dcterms:modified xsi:type="dcterms:W3CDTF">2026-06-12T17:17:47Z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0x010100806F8164ABBBE64B8583EA47391A32E3</vt:lpwstr>
  </property>
  <property fmtid="{D5CDD505-2E9C-101B-9397-08002B2CF9AE}" pid="3" name="MediaServiceImageTags">
    <vt:lpwstr/>
  </property>
</Properties>
</file>