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257" r:id="rId5"/>
    <p:sldId id="258" r:id="rId6"/>
    <p:sldId id="259" r:id="rId7"/>
    <p:sldId id="260" r:id="rId8"/>
    <p:sldId id="269" r:id="rId9"/>
    <p:sldId id="270" r:id="rId10"/>
    <p:sldId id="271" r:id="rId11"/>
    <p:sldId id="272" r:id="rId12"/>
    <p:sldId id="274" r:id="rId13"/>
    <p:sldId id="275" r:id="rId14"/>
    <p:sldId id="27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922A0C-3B2C-4168-8999-2147A11B6E23}" v="1" dt="2026-06-11T18:49:55.364"/>
    <p1510:client id="{317BDC0B-7C56-9ADB-E29F-ACAFAD0E476B}" v="27" dt="2026-06-11T19:10:49.5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9"/>
    <p:restoredTop sz="94658"/>
  </p:normalViewPr>
  <p:slideViewPr>
    <p:cSldViewPr snapToGrid="0">
      <p:cViewPr varScale="1">
        <p:scale>
          <a:sx n="105" d="100"/>
          <a:sy n="105" d="100"/>
        </p:scale>
        <p:origin x="9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Young" userId="5af53971-88b1-4981-81e6-f5e9ca01b2b2" providerId="ADAL" clId="{4D0D4DDD-FCBB-4889-8F64-D18FEFAAFC32}"/>
    <pc:docChg chg="custSel delSld modSld">
      <pc:chgData name="Chris Young" userId="5af53971-88b1-4981-81e6-f5e9ca01b2b2" providerId="ADAL" clId="{4D0D4DDD-FCBB-4889-8F64-D18FEFAAFC32}" dt="2026-06-11T19:00:11.663" v="41" actId="1076"/>
      <pc:docMkLst>
        <pc:docMk/>
      </pc:docMkLst>
      <pc:sldChg chg="addSp delSp modSp mod">
        <pc:chgData name="Chris Young" userId="5af53971-88b1-4981-81e6-f5e9ca01b2b2" providerId="ADAL" clId="{4D0D4DDD-FCBB-4889-8F64-D18FEFAAFC32}" dt="2026-06-11T18:54:52.336" v="27" actId="1076"/>
        <pc:sldMkLst>
          <pc:docMk/>
          <pc:sldMk cId="4021187852" sldId="267"/>
        </pc:sldMkLst>
        <pc:picChg chg="del">
          <ac:chgData name="Chris Young" userId="5af53971-88b1-4981-81e6-f5e9ca01b2b2" providerId="ADAL" clId="{4D0D4DDD-FCBB-4889-8F64-D18FEFAAFC32}" dt="2026-06-11T18:53:25.743" v="22" actId="21"/>
          <ac:picMkLst>
            <pc:docMk/>
            <pc:sldMk cId="4021187852" sldId="267"/>
            <ac:picMk id="6" creationId="{A8BA7F94-0DB6-CBF0-3BC1-B5BF2E2B760A}"/>
          </ac:picMkLst>
        </pc:picChg>
        <pc:picChg chg="add mod">
          <ac:chgData name="Chris Young" userId="5af53971-88b1-4981-81e6-f5e9ca01b2b2" providerId="ADAL" clId="{4D0D4DDD-FCBB-4889-8F64-D18FEFAAFC32}" dt="2026-06-11T18:54:52.336" v="27" actId="1076"/>
          <ac:picMkLst>
            <pc:docMk/>
            <pc:sldMk cId="4021187852" sldId="267"/>
            <ac:picMk id="7" creationId="{08A06711-190C-8163-463D-07216C98015C}"/>
          </ac:picMkLst>
        </pc:picChg>
      </pc:sldChg>
      <pc:sldChg chg="addSp delSp modSp mod">
        <pc:chgData name="Chris Young" userId="5af53971-88b1-4981-81e6-f5e9ca01b2b2" providerId="ADAL" clId="{4D0D4DDD-FCBB-4889-8F64-D18FEFAAFC32}" dt="2026-06-11T18:57:20.903" v="33" actId="1076"/>
        <pc:sldMkLst>
          <pc:docMk/>
          <pc:sldMk cId="2421160681" sldId="270"/>
        </pc:sldMkLst>
        <pc:picChg chg="del">
          <ac:chgData name="Chris Young" userId="5af53971-88b1-4981-81e6-f5e9ca01b2b2" providerId="ADAL" clId="{4D0D4DDD-FCBB-4889-8F64-D18FEFAAFC32}" dt="2026-06-11T18:56:17.755" v="28" actId="21"/>
          <ac:picMkLst>
            <pc:docMk/>
            <pc:sldMk cId="2421160681" sldId="270"/>
            <ac:picMk id="6" creationId="{CBCD7019-2F81-C764-F367-47B54D0EBE50}"/>
          </ac:picMkLst>
        </pc:picChg>
        <pc:picChg chg="add mod">
          <ac:chgData name="Chris Young" userId="5af53971-88b1-4981-81e6-f5e9ca01b2b2" providerId="ADAL" clId="{4D0D4DDD-FCBB-4889-8F64-D18FEFAAFC32}" dt="2026-06-11T18:57:20.903" v="33" actId="1076"/>
          <ac:picMkLst>
            <pc:docMk/>
            <pc:sldMk cId="2421160681" sldId="270"/>
            <ac:picMk id="7" creationId="{0B992349-7BB5-694E-A513-26E5AC1D4B2F}"/>
          </ac:picMkLst>
        </pc:picChg>
      </pc:sldChg>
      <pc:sldChg chg="addSp delSp modSp mod">
        <pc:chgData name="Chris Young" userId="5af53971-88b1-4981-81e6-f5e9ca01b2b2" providerId="ADAL" clId="{4D0D4DDD-FCBB-4889-8F64-D18FEFAAFC32}" dt="2026-06-11T18:47:41.260" v="5" actId="1076"/>
        <pc:sldMkLst>
          <pc:docMk/>
          <pc:sldMk cId="611477583" sldId="271"/>
        </pc:sldMkLst>
        <pc:picChg chg="del">
          <ac:chgData name="Chris Young" userId="5af53971-88b1-4981-81e6-f5e9ca01b2b2" providerId="ADAL" clId="{4D0D4DDD-FCBB-4889-8F64-D18FEFAAFC32}" dt="2026-06-11T18:47:02.121" v="0" actId="21"/>
          <ac:picMkLst>
            <pc:docMk/>
            <pc:sldMk cId="611477583" sldId="271"/>
            <ac:picMk id="6" creationId="{A0C9EA32-786D-A560-20BB-B1625DFC6F82}"/>
          </ac:picMkLst>
        </pc:picChg>
        <pc:picChg chg="add mod">
          <ac:chgData name="Chris Young" userId="5af53971-88b1-4981-81e6-f5e9ca01b2b2" providerId="ADAL" clId="{4D0D4DDD-FCBB-4889-8F64-D18FEFAAFC32}" dt="2026-06-11T18:47:41.260" v="5" actId="1076"/>
          <ac:picMkLst>
            <pc:docMk/>
            <pc:sldMk cId="611477583" sldId="271"/>
            <ac:picMk id="7" creationId="{BA65F87D-D63B-6742-F7B2-1465CB5D5657}"/>
          </ac:picMkLst>
        </pc:picChg>
      </pc:sldChg>
      <pc:sldChg chg="addSp delSp modSp mod">
        <pc:chgData name="Chris Young" userId="5af53971-88b1-4981-81e6-f5e9ca01b2b2" providerId="ADAL" clId="{4D0D4DDD-FCBB-4889-8F64-D18FEFAAFC32}" dt="2026-06-11T18:50:18.093" v="14" actId="1076"/>
        <pc:sldMkLst>
          <pc:docMk/>
          <pc:sldMk cId="4154614686" sldId="272"/>
        </pc:sldMkLst>
        <pc:spChg chg="add">
          <ac:chgData name="Chris Young" userId="5af53971-88b1-4981-81e6-f5e9ca01b2b2" providerId="ADAL" clId="{4D0D4DDD-FCBB-4889-8F64-D18FEFAAFC32}" dt="2026-06-11T18:49:55.363" v="7"/>
          <ac:spMkLst>
            <pc:docMk/>
            <pc:sldMk cId="4154614686" sldId="272"/>
            <ac:spMk id="5" creationId="{9C4C6813-CA23-2937-6FCD-99C2F2B88C66}"/>
          </ac:spMkLst>
        </pc:spChg>
        <pc:picChg chg="del">
          <ac:chgData name="Chris Young" userId="5af53971-88b1-4981-81e6-f5e9ca01b2b2" providerId="ADAL" clId="{4D0D4DDD-FCBB-4889-8F64-D18FEFAAFC32}" dt="2026-06-11T18:48:34.538" v="6" actId="21"/>
          <ac:picMkLst>
            <pc:docMk/>
            <pc:sldMk cId="4154614686" sldId="272"/>
            <ac:picMk id="6" creationId="{E650CCD5-97E9-AA07-A1A5-91EA125302BA}"/>
          </ac:picMkLst>
        </pc:picChg>
        <pc:picChg chg="add mod">
          <ac:chgData name="Chris Young" userId="5af53971-88b1-4981-81e6-f5e9ca01b2b2" providerId="ADAL" clId="{4D0D4DDD-FCBB-4889-8F64-D18FEFAAFC32}" dt="2026-06-11T18:50:18.093" v="14" actId="1076"/>
          <ac:picMkLst>
            <pc:docMk/>
            <pc:sldMk cId="4154614686" sldId="272"/>
            <ac:picMk id="8" creationId="{DB403F2E-3A8A-406C-F46C-9FA352F02F08}"/>
          </ac:picMkLst>
        </pc:picChg>
      </pc:sldChg>
      <pc:sldChg chg="del">
        <pc:chgData name="Chris Young" userId="5af53971-88b1-4981-81e6-f5e9ca01b2b2" providerId="ADAL" clId="{4D0D4DDD-FCBB-4889-8F64-D18FEFAAFC32}" dt="2026-06-11T18:50:37.982" v="15" actId="2696"/>
        <pc:sldMkLst>
          <pc:docMk/>
          <pc:sldMk cId="969741217" sldId="273"/>
        </pc:sldMkLst>
      </pc:sldChg>
      <pc:sldChg chg="addSp delSp modSp mod">
        <pc:chgData name="Chris Young" userId="5af53971-88b1-4981-81e6-f5e9ca01b2b2" providerId="ADAL" clId="{4D0D4DDD-FCBB-4889-8F64-D18FEFAAFC32}" dt="2026-06-11T19:00:11.663" v="41" actId="1076"/>
        <pc:sldMkLst>
          <pc:docMk/>
          <pc:sldMk cId="1465977388" sldId="274"/>
        </pc:sldMkLst>
        <pc:picChg chg="del">
          <ac:chgData name="Chris Young" userId="5af53971-88b1-4981-81e6-f5e9ca01b2b2" providerId="ADAL" clId="{4D0D4DDD-FCBB-4889-8F64-D18FEFAAFC32}" dt="2026-06-11T18:58:13.990" v="34" actId="21"/>
          <ac:picMkLst>
            <pc:docMk/>
            <pc:sldMk cId="1465977388" sldId="274"/>
            <ac:picMk id="6" creationId="{C6855F8F-AA97-D9EB-2346-702312D9983F}"/>
          </ac:picMkLst>
        </pc:picChg>
        <pc:picChg chg="add mod">
          <ac:chgData name="Chris Young" userId="5af53971-88b1-4981-81e6-f5e9ca01b2b2" providerId="ADAL" clId="{4D0D4DDD-FCBB-4889-8F64-D18FEFAAFC32}" dt="2026-06-11T19:00:11.663" v="41" actId="1076"/>
          <ac:picMkLst>
            <pc:docMk/>
            <pc:sldMk cId="1465977388" sldId="274"/>
            <ac:picMk id="7" creationId="{14E181BA-04E3-87F1-52F4-34E993F42F29}"/>
          </ac:picMkLst>
        </pc:picChg>
      </pc:sldChg>
      <pc:sldChg chg="addSp delSp modSp mod">
        <pc:chgData name="Chris Young" userId="5af53971-88b1-4981-81e6-f5e9ca01b2b2" providerId="ADAL" clId="{4D0D4DDD-FCBB-4889-8F64-D18FEFAAFC32}" dt="2026-06-11T18:52:28.974" v="21" actId="1076"/>
        <pc:sldMkLst>
          <pc:docMk/>
          <pc:sldMk cId="1134190832" sldId="275"/>
        </pc:sldMkLst>
        <pc:picChg chg="del">
          <ac:chgData name="Chris Young" userId="5af53971-88b1-4981-81e6-f5e9ca01b2b2" providerId="ADAL" clId="{4D0D4DDD-FCBB-4889-8F64-D18FEFAAFC32}" dt="2026-06-11T18:51:43.184" v="16" actId="21"/>
          <ac:picMkLst>
            <pc:docMk/>
            <pc:sldMk cId="1134190832" sldId="275"/>
            <ac:picMk id="6" creationId="{7304E8AB-1E8F-A447-F891-74FE7D98EFD6}"/>
          </ac:picMkLst>
        </pc:picChg>
        <pc:picChg chg="add mod">
          <ac:chgData name="Chris Young" userId="5af53971-88b1-4981-81e6-f5e9ca01b2b2" providerId="ADAL" clId="{4D0D4DDD-FCBB-4889-8F64-D18FEFAAFC32}" dt="2026-06-11T18:52:28.974" v="21" actId="1076"/>
          <ac:picMkLst>
            <pc:docMk/>
            <pc:sldMk cId="1134190832" sldId="275"/>
            <ac:picMk id="7" creationId="{6EFF1858-65CE-30AF-E702-A9A99D3068C6}"/>
          </ac:picMkLst>
        </pc:picChg>
      </pc:sldChg>
    </pc:docChg>
  </pc:docChgLst>
  <pc:docChgLst>
    <pc:chgData name="Melissa Wolkenhauer" userId="S::melissa@ibrt.us::ce89d710-e060-4753-8fc6-fd7db8cd1ba5" providerId="AD" clId="Web-{317BDC0B-7C56-9ADB-E29F-ACAFAD0E476B}"/>
    <pc:docChg chg="modSld">
      <pc:chgData name="Melissa Wolkenhauer" userId="S::melissa@ibrt.us::ce89d710-e060-4753-8fc6-fd7db8cd1ba5" providerId="AD" clId="Web-{317BDC0B-7C56-9ADB-E29F-ACAFAD0E476B}" dt="2026-06-11T19:10:49.552" v="12" actId="14100"/>
      <pc:docMkLst>
        <pc:docMk/>
      </pc:docMkLst>
      <pc:sldChg chg="modSp">
        <pc:chgData name="Melissa Wolkenhauer" userId="S::melissa@ibrt.us::ce89d710-e060-4753-8fc6-fd7db8cd1ba5" providerId="AD" clId="Web-{317BDC0B-7C56-9ADB-E29F-ACAFAD0E476B}" dt="2026-06-11T19:10:49.552" v="12" actId="14100"/>
        <pc:sldMkLst>
          <pc:docMk/>
          <pc:sldMk cId="4021187852" sldId="267"/>
        </pc:sldMkLst>
        <pc:spChg chg="mod">
          <ac:chgData name="Melissa Wolkenhauer" userId="S::melissa@ibrt.us::ce89d710-e060-4753-8fc6-fd7db8cd1ba5" providerId="AD" clId="Web-{317BDC0B-7C56-9ADB-E29F-ACAFAD0E476B}" dt="2026-06-11T19:10:49.552" v="12" actId="14100"/>
          <ac:spMkLst>
            <pc:docMk/>
            <pc:sldMk cId="4021187852" sldId="267"/>
            <ac:spMk id="11" creationId="{00000000-0000-0000-0000-000000000000}"/>
          </ac:spMkLst>
        </pc:spChg>
      </pc:sldChg>
      <pc:sldChg chg="modSp">
        <pc:chgData name="Melissa Wolkenhauer" userId="S::melissa@ibrt.us::ce89d710-e060-4753-8fc6-fd7db8cd1ba5" providerId="AD" clId="Web-{317BDC0B-7C56-9ADB-E29F-ACAFAD0E476B}" dt="2026-06-11T19:10:16.833" v="8" actId="20577"/>
        <pc:sldMkLst>
          <pc:docMk/>
          <pc:sldMk cId="1134190832" sldId="275"/>
        </pc:sldMkLst>
        <pc:spChg chg="mod">
          <ac:chgData name="Melissa Wolkenhauer" userId="S::melissa@ibrt.us::ce89d710-e060-4753-8fc6-fd7db8cd1ba5" providerId="AD" clId="Web-{317BDC0B-7C56-9ADB-E29F-ACAFAD0E476B}" dt="2026-06-11T19:10:16.833" v="8" actId="20577"/>
          <ac:spMkLst>
            <pc:docMk/>
            <pc:sldMk cId="1134190832" sldId="275"/>
            <ac:spMk id="11" creationId="{00000000-0000-0000-0000-000000000000}"/>
          </ac:spMkLst>
        </pc:spChg>
      </pc:sldChg>
      <pc:sldChg chg="modSp">
        <pc:chgData name="Melissa Wolkenhauer" userId="S::melissa@ibrt.us::ce89d710-e060-4753-8fc6-fd7db8cd1ba5" providerId="AD" clId="Web-{317BDC0B-7C56-9ADB-E29F-ACAFAD0E476B}" dt="2026-06-11T19:10:31.474" v="10" actId="20577"/>
        <pc:sldMkLst>
          <pc:docMk/>
          <pc:sldMk cId="3899495990" sldId="276"/>
        </pc:sldMkLst>
        <pc:spChg chg="mod">
          <ac:chgData name="Melissa Wolkenhauer" userId="S::melissa@ibrt.us::ce89d710-e060-4753-8fc6-fd7db8cd1ba5" providerId="AD" clId="Web-{317BDC0B-7C56-9ADB-E29F-ACAFAD0E476B}" dt="2026-06-11T19:10:27.239" v="9" actId="20577"/>
          <ac:spMkLst>
            <pc:docMk/>
            <pc:sldMk cId="3899495990" sldId="276"/>
            <ac:spMk id="7" creationId="{B3262A4C-6A92-4CD0-320C-AAB6FE771088}"/>
          </ac:spMkLst>
        </pc:spChg>
        <pc:spChg chg="mod">
          <ac:chgData name="Melissa Wolkenhauer" userId="S::melissa@ibrt.us::ce89d710-e060-4753-8fc6-fd7db8cd1ba5" providerId="AD" clId="Web-{317BDC0B-7C56-9ADB-E29F-ACAFAD0E476B}" dt="2026-06-11T19:10:31.474" v="10" actId="20577"/>
          <ac:spMkLst>
            <pc:docMk/>
            <pc:sldMk cId="3899495990" sldId="276"/>
            <ac:spMk id="15" creationId="{66E5E134-349A-F58B-E9EE-49498B6FC5A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D4B2B-454C-F344-B689-EE53840E09EC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98DE2-3B59-974E-AA71-107230FB5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94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98DE2-3B59-974E-AA71-107230FB55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0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90F99-AD04-C9A6-78E5-73650B6B6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456" y="-46381"/>
            <a:ext cx="12356912" cy="69507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9ED2E6-BE4F-64AD-D9E1-65BB54AA90C6}"/>
              </a:ext>
            </a:extLst>
          </p:cNvPr>
          <p:cNvSpPr/>
          <p:nvPr/>
        </p:nvSpPr>
        <p:spPr>
          <a:xfrm>
            <a:off x="1212112" y="-290"/>
            <a:ext cx="11029675" cy="6958932"/>
          </a:xfrm>
          <a:prstGeom prst="rect">
            <a:avLst/>
          </a:prstGeom>
          <a:gradFill flip="none" rotWithShape="0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8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EA0308A4-1E0D-EFCC-3763-94344F602CC9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FFFFFF"/>
                </a:solidFill>
              </a:rPr>
              <a:t>2026 SAFETY EXCELLENCE AWARDS | </a:t>
            </a:r>
            <a:r>
              <a:rPr lang="en-US" sz="1200" b="1" dirty="0">
                <a:solidFill>
                  <a:srgbClr val="FFFFFF"/>
                </a:solidFill>
              </a:rPr>
              <a:t>BEST PRACTICES SEMINAR</a:t>
            </a:r>
          </a:p>
        </p:txBody>
      </p:sp>
      <p:pic>
        <p:nvPicPr>
          <p:cNvPr id="9" name="Picture 8" descr="A black background with gold text&#10;&#10;AI-generated content may be incorrect.">
            <a:extLst>
              <a:ext uri="{FF2B5EF4-FFF2-40B4-BE49-F238E27FC236}">
                <a16:creationId xmlns:a16="http://schemas.microsoft.com/office/drawing/2014/main" id="{A4CC827F-E3F5-1038-B83F-D6960A0FB7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712" y="838997"/>
            <a:ext cx="4452677" cy="1823381"/>
          </a:xfrm>
          <a:prstGeom prst="rect">
            <a:avLst/>
          </a:prstGeom>
          <a:effectLst>
            <a:outerShdw blurRad="163763" dist="38100" dir="5400000" sx="101000" sy="101000" algn="t" rotWithShape="0">
              <a:prstClr val="black">
                <a:alpha val="86000"/>
              </a:prstClr>
            </a:outerShdw>
          </a:effectLst>
        </p:spPr>
      </p:pic>
      <p:pic>
        <p:nvPicPr>
          <p:cNvPr id="5" name="Picture 4" descr="A blue and white diamond shaped frame&#10;&#10;AI-generated content may be incorrect.">
            <a:extLst>
              <a:ext uri="{FF2B5EF4-FFF2-40B4-BE49-F238E27FC236}">
                <a16:creationId xmlns:a16="http://schemas.microsoft.com/office/drawing/2014/main" id="{99EA263B-10C5-01E2-2145-0E2E3BFD9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095" y="603562"/>
            <a:ext cx="6073363" cy="62544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22D20DB-0AFA-9AC4-82B4-6CC096F66F01}"/>
              </a:ext>
            </a:extLst>
          </p:cNvPr>
          <p:cNvSpPr txBox="1">
            <a:spLocks/>
          </p:cNvSpPr>
          <p:nvPr/>
        </p:nvSpPr>
        <p:spPr>
          <a:xfrm>
            <a:off x="5942162" y="3028209"/>
            <a:ext cx="5645812" cy="94328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GENERAL CONTRACTOR MEDIUM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BEST IN CLASS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DFEFD6-1A19-7FDD-7EBA-46AF1E1F0A21}"/>
              </a:ext>
            </a:extLst>
          </p:cNvPr>
          <p:cNvSpPr txBox="1"/>
          <p:nvPr/>
        </p:nvSpPr>
        <p:spPr>
          <a:xfrm>
            <a:off x="6288216" y="3885513"/>
            <a:ext cx="50388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909615-9883-F883-084F-E43BC83C20A6}"/>
              </a:ext>
            </a:extLst>
          </p:cNvPr>
          <p:cNvSpPr txBox="1"/>
          <p:nvPr/>
        </p:nvSpPr>
        <p:spPr>
          <a:xfrm>
            <a:off x="5947443" y="4452411"/>
            <a:ext cx="5205832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Arnold Construction Company delivers full-service industrial construction for demanding projects across Texas and surrounding regions. Our integrated civil, structural, mechanical, and concrete services are designed to meet schedule, budget, safety, and performance expectations.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07EED6-46A6-A117-4A2F-24B351643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37" y="3028209"/>
            <a:ext cx="2791901" cy="166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15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0D6E6-9953-EFDA-525D-99C059B19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8"/>
            <a:ext cx="12191984" cy="685799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36870-D0BB-E36B-7CF4-B5DCB2E0B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"/>
            <a:ext cx="12191984" cy="6857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5590" y="724512"/>
            <a:ext cx="4573184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2200" b="1"/>
            </a:pPr>
            <a:r>
              <a:rPr dirty="0"/>
              <a:t>ACCESSIBILITY FOR EVERY EMPLOYEE</a:t>
            </a:r>
            <a:r>
              <a:rPr lang="en-US" dirty="0"/>
              <a:t> </a:t>
            </a:r>
            <a:r>
              <a:rPr lang="en-US" u="sng"/>
              <a:t>at any time</a:t>
            </a:r>
            <a:r>
              <a:rPr lang="en-US" u="sng" dirty="0"/>
              <a:t> of the day </a:t>
            </a:r>
            <a:endParaRPr u="sng" dirty="0"/>
          </a:p>
          <a:p>
            <a:pPr>
              <a:defRPr sz="1600"/>
            </a:pPr>
            <a:endParaRPr lang="en-US" dirty="0"/>
          </a:p>
          <a:p>
            <a:pPr>
              <a:defRPr sz="1600"/>
            </a:pPr>
            <a:r>
              <a:rPr dirty="0"/>
              <a:t>Every employee received resources through flash </a:t>
            </a:r>
            <a:r>
              <a:t>drives,</a:t>
            </a:r>
            <a:r>
              <a:rPr lang="en-US" dirty="0"/>
              <a:t> </a:t>
            </a:r>
            <a:r>
              <a:t>digital manuals, training resources, and mobile-</a:t>
            </a:r>
            <a:r>
              <a:rPr dirty="0"/>
              <a:t>accessible information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FF1858-65CE-30AF-E702-A9A99D306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293" y="879960"/>
            <a:ext cx="5798820" cy="386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90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0D6E6-9953-EFDA-525D-99C059B19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8"/>
            <a:ext cx="12191984" cy="685799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36870-D0BB-E36B-7CF4-B5DCB2E0B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"/>
            <a:ext cx="12191984" cy="6857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5359" y="1005840"/>
            <a:ext cx="1037375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 b="1"/>
            </a:pPr>
            <a:r>
              <a:rPr dirty="0"/>
              <a:t>QR CODE PROGRAM</a:t>
            </a:r>
          </a:p>
          <a:p>
            <a:pPr>
              <a:defRPr sz="1600"/>
            </a:pPr>
            <a:r>
              <a:rPr dirty="0"/>
              <a:t>Instant access to Safety Manuals, SDS information, forms, toolbox talks, training resources, and emergency contacts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3FBBA5-C9BB-9CCA-1493-4F579D99AF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344" y="2002536"/>
            <a:ext cx="2205062" cy="2011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262A4C-6A92-4CD0-320C-AAB6FE771088}"/>
              </a:ext>
            </a:extLst>
          </p:cNvPr>
          <p:cNvSpPr txBox="1"/>
          <p:nvPr/>
        </p:nvSpPr>
        <p:spPr>
          <a:xfrm>
            <a:off x="2907792" y="4014216"/>
            <a:ext cx="173733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Master Safety &amp;</a:t>
            </a:r>
            <a:endParaRPr lang="en-US"/>
          </a:p>
          <a:p>
            <a:pPr algn="ctr"/>
            <a:r>
              <a:rPr lang="en-US" dirty="0"/>
              <a:t>        Health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E2CB17-548B-B6E0-2464-549C283BD5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82" y="2002536"/>
            <a:ext cx="2029968" cy="2029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7BF766-707B-7CF7-4A3A-024A6907B785}"/>
              </a:ext>
            </a:extLst>
          </p:cNvPr>
          <p:cNvSpPr txBox="1"/>
          <p:nvPr/>
        </p:nvSpPr>
        <p:spPr>
          <a:xfrm>
            <a:off x="5358385" y="4032504"/>
            <a:ext cx="157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Safety Forms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40CAF3-21D2-F97D-E85E-6DA982657F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19" y="2032254"/>
            <a:ext cx="2029968" cy="20299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E5E134-349A-F58B-E9EE-49498B6FC5AA}"/>
              </a:ext>
            </a:extLst>
          </p:cNvPr>
          <p:cNvSpPr txBox="1"/>
          <p:nvPr/>
        </p:nvSpPr>
        <p:spPr>
          <a:xfrm>
            <a:off x="7918705" y="4060382"/>
            <a:ext cx="173733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 Right to Know</a:t>
            </a:r>
            <a:endParaRPr lang="en-US"/>
          </a:p>
          <a:p>
            <a:pPr algn="ctr"/>
            <a:r>
              <a:rPr lang="en-US" dirty="0"/>
              <a:t>             SDS</a:t>
            </a:r>
          </a:p>
        </p:txBody>
      </p:sp>
    </p:spTree>
    <p:extLst>
      <p:ext uri="{BB962C8B-B14F-4D97-AF65-F5344CB8AC3E}">
        <p14:creationId xmlns:p14="http://schemas.microsoft.com/office/powerpoint/2010/main" val="3899495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5D8C2E-0FB5-435F-5B74-B385113B1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10" y="9"/>
            <a:ext cx="12191984" cy="685799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71E82F-C4EE-7562-F956-3FF1452B80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9409" y="181029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  <a:ea typeface="+mn-ea"/>
                <a:cs typeface="+mn-cs"/>
              </a:rPr>
              <a:t>Summary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9409" y="1506592"/>
            <a:ext cx="3996826" cy="16619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2200" b="1"/>
            </a:pPr>
            <a:r>
              <a:rPr dirty="0"/>
              <a:t>TECHNOLOGY INTEGRATION</a:t>
            </a:r>
          </a:p>
          <a:p>
            <a:pPr>
              <a:defRPr sz="1600"/>
            </a:pPr>
            <a:endParaRPr lang="en-US" dirty="0"/>
          </a:p>
          <a:p>
            <a:pPr>
              <a:defRPr sz="1600"/>
            </a:pPr>
            <a:r>
              <a:rPr dirty="0"/>
              <a:t>Integrated Safety Manual, SDS Program, Forms, Training Resources, Toolbox Talks, and Emergency Information </a:t>
            </a:r>
            <a:r>
              <a:t>into one connected system</a:t>
            </a:r>
            <a:endParaRPr lang="en-US"/>
          </a:p>
        </p:txBody>
      </p:sp>
      <p:sp>
        <p:nvSpPr>
          <p:cNvPr id="3" name="AutoShape 2" descr="Generated image: Tech-driven safety for a smarter workplace">
            <a:extLst>
              <a:ext uri="{FF2B5EF4-FFF2-40B4-BE49-F238E27FC236}">
                <a16:creationId xmlns:a16="http://schemas.microsoft.com/office/drawing/2014/main" id="{839E4467-DB1E-AC3F-AEAB-6262674274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A06711-190C-8163-463D-07216C980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431" y="724512"/>
            <a:ext cx="6356897" cy="423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87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7E5854-2C24-FC9C-2DE6-782E45A07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489513-CF36-D511-DFC3-0D04CCAA93F6}"/>
              </a:ext>
            </a:extLst>
          </p:cNvPr>
          <p:cNvSpPr txBox="1"/>
          <p:nvPr/>
        </p:nvSpPr>
        <p:spPr>
          <a:xfrm>
            <a:off x="975360" y="2105561"/>
            <a:ext cx="102412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04E7AE-7408-CD57-8AF4-7D61A7F96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"/>
            <a:ext cx="12191984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4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C66418-925F-08C4-91C9-478FB824D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8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99D9E-4617-3522-A1EB-ABF211FA3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C86D85-52CD-0C58-FE36-1ED281BC7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456" y="-46381"/>
            <a:ext cx="12356912" cy="69507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E9143D-2E9E-CA10-D93F-FF934774AD76}"/>
              </a:ext>
            </a:extLst>
          </p:cNvPr>
          <p:cNvSpPr/>
          <p:nvPr/>
        </p:nvSpPr>
        <p:spPr>
          <a:xfrm>
            <a:off x="1658679" y="-50466"/>
            <a:ext cx="10583108" cy="6958932"/>
          </a:xfrm>
          <a:prstGeom prst="rect">
            <a:avLst/>
          </a:prstGeom>
          <a:gradFill flip="none" rotWithShape="0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8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BB947E0-2835-3129-AE02-D128859FA682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FFFFFF"/>
                </a:solidFill>
              </a:rPr>
              <a:t>2026 SAFETY EXCELLENCE AWARDS | </a:t>
            </a:r>
            <a:r>
              <a:rPr lang="en-US" sz="1200" b="1" dirty="0">
                <a:solidFill>
                  <a:srgbClr val="FFFFFF"/>
                </a:solidFill>
              </a:rPr>
              <a:t>BEST PRACTICES SEMINAR</a:t>
            </a:r>
          </a:p>
        </p:txBody>
      </p:sp>
      <p:pic>
        <p:nvPicPr>
          <p:cNvPr id="5" name="Picture 4" descr="A blue and white diamond shaped frame&#10;&#10;AI-generated content may be incorrect.">
            <a:extLst>
              <a:ext uri="{FF2B5EF4-FFF2-40B4-BE49-F238E27FC236}">
                <a16:creationId xmlns:a16="http://schemas.microsoft.com/office/drawing/2014/main" id="{1950919B-B32F-E003-9A7E-A9E0A18CC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056" y="362260"/>
            <a:ext cx="6135518" cy="631844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0F8ABFC-5562-066B-F401-16ABC2133508}"/>
              </a:ext>
            </a:extLst>
          </p:cNvPr>
          <p:cNvSpPr txBox="1">
            <a:spLocks/>
          </p:cNvSpPr>
          <p:nvPr/>
        </p:nvSpPr>
        <p:spPr>
          <a:xfrm>
            <a:off x="5942162" y="1299653"/>
            <a:ext cx="6533072" cy="133994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BEST PRACTICE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AGENDA / 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ABE78C-2584-CDE3-4325-049B0DE44EEE}"/>
              </a:ext>
            </a:extLst>
          </p:cNvPr>
          <p:cNvSpPr txBox="1"/>
          <p:nvPr/>
        </p:nvSpPr>
        <p:spPr>
          <a:xfrm>
            <a:off x="5940762" y="2634149"/>
            <a:ext cx="509682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Purpose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Execution &amp; Implementation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Benefits &amp; Results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Examples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Future Use &amp; Applications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Summary &amp; Wrap Up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tos"/>
                <a:cs typeface="Arial"/>
              </a:rPr>
              <a:t>Q&amp;A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96FE84-39A8-EB2F-03F6-50C3F7ACA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18" y="2594578"/>
            <a:ext cx="2791901" cy="166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14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0D6E6-9953-EFDA-525D-99C059B19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8"/>
            <a:ext cx="12191984" cy="685799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36870-D0BB-E36B-7CF4-B5DCB2E0B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"/>
            <a:ext cx="12191984" cy="6857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3802" y="362260"/>
            <a:ext cx="6463051" cy="14157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200" b="1"/>
            </a:pPr>
            <a:r>
              <a:rPr lang="en-US" dirty="0"/>
              <a:t>G.O.A.L – GET OUT AND LOOK</a:t>
            </a:r>
          </a:p>
          <a:p>
            <a:pPr>
              <a:defRPr sz="1600"/>
            </a:pPr>
            <a:r>
              <a:rPr lang="en-US" dirty="0"/>
              <a:t>Create a proactive safety culture by spending time where </a:t>
            </a:r>
          </a:p>
          <a:p>
            <a:pPr>
              <a:defRPr sz="1600"/>
            </a:pPr>
            <a:r>
              <a:rPr lang="en-US" dirty="0"/>
              <a:t>the work is performed. Employee engagement, hazard recognition,      </a:t>
            </a:r>
          </a:p>
          <a:p>
            <a:pPr>
              <a:defRPr sz="1600"/>
            </a:pPr>
            <a:r>
              <a:rPr lang="en-US" dirty="0"/>
              <a:t>leadership visibility, and real-time coaching. We integrated this into our </a:t>
            </a:r>
          </a:p>
          <a:p>
            <a:pPr>
              <a:defRPr sz="1600"/>
            </a:pPr>
            <a:r>
              <a:rPr lang="en-US" dirty="0"/>
              <a:t>Spotter fleet policies as well</a:t>
            </a:r>
            <a:endParaRPr dirty="0"/>
          </a:p>
        </p:txBody>
      </p:sp>
      <p:pic>
        <p:nvPicPr>
          <p:cNvPr id="12" name="Picture 11" descr="IMG_026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378" y="650286"/>
            <a:ext cx="3423175" cy="4564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C1416F-2C7C-25FB-0DA8-050C626C8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3850" y="1778032"/>
            <a:ext cx="4713886" cy="314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7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36870-D0BB-E36B-7CF4-B5DCB2E0B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"/>
            <a:ext cx="12191984" cy="685799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779" y="362260"/>
            <a:ext cx="1024128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 b="1"/>
            </a:pPr>
            <a:r>
              <a:rPr dirty="0"/>
              <a:t>WHAT WE LEARNED</a:t>
            </a:r>
          </a:p>
          <a:p>
            <a:pPr>
              <a:defRPr sz="1600"/>
            </a:pPr>
            <a:endParaRPr lang="en-US" dirty="0"/>
          </a:p>
          <a:p>
            <a:pPr>
              <a:defRPr sz="1600"/>
            </a:pPr>
            <a:r>
              <a:rPr dirty="0"/>
              <a:t>The workforce had the answers. Employees wanted easier access to information, supervisors needed better tools, </a:t>
            </a:r>
            <a:endParaRPr lang="en-US" dirty="0"/>
          </a:p>
          <a:p>
            <a:pPr>
              <a:defRPr sz="1600"/>
            </a:pPr>
            <a:r>
              <a:rPr dirty="0"/>
              <a:t>and paper systems were slowing us down. The</a:t>
            </a:r>
            <a:r>
              <a:rPr lang="en-US" dirty="0"/>
              <a:t> work force didn’t need more rules</a:t>
            </a:r>
          </a:p>
          <a:p>
            <a:pPr>
              <a:defRPr sz="1600"/>
            </a:pPr>
            <a:r>
              <a:rPr lang="en-US" dirty="0"/>
              <a:t>They need better and faster access to what we had </a:t>
            </a:r>
            <a:endParaRPr dirty="0"/>
          </a:p>
        </p:txBody>
      </p:sp>
      <p:pic>
        <p:nvPicPr>
          <p:cNvPr id="12" name="Picture 11" descr="IMG_238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2" y="2068593"/>
            <a:ext cx="2442812" cy="3257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F04888-B88D-816A-132F-9F72BDADB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147" y="2068593"/>
            <a:ext cx="2442178" cy="325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81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0D6E6-9953-EFDA-525D-99C059B19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8"/>
            <a:ext cx="12191984" cy="685799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36870-D0BB-E36B-7CF4-B5DCB2E0B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"/>
            <a:ext cx="12191984" cy="6857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9433" y="724512"/>
            <a:ext cx="436012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 b="1"/>
            </a:pPr>
            <a:r>
              <a:rPr dirty="0"/>
              <a:t>RESULTS OF GET OUT AND LOOK</a:t>
            </a:r>
            <a:endParaRPr lang="en-US" dirty="0"/>
          </a:p>
          <a:p>
            <a:pPr>
              <a:defRPr sz="1600"/>
            </a:pPr>
            <a:endParaRPr lang="en-US" dirty="0"/>
          </a:p>
          <a:p>
            <a:pPr>
              <a:defRPr sz="1600"/>
            </a:pPr>
            <a:r>
              <a:rPr dirty="0"/>
              <a:t>Improved engagement, hazard recognition, accountability, </a:t>
            </a:r>
            <a:r>
              <a:rPr lang="en-US" dirty="0"/>
              <a:t>documentation quality, and stronger relationships between operations and safety</a:t>
            </a:r>
          </a:p>
          <a:p>
            <a:pPr>
              <a:defRPr sz="1600"/>
            </a:pPr>
            <a:endParaRPr lang="en-US" dirty="0"/>
          </a:p>
          <a:p>
            <a:pPr>
              <a:defRPr sz="1600"/>
            </a:pP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992349-7BB5-694E-A513-26E5AC1D4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109" y="751944"/>
            <a:ext cx="6128004" cy="408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60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0D6E6-9953-EFDA-525D-99C059B19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8"/>
            <a:ext cx="12191984" cy="685799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36870-D0BB-E36B-7CF4-B5DCB2E0B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"/>
            <a:ext cx="12191984" cy="6857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6673" y="724512"/>
            <a:ext cx="388072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 b="1"/>
            </a:pPr>
            <a:r>
              <a:rPr dirty="0"/>
              <a:t>BRINGING SAFETY UP TO THE SPEED OF CONSTRUCTION</a:t>
            </a:r>
          </a:p>
          <a:p>
            <a:pPr>
              <a:defRPr sz="1600"/>
            </a:pPr>
            <a:endParaRPr lang="en-US" dirty="0"/>
          </a:p>
          <a:p>
            <a:pPr>
              <a:defRPr sz="1600"/>
            </a:pPr>
            <a:r>
              <a:rPr lang="en-US" dirty="0"/>
              <a:t>Our workload and the industry evolved</a:t>
            </a:r>
            <a:r>
              <a:rPr dirty="0"/>
              <a:t>. Safety programs had to evolve with 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5F87D-D63B-6742-F7B2-1465CB5D5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20" y="777759"/>
            <a:ext cx="6246876" cy="416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77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0D6E6-9953-EFDA-525D-99C059B19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8"/>
            <a:ext cx="12191984" cy="685799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36870-D0BB-E36B-7CF4-B5DCB2E0B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"/>
            <a:ext cx="12191984" cy="6857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1983" y="925941"/>
            <a:ext cx="492019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 b="1"/>
            </a:pPr>
            <a:r>
              <a:rPr dirty="0"/>
              <a:t>RESEARCH &amp; INDUSTRY INPUT</a:t>
            </a:r>
          </a:p>
          <a:p>
            <a:pPr>
              <a:defRPr sz="1600"/>
            </a:pPr>
            <a:endParaRPr lang="en-US" dirty="0"/>
          </a:p>
          <a:p>
            <a:pPr>
              <a:defRPr sz="1600"/>
            </a:pPr>
            <a:r>
              <a:rPr lang="en-US" dirty="0"/>
              <a:t>Engaged leading safety platforms, industry peers, and safety professionals to gather insight, evaluate alternatives, and </a:t>
            </a:r>
          </a:p>
          <a:p>
            <a:pPr>
              <a:defRPr sz="1600"/>
            </a:pPr>
            <a:r>
              <a:rPr lang="en-US" dirty="0"/>
              <a:t>validate our approach </a:t>
            </a:r>
          </a:p>
        </p:txBody>
      </p:sp>
      <p:sp>
        <p:nvSpPr>
          <p:cNvPr id="5" name="AutoShape 2" descr="Generated image: Collaborative research and industry input">
            <a:extLst>
              <a:ext uri="{FF2B5EF4-FFF2-40B4-BE49-F238E27FC236}">
                <a16:creationId xmlns:a16="http://schemas.microsoft.com/office/drawing/2014/main" id="{9C4C6813-CA23-2937-6FCD-99C2F2B88C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403F2E-3A8A-406C-F46C-9FA352F02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516" y="1216251"/>
            <a:ext cx="5641748" cy="37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14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0D6E6-9953-EFDA-525D-99C059B19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8"/>
            <a:ext cx="12191984" cy="685799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6E598049-06A1-F3A0-54C3-11DCDB8A2B2D}"/>
              </a:ext>
            </a:extLst>
          </p:cNvPr>
          <p:cNvSpPr txBox="1"/>
          <p:nvPr/>
        </p:nvSpPr>
        <p:spPr>
          <a:xfrm>
            <a:off x="6481838" y="223761"/>
            <a:ext cx="48672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2026 SAFETY EXCELLENCE AWARDS | </a:t>
            </a:r>
            <a:r>
              <a:rPr lang="en-US" sz="1200" b="1" dirty="0"/>
              <a:t>BEST PRACTICES SEMINAR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36870-D0BB-E36B-7CF4-B5DCB2E0B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"/>
            <a:ext cx="12191984" cy="6857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E181BA-04E3-87F1-52F4-34E993F42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500760"/>
            <a:ext cx="7148946" cy="476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77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cf9755-c392-47a8-90e5-2cab7b2088c8" xsi:nil="true"/>
    <lcf76f155ced4ddcb4097134ff3c332f xmlns="9594d856-599f-4a3b-a97d-b49ae33144e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6F8164ABBBE64B8583EA47391A32E3" ma:contentTypeVersion="19" ma:contentTypeDescription="Create a new document." ma:contentTypeScope="" ma:versionID="4b8ab2c22b0e8211bf0203ffa53b00bf">
  <xsd:schema xmlns:xsd="http://www.w3.org/2001/XMLSchema" xmlns:xs="http://www.w3.org/2001/XMLSchema" xmlns:p="http://schemas.microsoft.com/office/2006/metadata/properties" xmlns:ns2="e6cf9755-c392-47a8-90e5-2cab7b2088c8" xmlns:ns3="9594d856-599f-4a3b-a97d-b49ae33144ee" targetNamespace="http://schemas.microsoft.com/office/2006/metadata/properties" ma:root="true" ma:fieldsID="3652f488100efd83a14e401a8be276e9" ns2:_="" ns3:_="">
    <xsd:import namespace="e6cf9755-c392-47a8-90e5-2cab7b2088c8"/>
    <xsd:import namespace="9594d856-599f-4a3b-a97d-b49ae33144e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cf9755-c392-47a8-90e5-2cab7b2088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31f49f8-d32f-49c1-bdb7-50db704ca24f}" ma:internalName="TaxCatchAll" ma:showField="CatchAllData" ma:web="e6cf9755-c392-47a8-90e5-2cab7b2088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4d856-599f-4a3b-a97d-b49ae33144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6e7acff-fe2a-484b-931e-e5ee589765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FD6A08-1D2C-4994-8E2A-2A4E48302380}">
  <ds:schemaRefs>
    <ds:schemaRef ds:uri="http://purl.org/dc/dcmitype/"/>
    <ds:schemaRef ds:uri="http://purl.org/dc/elements/1.1/"/>
    <ds:schemaRef ds:uri="http://schemas.microsoft.com/office/2006/documentManagement/types"/>
    <ds:schemaRef ds:uri="509e15db-eb4e-4d73-8541-a39dda075e4d"/>
    <ds:schemaRef ds:uri="http://schemas.microsoft.com/office/2006/metadata/properties"/>
    <ds:schemaRef ds:uri="28337b13-d425-4735-99fd-3e194057df24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  <ds:schemaRef ds:uri="e6cf9755-c392-47a8-90e5-2cab7b2088c8"/>
    <ds:schemaRef ds:uri="9594d856-599f-4a3b-a97d-b49ae33144ee"/>
  </ds:schemaRefs>
</ds:datastoreItem>
</file>

<file path=customXml/itemProps2.xml><?xml version="1.0" encoding="utf-8"?>
<ds:datastoreItem xmlns:ds="http://schemas.openxmlformats.org/officeDocument/2006/customXml" ds:itemID="{424B3342-FD8B-435E-B5C5-61BE90F0B5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2159F2-F9BA-47A6-B566-63E1BD2432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cf9755-c392-47a8-90e5-2cab7b2088c8"/>
    <ds:schemaRef ds:uri="9594d856-599f-4a3b-a97d-b49ae33144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407</TotalTime>
  <Words>418</Words>
  <Application>Microsoft Office PowerPoint</Application>
  <PresentationFormat>Widescreen</PresentationFormat>
  <Paragraphs>61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Arnold Construction</dc:creator>
  <cp:lastModifiedBy>Chris Young</cp:lastModifiedBy>
  <cp:revision>28</cp:revision>
  <dcterms:created xsi:type="dcterms:W3CDTF">2025-05-22T20:31:15Z</dcterms:created>
  <dcterms:modified xsi:type="dcterms:W3CDTF">2026-06-11T19:10:50Z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0x010100806F8164ABBBE64B8583EA47391A32E3</vt:lpwstr>
  </property>
  <property fmtid="{D5CDD505-2E9C-101B-9397-08002B2CF9AE}" pid="3" name="MediaServiceImageTags">
    <vt:lpwstr/>
  </property>
</Properties>
</file>