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7"/>
  </p:notesMasterIdLst>
  <p:sldIdLst>
    <p:sldId id="257" r:id="rId5"/>
    <p:sldId id="258" r:id="rId6"/>
    <p:sldId id="259" r:id="rId7"/>
    <p:sldId id="260" r:id="rId8"/>
    <p:sldId id="269" r:id="rId9"/>
    <p:sldId id="271" r:id="rId10"/>
    <p:sldId id="272" r:id="rId11"/>
    <p:sldId id="277" r:id="rId12"/>
    <p:sldId id="278" r:id="rId13"/>
    <p:sldId id="276" r:id="rId14"/>
    <p:sldId id="267" r:id="rId15"/>
    <p:sldId id="26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39"/>
    <p:restoredTop sz="94658"/>
  </p:normalViewPr>
  <p:slideViewPr>
    <p:cSldViewPr snapToGrid="0">
      <p:cViewPr>
        <p:scale>
          <a:sx n="90" d="100"/>
          <a:sy n="90" d="100"/>
        </p:scale>
        <p:origin x="1554" y="4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4D4B2B-454C-F344-B689-EE53840E09EC}" type="datetimeFigureOut">
              <a:rPr lang="en-US" smtClean="0"/>
              <a:t>6/12/2026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398DE2-3B59-974E-AA71-107230FB5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094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398DE2-3B59-974E-AA71-107230FB554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802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6/12/2026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g7JPFkgnAQ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690F99-AD04-C9A6-78E5-73650B6B6F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2456" y="-46381"/>
            <a:ext cx="12356912" cy="695076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E9ED2E6-BE4F-64AD-D9E1-65BB54AA90C6}"/>
              </a:ext>
            </a:extLst>
          </p:cNvPr>
          <p:cNvSpPr/>
          <p:nvPr/>
        </p:nvSpPr>
        <p:spPr>
          <a:xfrm>
            <a:off x="1212112" y="-290"/>
            <a:ext cx="11029675" cy="6958932"/>
          </a:xfrm>
          <a:prstGeom prst="rect">
            <a:avLst/>
          </a:prstGeom>
          <a:gradFill flip="none" rotWithShape="0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58000">
                <a:schemeClr val="tx1">
                  <a:alpha val="5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EA0308A4-1E0D-EFCC-3763-94344F602CC9}"/>
              </a:ext>
            </a:extLst>
          </p:cNvPr>
          <p:cNvSpPr txBox="1"/>
          <p:nvPr/>
        </p:nvSpPr>
        <p:spPr>
          <a:xfrm>
            <a:off x="6481838" y="223761"/>
            <a:ext cx="4867275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solidFill>
                  <a:srgbClr val="FFFFFF"/>
                </a:solidFill>
              </a:rPr>
              <a:t>2026 SAFETY EXCELLENCE AWARDS | </a:t>
            </a:r>
            <a:r>
              <a:rPr lang="en-US" sz="1200" b="1" dirty="0">
                <a:solidFill>
                  <a:srgbClr val="FFFFFF"/>
                </a:solidFill>
              </a:rPr>
              <a:t>BEST PRACTICES SEMINAR</a:t>
            </a:r>
          </a:p>
        </p:txBody>
      </p:sp>
      <p:pic>
        <p:nvPicPr>
          <p:cNvPr id="9" name="Picture 8" descr="A black background with gold text&#10;&#10;AI-generated content may be incorrect.">
            <a:extLst>
              <a:ext uri="{FF2B5EF4-FFF2-40B4-BE49-F238E27FC236}">
                <a16:creationId xmlns:a16="http://schemas.microsoft.com/office/drawing/2014/main" id="{A4CC827F-E3F5-1038-B83F-D6960A0FB7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0712" y="838997"/>
            <a:ext cx="4452677" cy="1823381"/>
          </a:xfrm>
          <a:prstGeom prst="rect">
            <a:avLst/>
          </a:prstGeom>
          <a:effectLst>
            <a:outerShdw blurRad="163763" dist="38100" dir="5400000" sx="101000" sy="101000" algn="t" rotWithShape="0">
              <a:prstClr val="black">
                <a:alpha val="86000"/>
              </a:prstClr>
            </a:outerShdw>
          </a:effectLst>
        </p:spPr>
      </p:pic>
      <p:pic>
        <p:nvPicPr>
          <p:cNvPr id="5" name="Picture 4" descr="A blue and white diamond shaped frame&#10;&#10;AI-generated content may be incorrect.">
            <a:extLst>
              <a:ext uri="{FF2B5EF4-FFF2-40B4-BE49-F238E27FC236}">
                <a16:creationId xmlns:a16="http://schemas.microsoft.com/office/drawing/2014/main" id="{99EA263B-10C5-01E2-2145-0E2E3BFD9F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13047" y="100642"/>
            <a:ext cx="6659451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22D20DB-0AFA-9AC4-82B4-6CC096F66F01}"/>
              </a:ext>
            </a:extLst>
          </p:cNvPr>
          <p:cNvSpPr txBox="1">
            <a:spLocks/>
          </p:cNvSpPr>
          <p:nvPr/>
        </p:nvSpPr>
        <p:spPr>
          <a:xfrm>
            <a:off x="5942162" y="3028209"/>
            <a:ext cx="5645812" cy="94328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/>
              </a:rPr>
              <a:t>GENERAL CONTRACTOR LARGE</a:t>
            </a:r>
            <a:endParaRPr lang="en-US" sz="3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/>
            </a:endParaRPr>
          </a:p>
          <a:p>
            <a:r>
              <a:rPr 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BEST IN CLASS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DFEFD6-1A19-7FDD-7EBA-46AF1E1F0A21}"/>
              </a:ext>
            </a:extLst>
          </p:cNvPr>
          <p:cNvSpPr txBox="1"/>
          <p:nvPr/>
        </p:nvSpPr>
        <p:spPr>
          <a:xfrm>
            <a:off x="6288216" y="3885513"/>
            <a:ext cx="503881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4909615-9883-F883-084F-E43BC83C20A6}"/>
              </a:ext>
            </a:extLst>
          </p:cNvPr>
          <p:cNvSpPr txBox="1"/>
          <p:nvPr/>
        </p:nvSpPr>
        <p:spPr>
          <a:xfrm>
            <a:off x="5947443" y="4452411"/>
            <a:ext cx="5205832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Founded in 1983, </a:t>
            </a:r>
            <a:r>
              <a:rPr lang="en-US" sz="1400" dirty="0" err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Starcon</a:t>
            </a:r>
            <a:r>
              <a:rPr lang="en-US" sz="14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is a national, full service contractor offering comprehensive industrial and mechanical services to a wide variety of process industry clients. </a:t>
            </a:r>
            <a:r>
              <a:rPr lang="en-US" sz="1400" dirty="0" err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Starcon</a:t>
            </a:r>
            <a:r>
              <a:rPr lang="en-US" sz="14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provides expertise in turnarounds, maintenance, capital construction, and facility support. Our success is built on a strong safety culture, quality execution, and a commitment to delivering best in class results for our clients. </a:t>
            </a:r>
            <a:r>
              <a:rPr lang="en-US" sz="1400" dirty="0" err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Starcon</a:t>
            </a:r>
            <a:r>
              <a:rPr lang="en-US" sz="14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is proud to be 100% employee owned.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ED79D6-28E4-FA03-913F-83AF7B5683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50" y="2592821"/>
            <a:ext cx="3903423" cy="187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5153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836870-D0BB-E36B-7CF4-B5DCB2E0BB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" y="-107950"/>
            <a:ext cx="12191984" cy="6857991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6F71E82F-C4EE-7562-F956-3FF1452B8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4705350" cy="908050"/>
          </a:xfrm>
        </p:spPr>
        <p:txBody>
          <a:bodyPr/>
          <a:lstStyle/>
          <a:p>
            <a:r>
              <a:rPr dirty="0"/>
              <a:t>Future Applications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7FD434F-F0BA-05D9-F6BF-012FB1D6A2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3464" y="1016002"/>
            <a:ext cx="4282186" cy="2784475"/>
          </a:xfrm>
        </p:spPr>
        <p:txBody>
          <a:bodyPr>
            <a:normAutofit/>
          </a:bodyPr>
          <a:lstStyle/>
          <a:p>
            <a:r>
              <a:rPr sz="1600" dirty="0"/>
              <a:t>Expand to subcontractors</a:t>
            </a:r>
          </a:p>
          <a:p>
            <a:r>
              <a:rPr sz="1600" dirty="0"/>
              <a:t>Enhance PPE systems</a:t>
            </a:r>
          </a:p>
          <a:p>
            <a:r>
              <a:rPr sz="1600" dirty="0"/>
              <a:t>Leverage technology</a:t>
            </a:r>
          </a:p>
          <a:p>
            <a:r>
              <a:rPr sz="1600" dirty="0"/>
              <a:t>Apply to high-risk activities</a:t>
            </a:r>
            <a:endParaRPr lang="en-US" sz="1600" dirty="0"/>
          </a:p>
          <a:p>
            <a:r>
              <a:rPr lang="en-US" sz="1600" dirty="0"/>
              <a:t>Locally stores safety information such as medical information. </a:t>
            </a:r>
            <a:endParaRPr sz="1600" dirty="0"/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6E598049-06A1-F3A0-54C3-11DCDB8A2B2D}"/>
              </a:ext>
            </a:extLst>
          </p:cNvPr>
          <p:cNvSpPr txBox="1"/>
          <p:nvPr/>
        </p:nvSpPr>
        <p:spPr>
          <a:xfrm>
            <a:off x="6481838" y="223761"/>
            <a:ext cx="4867275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/>
              <a:t>2026 SAFETY EXCELLENCE AWARDS | </a:t>
            </a:r>
            <a:r>
              <a:rPr lang="en-US" sz="1200" b="1" dirty="0"/>
              <a:t>BEST PRACTICES SEMINAR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337E7E-09C4-6ACB-EB80-3204A08FAC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2201" y="501650"/>
            <a:ext cx="7237400" cy="419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629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0F63EC5-8352-9AF2-250B-4C9F041418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>
            <a:fillRect/>
          </a:stretch>
        </p:blipFill>
        <p:spPr>
          <a:xfrm>
            <a:off x="0" y="-13065"/>
            <a:ext cx="12192000" cy="68579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4813F6-2187-87FD-8460-1CAC22AF79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"/>
            <a:ext cx="12191984" cy="6857991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6F71E82F-C4EE-7562-F956-3FF1452B8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" y="257175"/>
            <a:ext cx="2730500" cy="1325563"/>
          </a:xfrm>
        </p:spPr>
        <p:txBody>
          <a:bodyPr/>
          <a:lstStyle/>
          <a:p>
            <a:r>
              <a:rPr dirty="0"/>
              <a:t>Summary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7FD434F-F0BA-05D9-F6BF-012FB1D6A2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450" y="1304925"/>
            <a:ext cx="5181600" cy="4351338"/>
          </a:xfrm>
        </p:spPr>
        <p:txBody>
          <a:bodyPr>
            <a:normAutofit/>
          </a:bodyPr>
          <a:lstStyle/>
          <a:p>
            <a:r>
              <a:rPr sz="1600" dirty="0"/>
              <a:t>Type II helmets improve protection</a:t>
            </a:r>
          </a:p>
          <a:p>
            <a:r>
              <a:rPr sz="1600" dirty="0"/>
              <a:t>Integration enhances effectiveness</a:t>
            </a:r>
          </a:p>
          <a:p>
            <a:r>
              <a:rPr sz="1600" dirty="0"/>
              <a:t>Standardization drives compliance</a:t>
            </a:r>
          </a:p>
          <a:p>
            <a:r>
              <a:rPr sz="1600" dirty="0"/>
              <a:t>Supports strong safety culture</a:t>
            </a: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6E598049-06A1-F3A0-54C3-11DCDB8A2B2D}"/>
              </a:ext>
            </a:extLst>
          </p:cNvPr>
          <p:cNvSpPr txBox="1"/>
          <p:nvPr/>
        </p:nvSpPr>
        <p:spPr>
          <a:xfrm>
            <a:off x="6481838" y="223761"/>
            <a:ext cx="4867275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/>
              <a:t>2026 SAFETY EXCELLENCE AWARDS | </a:t>
            </a:r>
            <a:r>
              <a:rPr lang="en-US" sz="1200" b="1" dirty="0"/>
              <a:t>BEST PRACTICES SEMINAR</a:t>
            </a:r>
          </a:p>
        </p:txBody>
      </p:sp>
    </p:spTree>
    <p:extLst>
      <p:ext uri="{BB962C8B-B14F-4D97-AF65-F5344CB8AC3E}">
        <p14:creationId xmlns:p14="http://schemas.microsoft.com/office/powerpoint/2010/main" val="40211878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D7E5854-2C24-FC9C-2DE6-782E45A079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6489513-CF36-D511-DFC3-0D04CCAA93F6}"/>
              </a:ext>
            </a:extLst>
          </p:cNvPr>
          <p:cNvSpPr txBox="1"/>
          <p:nvPr/>
        </p:nvSpPr>
        <p:spPr>
          <a:xfrm>
            <a:off x="2665879" y="2105561"/>
            <a:ext cx="686024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QUESTIONS?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485E92-CC67-BAF8-F347-18A7786700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"/>
            <a:ext cx="12191984" cy="685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1489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5EB6BF-B9A1-E7BA-A88B-AE589399B1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3" t="1670" r="220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188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B99D9E-4617-3522-A1EB-ABF211FA33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AC86D85-52CD-0C58-FE36-1ED281BC73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2456" y="-46381"/>
            <a:ext cx="12356912" cy="69507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1E9143D-2E9E-CA10-D93F-FF934774AD76}"/>
              </a:ext>
            </a:extLst>
          </p:cNvPr>
          <p:cNvSpPr/>
          <p:nvPr/>
        </p:nvSpPr>
        <p:spPr>
          <a:xfrm>
            <a:off x="1658679" y="-50466"/>
            <a:ext cx="10583108" cy="6958932"/>
          </a:xfrm>
          <a:prstGeom prst="rect">
            <a:avLst/>
          </a:prstGeom>
          <a:gradFill flip="none" rotWithShape="0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58000">
                <a:schemeClr val="tx1">
                  <a:alpha val="5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9BB947E0-2835-3129-AE02-D128859FA682}"/>
              </a:ext>
            </a:extLst>
          </p:cNvPr>
          <p:cNvSpPr txBox="1"/>
          <p:nvPr/>
        </p:nvSpPr>
        <p:spPr>
          <a:xfrm>
            <a:off x="6481838" y="223761"/>
            <a:ext cx="4867275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solidFill>
                  <a:srgbClr val="FFFFFF"/>
                </a:solidFill>
              </a:rPr>
              <a:t>2026 SAFETY EXCELLENCE AWARDS | </a:t>
            </a:r>
            <a:r>
              <a:rPr lang="en-US" sz="1200" b="1" dirty="0">
                <a:solidFill>
                  <a:srgbClr val="FFFFFF"/>
                </a:solidFill>
              </a:rPr>
              <a:t>BEST PRACTICES SEMINAR</a:t>
            </a:r>
          </a:p>
        </p:txBody>
      </p:sp>
      <p:pic>
        <p:nvPicPr>
          <p:cNvPr id="5" name="Picture 4" descr="A blue and white diamond shaped frame&#10;&#10;AI-generated content may be incorrect.">
            <a:extLst>
              <a:ext uri="{FF2B5EF4-FFF2-40B4-BE49-F238E27FC236}">
                <a16:creationId xmlns:a16="http://schemas.microsoft.com/office/drawing/2014/main" id="{1950919B-B32F-E003-9A7E-A9E0A18CC0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3047" y="100642"/>
            <a:ext cx="6659451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0F8ABFC-5562-066B-F401-16ABC2133508}"/>
              </a:ext>
            </a:extLst>
          </p:cNvPr>
          <p:cNvSpPr txBox="1">
            <a:spLocks/>
          </p:cNvSpPr>
          <p:nvPr/>
        </p:nvSpPr>
        <p:spPr>
          <a:xfrm>
            <a:off x="5942162" y="1299653"/>
            <a:ext cx="6533072" cy="133994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/>
              </a:rPr>
              <a:t>BEST PRACTICE</a:t>
            </a:r>
          </a:p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AGENDA / OUTLINE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ABE78C-2584-CDE3-4325-049B0DE44EEE}"/>
              </a:ext>
            </a:extLst>
          </p:cNvPr>
          <p:cNvSpPr txBox="1"/>
          <p:nvPr/>
        </p:nvSpPr>
        <p:spPr>
          <a:xfrm>
            <a:off x="5940762" y="2634149"/>
            <a:ext cx="5096827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/>
                <a:cs typeface="Arial"/>
              </a:rPr>
              <a:t>Purpose</a:t>
            </a:r>
            <a:endParaRPr lang="en-US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/>
                <a:cs typeface="Arial"/>
              </a:rPr>
              <a:t>Execution &amp; Implementation</a:t>
            </a:r>
            <a:endParaRPr lang="en-US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/>
                <a:cs typeface="Arial"/>
              </a:rPr>
              <a:t>Benefits &amp; Results</a:t>
            </a:r>
            <a:endParaRPr lang="en-US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/>
                <a:cs typeface="Arial"/>
              </a:rPr>
              <a:t>Examples</a:t>
            </a:r>
            <a:endParaRPr lang="en-US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/>
                <a:cs typeface="Arial"/>
              </a:rPr>
              <a:t>Future Use &amp; Applications</a:t>
            </a:r>
            <a:endParaRPr lang="en-US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/>
                <a:cs typeface="Arial"/>
              </a:rPr>
              <a:t>Summary &amp; Wrap Up</a:t>
            </a:r>
            <a:endParaRPr lang="en-US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/>
                <a:cs typeface="Arial"/>
              </a:rPr>
              <a:t>Q&amp;A</a:t>
            </a:r>
            <a:endParaRPr lang="en-US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45F2322-7540-BA01-B3CE-A45183B155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50" y="2592821"/>
            <a:ext cx="3903423" cy="187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8148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836870-D0BB-E36B-7CF4-B5DCB2E0BB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84" cy="6857991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6F71E82F-C4EE-7562-F956-3FF1452B8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" y="60325"/>
            <a:ext cx="2133600" cy="1325563"/>
          </a:xfrm>
        </p:spPr>
        <p:txBody>
          <a:bodyPr/>
          <a:lstStyle/>
          <a:p>
            <a:r>
              <a:rPr dirty="0"/>
              <a:t>Purpose</a:t>
            </a: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6E598049-06A1-F3A0-54C3-11DCDB8A2B2D}"/>
              </a:ext>
            </a:extLst>
          </p:cNvPr>
          <p:cNvSpPr txBox="1"/>
          <p:nvPr/>
        </p:nvSpPr>
        <p:spPr>
          <a:xfrm>
            <a:off x="6481838" y="223761"/>
            <a:ext cx="4867275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/>
              <a:t>2026 SAFETY EXCELLENCE AWARDS | </a:t>
            </a:r>
            <a:r>
              <a:rPr lang="en-US" sz="1200" b="1" dirty="0"/>
              <a:t>BEST PRACTICES SEMINAR</a:t>
            </a:r>
          </a:p>
        </p:txBody>
      </p:sp>
      <p:sp>
        <p:nvSpPr>
          <p:cNvPr id="4" name="Content Placeholder 9">
            <a:extLst>
              <a:ext uri="{FF2B5EF4-FFF2-40B4-BE49-F238E27FC236}">
                <a16:creationId xmlns:a16="http://schemas.microsoft.com/office/drawing/2014/main" id="{7D891372-327D-7267-D4DD-4A28E9280F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849" y="1142999"/>
            <a:ext cx="5848357" cy="2978151"/>
          </a:xfrm>
        </p:spPr>
        <p:txBody>
          <a:bodyPr>
            <a:noAutofit/>
          </a:bodyPr>
          <a:lstStyle/>
          <a:p>
            <a:pPr fontAlgn="t"/>
            <a:r>
              <a:rPr lang="en-US" sz="1600" dirty="0"/>
              <a:t>The purpose of this initiative was to improve head protection across all operations and reduce the risk of traumatic brain injuries(TBI). TBIs are a global public health problem and is a leading cause of injury-related death and disability. In order to better protect our team members, we have identified safety helmets provide industry leading protection for head impacts. </a:t>
            </a:r>
          </a:p>
          <a:p>
            <a:pPr fontAlgn="t"/>
            <a:r>
              <a:rPr lang="en-US" sz="1600" dirty="0"/>
              <a:t>Traditional hard hats primarily protect against top impacts, but they do not address side or off-angle impacts.</a:t>
            </a:r>
          </a:p>
          <a:p>
            <a:pPr fontAlgn="t"/>
            <a:r>
              <a:rPr lang="en-US" sz="1600" dirty="0"/>
              <a:t>To address this gap, we implemented a company-wide transition to Type II helmets.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807DDE4-E658-628C-47DC-706BE3603C48}"/>
              </a:ext>
            </a:extLst>
          </p:cNvPr>
          <p:cNvSpPr txBox="1"/>
          <p:nvPr/>
        </p:nvSpPr>
        <p:spPr>
          <a:xfrm>
            <a:off x="3076575" y="5006459"/>
            <a:ext cx="57372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The Cianbro Companies - Type 2 Safety Helmet Launch</a:t>
            </a:r>
            <a:endParaRPr lang="en-US" dirty="0"/>
          </a:p>
        </p:txBody>
      </p:sp>
      <p:pic>
        <p:nvPicPr>
          <p:cNvPr id="5" name="id-AB5C706E-3786-47D7-BB9D-618E95D64F41" descr="Image.png">
            <a:extLst>
              <a:ext uri="{FF2B5EF4-FFF2-40B4-BE49-F238E27FC236}">
                <a16:creationId xmlns:a16="http://schemas.microsoft.com/office/drawing/2014/main" id="{ED95C522-60D1-8CC9-8FF3-B4D44FFEB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655" y="502395"/>
            <a:ext cx="5326881" cy="4203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8678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836870-D0BB-E36B-7CF4-B5DCB2E0BB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"/>
            <a:ext cx="12191984" cy="6857991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6F71E82F-C4EE-7562-F956-3FF1452B8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dirty="0"/>
              <a:t>Execution &amp; Development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7FD434F-F0BA-05D9-F6BF-012FB1D6A2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104" y="1048385"/>
            <a:ext cx="8991600" cy="4351338"/>
          </a:xfrm>
        </p:spPr>
        <p:txBody>
          <a:bodyPr>
            <a:normAutofit/>
          </a:bodyPr>
          <a:lstStyle/>
          <a:p>
            <a:pPr fontAlgn="t"/>
            <a:r>
              <a:rPr lang="en-US" sz="1600" dirty="0"/>
              <a:t>We began by conducting industry research and evaluating multiple helmet options.</a:t>
            </a:r>
          </a:p>
          <a:p>
            <a:pPr fontAlgn="t"/>
            <a:r>
              <a:rPr lang="en-US" sz="1600" dirty="0"/>
              <a:t>The Type II full-brim helmet was selected due to its ability to provide multi-directional impact protection, electrical rating, and compatibility with integrated accessories.</a:t>
            </a:r>
          </a:p>
          <a:p>
            <a:pPr fontAlgn="t"/>
            <a:r>
              <a:rPr lang="en-US" sz="1600" dirty="0"/>
              <a:t>We also piloted the program and gathered workforce feedback to ensure usability and acceptance prior to full implementation.</a:t>
            </a: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6E598049-06A1-F3A0-54C3-11DCDB8A2B2D}"/>
              </a:ext>
            </a:extLst>
          </p:cNvPr>
          <p:cNvSpPr txBox="1"/>
          <p:nvPr/>
        </p:nvSpPr>
        <p:spPr>
          <a:xfrm>
            <a:off x="6481838" y="223761"/>
            <a:ext cx="4867275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/>
              <a:t>2026 SAFETY EXCELLENCE AWARDS | </a:t>
            </a:r>
            <a:r>
              <a:rPr lang="en-US" sz="1200" b="1" dirty="0"/>
              <a:t>BEST PRACTICES SEMINAR</a:t>
            </a:r>
          </a:p>
        </p:txBody>
      </p:sp>
      <p:pic>
        <p:nvPicPr>
          <p:cNvPr id="4" name="20AE0E23-0A8C-4D36-B745-98DF4B6816A0" descr="IMG_7896.PNG">
            <a:extLst>
              <a:ext uri="{FF2B5EF4-FFF2-40B4-BE49-F238E27FC236}">
                <a16:creationId xmlns:a16="http://schemas.microsoft.com/office/drawing/2014/main" id="{BF7E687F-B079-6672-28D7-7097E0E53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079" y="2729981"/>
            <a:ext cx="3458933" cy="23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28A82AE4-4981-41EE-9F62-12E586B0A344" descr="IMG_7895.PNG">
            <a:extLst>
              <a:ext uri="{FF2B5EF4-FFF2-40B4-BE49-F238E27FC236}">
                <a16:creationId xmlns:a16="http://schemas.microsoft.com/office/drawing/2014/main" id="{F37AEE16-E4B5-D8CD-C50F-31ADDE030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008" y="2729981"/>
            <a:ext cx="3458934" cy="2174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42481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836870-D0BB-E36B-7CF4-B5DCB2E0BB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" y="0"/>
            <a:ext cx="12191984" cy="6857991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6F71E82F-C4EE-7562-F956-3FF1452B8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" y="200025"/>
            <a:ext cx="5549900" cy="1325563"/>
          </a:xfrm>
        </p:spPr>
        <p:txBody>
          <a:bodyPr/>
          <a:lstStyle/>
          <a:p>
            <a:r>
              <a:rPr dirty="0"/>
              <a:t>Operational Integration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7FD434F-F0BA-05D9-F6BF-012FB1D6A2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" y="1419225"/>
            <a:ext cx="5181600" cy="4351338"/>
          </a:xfrm>
        </p:spPr>
        <p:txBody>
          <a:bodyPr>
            <a:normAutofit/>
          </a:bodyPr>
          <a:lstStyle/>
          <a:p>
            <a:pPr fontAlgn="t"/>
            <a:r>
              <a:rPr lang="en-US" sz="1600" dirty="0"/>
              <a:t>Following implementation, the program was integrated into daily operations.</a:t>
            </a:r>
          </a:p>
          <a:p>
            <a:pPr fontAlgn="t"/>
            <a:r>
              <a:rPr lang="en-US" sz="1600" dirty="0"/>
              <a:t>This included JSA development, pre-task planning, and field safety observations.</a:t>
            </a:r>
          </a:p>
          <a:p>
            <a:pPr fontAlgn="t"/>
            <a:r>
              <a:rPr lang="en-US" sz="1600" dirty="0"/>
              <a:t>We also standardized helmet configurations, including labeling and decal placement, to ensure consistency across the workforce.</a:t>
            </a:r>
          </a:p>
          <a:p>
            <a:pPr fontAlgn="t"/>
            <a:r>
              <a:rPr lang="en-US" sz="1600" dirty="0"/>
              <a:t>Unauthorized modifications were restricted to maintain compliance and visibility.</a:t>
            </a: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6E598049-06A1-F3A0-54C3-11DCDB8A2B2D}"/>
              </a:ext>
            </a:extLst>
          </p:cNvPr>
          <p:cNvSpPr txBox="1"/>
          <p:nvPr/>
        </p:nvSpPr>
        <p:spPr>
          <a:xfrm>
            <a:off x="6481838" y="223761"/>
            <a:ext cx="4867275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/>
              <a:t>2026 SAFETY EXCELLENCE AWARDS | </a:t>
            </a:r>
            <a:r>
              <a:rPr lang="en-US" sz="1200" b="1" dirty="0"/>
              <a:t>BEST PRACTICES SEMINAR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503910-3CA4-9E6A-F264-D3FD378778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479934"/>
            <a:ext cx="4305387" cy="47207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0A17A7-9347-F213-FC89-E24414EBCE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3839" y="1408878"/>
            <a:ext cx="530353" cy="8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3050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836870-D0BB-E36B-7CF4-B5DCB2E0BB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84" cy="6857991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6F71E82F-C4EE-7562-F956-3FF1452B8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" y="257175"/>
            <a:ext cx="4470400" cy="1325563"/>
          </a:xfrm>
        </p:spPr>
        <p:txBody>
          <a:bodyPr/>
          <a:lstStyle/>
          <a:p>
            <a:r>
              <a:rPr dirty="0"/>
              <a:t>Benefits &amp; Results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7FD434F-F0BA-05D9-F6BF-012FB1D6A2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800" y="1349375"/>
            <a:ext cx="5181600" cy="4351338"/>
          </a:xfrm>
        </p:spPr>
        <p:txBody>
          <a:bodyPr>
            <a:normAutofit/>
          </a:bodyPr>
          <a:lstStyle/>
          <a:p>
            <a:pPr fontAlgn="t"/>
            <a:r>
              <a:rPr lang="en-US" sz="1600" dirty="0"/>
              <a:t>The transition to Type II helmets provides improved protection from front, rear, and side impacts, which were not addressed by traditional hard hats.</a:t>
            </a:r>
          </a:p>
          <a:p>
            <a:pPr fontAlgn="t"/>
            <a:r>
              <a:rPr lang="en-US" sz="1600" dirty="0"/>
              <a:t>The use of chin straps helps ensure the helmet remains in place during slips, trips, and falls.</a:t>
            </a:r>
          </a:p>
          <a:p>
            <a:pPr fontAlgn="t"/>
            <a:r>
              <a:rPr lang="en-US" sz="1600" dirty="0"/>
              <a:t>In addition, standardization has improved overall PPE compliance and enhanced our ability to identify personnel and qualifications in the field.</a:t>
            </a:r>
          </a:p>
          <a:p>
            <a:pPr marL="0" indent="0" fontAlgn="t">
              <a:buNone/>
            </a:pPr>
            <a:endParaRPr lang="en-US" sz="1600" dirty="0"/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6E598049-06A1-F3A0-54C3-11DCDB8A2B2D}"/>
              </a:ext>
            </a:extLst>
          </p:cNvPr>
          <p:cNvSpPr txBox="1"/>
          <p:nvPr/>
        </p:nvSpPr>
        <p:spPr>
          <a:xfrm>
            <a:off x="6481838" y="223761"/>
            <a:ext cx="4867275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/>
              <a:t>2026 SAFETY EXCELLENCE AWARDS | </a:t>
            </a:r>
            <a:r>
              <a:rPr lang="en-US" sz="1200" b="1" dirty="0"/>
              <a:t>BEST PRACTICES SEMINAR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6F1C7B-4A27-FFAA-C916-0008B987C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9720" y="602849"/>
            <a:ext cx="5734037" cy="431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2524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014DAA-8926-0D8F-62D3-CFFF89E70B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1E0E72-45BC-D069-F1D6-AAE513210E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"/>
            <a:ext cx="12191984" cy="6857991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0118CAED-8587-09C8-1303-71B061274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035808" cy="1222375"/>
          </a:xfrm>
        </p:spPr>
        <p:txBody>
          <a:bodyPr>
            <a:normAutofit fontScale="90000"/>
          </a:bodyPr>
          <a:lstStyle/>
          <a:p>
            <a:r>
              <a:rPr lang="en-US" dirty="0"/>
              <a:t>Attachments  </a:t>
            </a:r>
            <a:endParaRPr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157C44D-B823-56EE-52CE-C165509ED5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92906" y="894207"/>
            <a:ext cx="1446022" cy="39509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/>
              <a:t>Face shields </a:t>
            </a:r>
            <a:endParaRPr sz="1800" dirty="0"/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FC7C914E-946F-564A-6398-50E55863B8C3}"/>
              </a:ext>
            </a:extLst>
          </p:cNvPr>
          <p:cNvSpPr txBox="1"/>
          <p:nvPr/>
        </p:nvSpPr>
        <p:spPr>
          <a:xfrm>
            <a:off x="6481838" y="223761"/>
            <a:ext cx="4867275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/>
              <a:t>2026 SAFETY EXCELLENCE AWARDS | </a:t>
            </a:r>
            <a:r>
              <a:rPr lang="en-US" sz="1200" b="1" dirty="0"/>
              <a:t>BEST PRACTICES SEMINAR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67A72AB-3037-3A1A-8C83-8D3ABD10E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5114" y="1543818"/>
            <a:ext cx="2368550" cy="289089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65C2D7D-7CDE-C447-6050-CBF96D13BF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1548" y="1524749"/>
            <a:ext cx="2768370" cy="333951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2766241-8547-A9FC-70ED-511655DFF045}"/>
              </a:ext>
            </a:extLst>
          </p:cNvPr>
          <p:cNvSpPr txBox="1"/>
          <p:nvPr/>
        </p:nvSpPr>
        <p:spPr>
          <a:xfrm>
            <a:off x="10077069" y="885309"/>
            <a:ext cx="13895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Head Lamp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729E94E-8C3A-06C6-DF29-AD69F48EB5AE}"/>
              </a:ext>
            </a:extLst>
          </p:cNvPr>
          <p:cNvSpPr txBox="1"/>
          <p:nvPr/>
        </p:nvSpPr>
        <p:spPr>
          <a:xfrm>
            <a:off x="6434455" y="868291"/>
            <a:ext cx="28284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Double Hearing Protection </a:t>
            </a:r>
            <a:r>
              <a:rPr lang="en-US" sz="1800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209467-A606-6551-88A4-7CC6246BDD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2016" y="1230884"/>
            <a:ext cx="2919984" cy="29199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7F8903-B616-2ED9-5459-15E07E6014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1677451"/>
            <a:ext cx="2880360" cy="23566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27FAFE-BAD3-121F-4A80-DEAC215759E2}"/>
              </a:ext>
            </a:extLst>
          </p:cNvPr>
          <p:cNvSpPr txBox="1"/>
          <p:nvPr/>
        </p:nvSpPr>
        <p:spPr>
          <a:xfrm>
            <a:off x="39624" y="867021"/>
            <a:ext cx="33178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Specialty Protection Sun Shield </a:t>
            </a:r>
          </a:p>
        </p:txBody>
      </p:sp>
    </p:spTree>
    <p:extLst>
      <p:ext uri="{BB962C8B-B14F-4D97-AF65-F5344CB8AC3E}">
        <p14:creationId xmlns:p14="http://schemas.microsoft.com/office/powerpoint/2010/main" val="9439985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9B135F-83C4-2C47-E7FA-A974AEF37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3BC3A1-7EDB-7173-44A0-AC1A539B4B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" y="0"/>
            <a:ext cx="12191984" cy="6857991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D1FE37E8-43B7-6624-305F-E98DF3EDB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4705350" cy="908050"/>
          </a:xfrm>
        </p:spPr>
        <p:txBody>
          <a:bodyPr/>
          <a:lstStyle/>
          <a:p>
            <a:r>
              <a:rPr lang="en-US" dirty="0"/>
              <a:t>Technology</a:t>
            </a:r>
            <a:endParaRPr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5E0D1B7-9AF1-F7B1-2D18-2B98BB4CF5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8" y="914841"/>
            <a:ext cx="11777472" cy="2784475"/>
          </a:xfrm>
        </p:spPr>
        <p:txBody>
          <a:bodyPr>
            <a:normAutofit/>
          </a:bodyPr>
          <a:lstStyle/>
          <a:p>
            <a:r>
              <a:rPr lang="en-US" sz="1600" dirty="0"/>
              <a:t>Utilizing helmet’s built-in NFC feature to link team members with their company records for prompt retrieval with mobile device </a:t>
            </a:r>
          </a:p>
          <a:p>
            <a:r>
              <a:rPr lang="en-US" sz="1600" dirty="0"/>
              <a:t>F.A.C.T.S. (Field Application for Certifications, Training and Safety)  </a:t>
            </a:r>
            <a:endParaRPr sz="1600" dirty="0"/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6507CD39-489E-15D3-5D92-9DDC2770AC7C}"/>
              </a:ext>
            </a:extLst>
          </p:cNvPr>
          <p:cNvSpPr txBox="1"/>
          <p:nvPr/>
        </p:nvSpPr>
        <p:spPr>
          <a:xfrm>
            <a:off x="6481838" y="223761"/>
            <a:ext cx="4867275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/>
              <a:t>2026 SAFETY EXCELLENCE AWARDS | </a:t>
            </a:r>
            <a:r>
              <a:rPr lang="en-US" sz="1200" b="1" dirty="0"/>
              <a:t>BEST PRACTICES SEMINAR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B4684C-9201-20F9-BD07-EE0B19A30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571" y="1691640"/>
            <a:ext cx="1714847" cy="23682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4E45A9-3888-E417-4D7C-787258DB3E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2062" y="1680787"/>
            <a:ext cx="1697236" cy="242145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B1E3C52-2302-1CC7-5BA8-3A8003C13465}"/>
              </a:ext>
            </a:extLst>
          </p:cNvPr>
          <p:cNvSpPr txBox="1"/>
          <p:nvPr/>
        </p:nvSpPr>
        <p:spPr>
          <a:xfrm>
            <a:off x="5359560" y="3085524"/>
            <a:ext cx="17149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sz="1600" dirty="0"/>
              <a:t>Scan NFC tag or enter team member ID </a:t>
            </a:r>
            <a:endParaRPr lang="en-US" sz="16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B05528D-FAC6-024F-D423-CDD1D06E6E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9854" y="1680787"/>
            <a:ext cx="1658194" cy="24065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94FD092-DA5A-32AC-C941-44082C0D8A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05548" y="1744611"/>
            <a:ext cx="1681652" cy="23153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EA098B-418A-24E9-93CE-E160692A21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/>
        </p:blipFill>
        <p:spPr>
          <a:xfrm>
            <a:off x="2757635" y="1744611"/>
            <a:ext cx="2448267" cy="201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670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6cf9755-c392-47a8-90e5-2cab7b2088c8" xsi:nil="true"/>
    <lcf76f155ced4ddcb4097134ff3c332f xmlns="9594d856-599f-4a3b-a97d-b49ae33144ee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6F8164ABBBE64B8583EA47391A32E3" ma:contentTypeVersion="19" ma:contentTypeDescription="Create a new document." ma:contentTypeScope="" ma:versionID="4b8ab2c22b0e8211bf0203ffa53b00bf">
  <xsd:schema xmlns:xsd="http://www.w3.org/2001/XMLSchema" xmlns:xs="http://www.w3.org/2001/XMLSchema" xmlns:p="http://schemas.microsoft.com/office/2006/metadata/properties" xmlns:ns2="e6cf9755-c392-47a8-90e5-2cab7b2088c8" xmlns:ns3="9594d856-599f-4a3b-a97d-b49ae33144ee" targetNamespace="http://schemas.microsoft.com/office/2006/metadata/properties" ma:root="true" ma:fieldsID="3652f488100efd83a14e401a8be276e9" ns2:_="" ns3:_="">
    <xsd:import namespace="e6cf9755-c392-47a8-90e5-2cab7b2088c8"/>
    <xsd:import namespace="9594d856-599f-4a3b-a97d-b49ae33144e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cf9755-c392-47a8-90e5-2cab7b2088c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31f49f8-d32f-49c1-bdb7-50db704ca24f}" ma:internalName="TaxCatchAll" ma:showField="CatchAllData" ma:web="e6cf9755-c392-47a8-90e5-2cab7b2088c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94d856-599f-4a3b-a97d-b49ae33144e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6e7acff-fe2a-484b-931e-e5ee5897654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0FD6A08-1D2C-4994-8E2A-2A4E48302380}">
  <ds:schemaRefs>
    <ds:schemaRef ds:uri="http://schemas.microsoft.com/office/2006/metadata/properties"/>
    <ds:schemaRef ds:uri="http://schemas.microsoft.com/office/2006/documentManagement/types"/>
    <ds:schemaRef ds:uri="ad2e6369-df2a-4c81-9ecd-b7189536ada1"/>
    <ds:schemaRef ds:uri="http://schemas.openxmlformats.org/package/2006/metadata/core-properties"/>
    <ds:schemaRef ds:uri="a8d7c0dc-1c48-456f-9b85-8620b8ae2ee8"/>
    <ds:schemaRef ds:uri="http://purl.org/dc/elements/1.1/"/>
    <ds:schemaRef ds:uri="http://www.w3.org/XML/1998/namespace"/>
    <ds:schemaRef ds:uri="http://purl.org/dc/terms/"/>
    <ds:schemaRef ds:uri="http://purl.org/dc/dcmitype/"/>
    <ds:schemaRef ds:uri="http://schemas.microsoft.com/office/infopath/2007/PartnerControls"/>
    <ds:schemaRef ds:uri="b90698a5-0630-4073-813d-1fda91f59d24"/>
  </ds:schemaRefs>
</ds:datastoreItem>
</file>

<file path=customXml/itemProps2.xml><?xml version="1.0" encoding="utf-8"?>
<ds:datastoreItem xmlns:ds="http://schemas.openxmlformats.org/officeDocument/2006/customXml" ds:itemID="{96C14127-80EE-42CC-B690-4FBFC0CB8A4D}"/>
</file>

<file path=customXml/itemProps3.xml><?xml version="1.0" encoding="utf-8"?>
<ds:datastoreItem xmlns:ds="http://schemas.openxmlformats.org/officeDocument/2006/customXml" ds:itemID="{424B3342-FD8B-435E-B5C5-61BE90F0B54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1854</TotalTime>
  <Words>585</Words>
  <Application>Microsoft Office PowerPoint</Application>
  <PresentationFormat>Widescreen</PresentationFormat>
  <Paragraphs>62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Aptos</vt:lpstr>
      <vt:lpstr>Aptos Display</vt:lpstr>
      <vt:lpstr>Arial</vt:lpstr>
      <vt:lpstr>Arial Black</vt:lpstr>
      <vt:lpstr>office theme</vt:lpstr>
      <vt:lpstr>PowerPoint Presentation</vt:lpstr>
      <vt:lpstr>PowerPoint Presentation</vt:lpstr>
      <vt:lpstr>PowerPoint Presentation</vt:lpstr>
      <vt:lpstr>Purpose</vt:lpstr>
      <vt:lpstr>Execution &amp; Development</vt:lpstr>
      <vt:lpstr>Operational Integration</vt:lpstr>
      <vt:lpstr>Benefits &amp; Results</vt:lpstr>
      <vt:lpstr>Attachments  </vt:lpstr>
      <vt:lpstr>Technology</vt:lpstr>
      <vt:lpstr>Future Applications</vt:lpstr>
      <vt:lpstr>Summary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Falcon, Anthony</dc:creator>
  <cp:lastModifiedBy>Elfstrom, Ryne</cp:lastModifiedBy>
  <cp:revision>17</cp:revision>
  <dcterms:created xsi:type="dcterms:W3CDTF">2025-05-22T20:31:15Z</dcterms:created>
  <dcterms:modified xsi:type="dcterms:W3CDTF">2026-06-12T18:33:07Z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0x010100806F8164ABBBE64B8583EA47391A32E3</vt:lpwstr>
  </property>
  <property fmtid="{D5CDD505-2E9C-101B-9397-08002B2CF9AE}" pid="3" name="MediaServiceImageTags">
    <vt:lpwstr/>
  </property>
</Properties>
</file>