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257" r:id="rId5"/>
    <p:sldId id="258" r:id="rId6"/>
    <p:sldId id="259" r:id="rId7"/>
    <p:sldId id="269" r:id="rId8"/>
    <p:sldId id="270" r:id="rId9"/>
    <p:sldId id="260" r:id="rId10"/>
    <p:sldId id="271" r:id="rId11"/>
    <p:sldId id="272" r:id="rId12"/>
    <p:sldId id="273"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84" d="100"/>
          <a:sy n="84" d="100"/>
        </p:scale>
        <p:origin x="12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D4B2B-454C-F344-B689-EE53840E09EC}" type="datetimeFigureOut">
              <a:rPr lang="en-US" smtClean="0"/>
              <a:t>6/15/2026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98DE2-3B59-974E-AA71-107230FB5548}" type="slidenum">
              <a:rPr lang="en-US" smtClean="0"/>
              <a:t>‹#›</a:t>
            </a:fld>
            <a:endParaRPr lang="en-US"/>
          </a:p>
        </p:txBody>
      </p:sp>
    </p:spTree>
    <p:extLst>
      <p:ext uri="{BB962C8B-B14F-4D97-AF65-F5344CB8AC3E}">
        <p14:creationId xmlns:p14="http://schemas.microsoft.com/office/powerpoint/2010/main" val="3497094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398DE2-3B59-974E-AA71-107230FB5548}" type="slidenum">
              <a:rPr lang="en-US" smtClean="0"/>
              <a:t>2</a:t>
            </a:fld>
            <a:endParaRPr lang="en-US"/>
          </a:p>
        </p:txBody>
      </p:sp>
    </p:spTree>
    <p:extLst>
      <p:ext uri="{BB962C8B-B14F-4D97-AF65-F5344CB8AC3E}">
        <p14:creationId xmlns:p14="http://schemas.microsoft.com/office/powerpoint/2010/main" val="3853802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6/15/2026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690F99-AD04-C9A6-78E5-73650B6B6F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456" y="-92765"/>
            <a:ext cx="12356912" cy="6950763"/>
          </a:xfrm>
          <a:prstGeom prst="rect">
            <a:avLst/>
          </a:prstGeom>
        </p:spPr>
      </p:pic>
      <p:sp>
        <p:nvSpPr>
          <p:cNvPr id="4" name="Rectangle 3">
            <a:extLst>
              <a:ext uri="{FF2B5EF4-FFF2-40B4-BE49-F238E27FC236}">
                <a16:creationId xmlns:a16="http://schemas.microsoft.com/office/drawing/2014/main" id="{6E9ED2E6-BE4F-64AD-D9E1-65BB54AA90C6}"/>
              </a:ext>
            </a:extLst>
          </p:cNvPr>
          <p:cNvSpPr/>
          <p:nvPr/>
        </p:nvSpPr>
        <p:spPr>
          <a:xfrm>
            <a:off x="1231305" y="-92765"/>
            <a:ext cx="11029675" cy="6958932"/>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4">
            <a:extLst>
              <a:ext uri="{FF2B5EF4-FFF2-40B4-BE49-F238E27FC236}">
                <a16:creationId xmlns:a16="http://schemas.microsoft.com/office/drawing/2014/main" id="{EA0308A4-1E0D-EFCC-3763-94344F602CC9}"/>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FFFFFF"/>
                </a:solidFill>
              </a:rPr>
              <a:t>2026 SAFETY EXCELLENCE AWARDS | </a:t>
            </a:r>
            <a:r>
              <a:rPr lang="en-US" sz="1200" b="1" dirty="0">
                <a:solidFill>
                  <a:srgbClr val="FFFFFF"/>
                </a:solidFill>
              </a:rPr>
              <a:t>BEST PRACTICES SEMINAR</a:t>
            </a:r>
          </a:p>
        </p:txBody>
      </p:sp>
      <p:pic>
        <p:nvPicPr>
          <p:cNvPr id="9" name="Picture 8" descr="A black background with gold text&#10;&#10;AI-generated content may be incorrect.">
            <a:extLst>
              <a:ext uri="{FF2B5EF4-FFF2-40B4-BE49-F238E27FC236}">
                <a16:creationId xmlns:a16="http://schemas.microsoft.com/office/drawing/2014/main" id="{A4CC827F-E3F5-1038-B83F-D6960A0FB7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0712" y="838997"/>
            <a:ext cx="4452677" cy="1823381"/>
          </a:xfrm>
          <a:prstGeom prst="rect">
            <a:avLst/>
          </a:prstGeom>
          <a:effectLst>
            <a:outerShdw blurRad="163763" dist="38100" dir="5400000" sx="101000" sy="101000" algn="t" rotWithShape="0">
              <a:prstClr val="black">
                <a:alpha val="86000"/>
              </a:prstClr>
            </a:outerShdw>
          </a:effectLst>
        </p:spPr>
      </p:pic>
      <p:pic>
        <p:nvPicPr>
          <p:cNvPr id="5" name="Picture 4" descr="A blue and white diamond shaped frame&#10;&#10;AI-generated content may be incorrect.">
            <a:extLst>
              <a:ext uri="{FF2B5EF4-FFF2-40B4-BE49-F238E27FC236}">
                <a16:creationId xmlns:a16="http://schemas.microsoft.com/office/drawing/2014/main" id="{99EA263B-10C5-01E2-2145-0E2E3BFD9F20}"/>
              </a:ext>
            </a:extLst>
          </p:cNvPr>
          <p:cNvPicPr>
            <a:picLocks noChangeAspect="1"/>
          </p:cNvPicPr>
          <p:nvPr/>
        </p:nvPicPr>
        <p:blipFill>
          <a:blip r:embed="rId4"/>
          <a:stretch>
            <a:fillRect/>
          </a:stretch>
        </p:blipFill>
        <p:spPr>
          <a:xfrm>
            <a:off x="-22096" y="489159"/>
            <a:ext cx="5847054" cy="6021382"/>
          </a:xfrm>
          <a:prstGeom prst="rect">
            <a:avLst/>
          </a:prstGeom>
        </p:spPr>
      </p:pic>
      <p:sp>
        <p:nvSpPr>
          <p:cNvPr id="7" name="Title 1">
            <a:extLst>
              <a:ext uri="{FF2B5EF4-FFF2-40B4-BE49-F238E27FC236}">
                <a16:creationId xmlns:a16="http://schemas.microsoft.com/office/drawing/2014/main" id="{622D20DB-0AFA-9AC4-82B4-6CC096F66F01}"/>
              </a:ext>
            </a:extLst>
          </p:cNvPr>
          <p:cNvSpPr txBox="1">
            <a:spLocks/>
          </p:cNvSpPr>
          <p:nvPr/>
        </p:nvSpPr>
        <p:spPr>
          <a:xfrm>
            <a:off x="5942162" y="3028209"/>
            <a:ext cx="5645812" cy="94328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effectLst>
                  <a:outerShdw blurRad="50800" dist="38100" dir="2700000" algn="tl" rotWithShape="0">
                    <a:prstClr val="black">
                      <a:alpha val="40000"/>
                    </a:prstClr>
                  </a:outerShdw>
                </a:effectLst>
                <a:latin typeface="Arial Black"/>
              </a:rPr>
              <a:t>CRANE &amp; RIGGING SUPPORT</a:t>
            </a:r>
            <a:endParaRPr lang="en-US" sz="3200" dirty="0">
              <a:solidFill>
                <a:schemeClr val="bg1"/>
              </a:solidFill>
              <a:effectLst>
                <a:outerShdw blurRad="50800" dist="38100" dir="2700000" algn="tl" rotWithShape="0">
                  <a:prstClr val="black">
                    <a:alpha val="40000"/>
                  </a:prstClr>
                </a:outerShdw>
              </a:effectLst>
              <a:latin typeface="Arial Black"/>
            </a:endParaRPr>
          </a:p>
          <a:p>
            <a:r>
              <a:rPr lang="en-US" sz="2800" dirty="0">
                <a:solidFill>
                  <a:schemeClr val="bg1"/>
                </a:solidFill>
                <a:effectLst>
                  <a:outerShdw blurRad="50800" dist="38100" dir="2700000" algn="tl" rotWithShape="0">
                    <a:prstClr val="black">
                      <a:alpha val="40000"/>
                    </a:prstClr>
                  </a:outerShdw>
                </a:effectLst>
              </a:rPr>
              <a:t>BEST IN CLASS</a:t>
            </a:r>
          </a:p>
        </p:txBody>
      </p:sp>
      <p:sp>
        <p:nvSpPr>
          <p:cNvPr id="13" name="TextBox 12">
            <a:extLst>
              <a:ext uri="{FF2B5EF4-FFF2-40B4-BE49-F238E27FC236}">
                <a16:creationId xmlns:a16="http://schemas.microsoft.com/office/drawing/2014/main" id="{ABDFEFD6-1A19-7FDD-7EBA-46AF1E1F0A21}"/>
              </a:ext>
            </a:extLst>
          </p:cNvPr>
          <p:cNvSpPr txBox="1"/>
          <p:nvPr/>
        </p:nvSpPr>
        <p:spPr>
          <a:xfrm>
            <a:off x="6288216" y="3885513"/>
            <a:ext cx="5038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0" name="TextBox 19">
            <a:extLst>
              <a:ext uri="{FF2B5EF4-FFF2-40B4-BE49-F238E27FC236}">
                <a16:creationId xmlns:a16="http://schemas.microsoft.com/office/drawing/2014/main" id="{64909615-9883-F883-084F-E43BC83C20A6}"/>
              </a:ext>
            </a:extLst>
          </p:cNvPr>
          <p:cNvSpPr txBox="1"/>
          <p:nvPr/>
        </p:nvSpPr>
        <p:spPr>
          <a:xfrm>
            <a:off x="5942162" y="4355777"/>
            <a:ext cx="591074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effectLst>
                  <a:outerShdw blurRad="50800" dist="38100" dir="2700000" algn="tl" rotWithShape="0">
                    <a:prstClr val="black">
                      <a:alpha val="40000"/>
                    </a:prstClr>
                  </a:outerShdw>
                </a:effectLst>
              </a:rPr>
              <a:t>Barnhart Crane &amp; Rigging is a leading North American provider of heavy lift, rigging, and transport solutions, specializing in complex industrial projects. With a nationwide network, advanced engineering expertise, and a problem-solving approach. Barnhart delivers innovative, safe, and cost-effective solutions that minimize downtime and reduce total project costs for clients across diverse industries.</a:t>
            </a:r>
            <a:endParaRPr lang="en-US" sz="2400" dirty="0">
              <a:effectLst>
                <a:outerShdw blurRad="50800" dist="38100" dir="2700000" algn="tl" rotWithShape="0">
                  <a:prstClr val="black">
                    <a:alpha val="40000"/>
                  </a:prstClr>
                </a:outerShdw>
              </a:effectLst>
            </a:endParaRPr>
          </a:p>
        </p:txBody>
      </p:sp>
      <p:pic>
        <p:nvPicPr>
          <p:cNvPr id="10" name="Picture 9">
            <a:extLst>
              <a:ext uri="{FF2B5EF4-FFF2-40B4-BE49-F238E27FC236}">
                <a16:creationId xmlns:a16="http://schemas.microsoft.com/office/drawing/2014/main" id="{3C1F9499-32E2-AECC-B794-A5D139EA75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325" y="3053125"/>
            <a:ext cx="3122738" cy="893450"/>
          </a:xfrm>
          <a:prstGeom prst="rect">
            <a:avLst/>
          </a:prstGeom>
        </p:spPr>
      </p:pic>
    </p:spTree>
    <p:extLst>
      <p:ext uri="{BB962C8B-B14F-4D97-AF65-F5344CB8AC3E}">
        <p14:creationId xmlns:p14="http://schemas.microsoft.com/office/powerpoint/2010/main" val="101351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B1E88F-8304-19E2-846A-8315118E5E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 y="6865"/>
            <a:ext cx="12191989" cy="6857994"/>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a:xfrm>
            <a:off x="3642912" y="81127"/>
            <a:ext cx="3070860" cy="838331"/>
          </a:xfrm>
        </p:spPr>
        <p:txBody>
          <a:bodyPr>
            <a:normAutofit fontScale="90000"/>
          </a:bodyPr>
          <a:lstStyle/>
          <a:p>
            <a:r>
              <a:rPr lang="en-US" dirty="0">
                <a:latin typeface="Arial Black" panose="020B0A04020102020204" pitchFamily="34" charset="0"/>
              </a:rPr>
              <a:t>Summary</a:t>
            </a:r>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
        <p:nvSpPr>
          <p:cNvPr id="4" name="Content Placeholder 3">
            <a:extLst>
              <a:ext uri="{FF2B5EF4-FFF2-40B4-BE49-F238E27FC236}">
                <a16:creationId xmlns:a16="http://schemas.microsoft.com/office/drawing/2014/main" id="{BC84C417-EAB7-CC81-8120-6E373795A1D0}"/>
              </a:ext>
            </a:extLst>
          </p:cNvPr>
          <p:cNvSpPr txBox="1">
            <a:spLocks noGrp="1"/>
          </p:cNvSpPr>
          <p:nvPr>
            <p:ph sz="half" idx="2"/>
          </p:nvPr>
        </p:nvSpPr>
        <p:spPr>
          <a:xfrm>
            <a:off x="7013660" y="2232102"/>
            <a:ext cx="4835671" cy="2086725"/>
          </a:xfrm>
          <a:prstGeom prst="rect">
            <a:avLst/>
          </a:prstGeom>
          <a:solidFill>
            <a:srgbClr val="FF0000"/>
          </a:solidFill>
        </p:spPr>
        <p:txBody>
          <a:bodyPr wrap="square" rtlCol="0">
            <a:spAutoFit/>
          </a:bodyPr>
          <a:lstStyle/>
          <a:p>
            <a:pPr marL="0" indent="0">
              <a:buNone/>
            </a:pPr>
            <a:r>
              <a:rPr lang="en-US" sz="2400" b="1" dirty="0">
                <a:solidFill>
                  <a:schemeClr val="bg1"/>
                </a:solidFill>
                <a:latin typeface="Helvetica" pitchFamily="2" charset="0"/>
              </a:rPr>
              <a:t>Through our Cares programs, we provide benefits to the employee and family outside of work, as well as create opportunities to give back and support our communities.</a:t>
            </a:r>
          </a:p>
        </p:txBody>
      </p:sp>
      <p:pic>
        <p:nvPicPr>
          <p:cNvPr id="5" name="Picture 4" descr="A black and white logo&#10;&#10;AI-generated content may be incorrect.">
            <a:extLst>
              <a:ext uri="{FF2B5EF4-FFF2-40B4-BE49-F238E27FC236}">
                <a16:creationId xmlns:a16="http://schemas.microsoft.com/office/drawing/2014/main" id="{3B868AF8-E600-D99C-D4BC-550A1F2371ED}"/>
              </a:ext>
            </a:extLst>
          </p:cNvPr>
          <p:cNvPicPr>
            <a:picLocks noChangeAspect="1"/>
          </p:cNvPicPr>
          <p:nvPr/>
        </p:nvPicPr>
        <p:blipFill>
          <a:blip r:embed="rId3"/>
          <a:stretch>
            <a:fillRect/>
          </a:stretch>
        </p:blipFill>
        <p:spPr>
          <a:xfrm>
            <a:off x="7013660" y="1204481"/>
            <a:ext cx="2334580" cy="798319"/>
          </a:xfrm>
          <a:prstGeom prst="rect">
            <a:avLst/>
          </a:prstGeom>
          <a:solidFill>
            <a:srgbClr val="FF0000"/>
          </a:solidFill>
        </p:spPr>
      </p:pic>
      <p:pic>
        <p:nvPicPr>
          <p:cNvPr id="7" name="Picture 6">
            <a:extLst>
              <a:ext uri="{FF2B5EF4-FFF2-40B4-BE49-F238E27FC236}">
                <a16:creationId xmlns:a16="http://schemas.microsoft.com/office/drawing/2014/main" id="{49E1050D-9E0B-0AB8-0B27-C7A1C4B65F51}"/>
              </a:ext>
            </a:extLst>
          </p:cNvPr>
          <p:cNvPicPr>
            <a:picLocks noChangeAspect="1"/>
          </p:cNvPicPr>
          <p:nvPr/>
        </p:nvPicPr>
        <p:blipFill>
          <a:blip r:embed="rId4"/>
          <a:srcRect b="15107"/>
          <a:stretch>
            <a:fillRect/>
          </a:stretch>
        </p:blipFill>
        <p:spPr>
          <a:xfrm>
            <a:off x="181981" y="1291528"/>
            <a:ext cx="1384941" cy="1485962"/>
          </a:xfrm>
          <a:prstGeom prst="rect">
            <a:avLst/>
          </a:prstGeom>
        </p:spPr>
      </p:pic>
      <p:sp>
        <p:nvSpPr>
          <p:cNvPr id="11" name="Content Placeholder 3">
            <a:extLst>
              <a:ext uri="{FF2B5EF4-FFF2-40B4-BE49-F238E27FC236}">
                <a16:creationId xmlns:a16="http://schemas.microsoft.com/office/drawing/2014/main" id="{4F13255A-B453-3937-E08E-17EED9991A0F}"/>
              </a:ext>
            </a:extLst>
          </p:cNvPr>
          <p:cNvSpPr txBox="1">
            <a:spLocks noGrp="1"/>
          </p:cNvSpPr>
          <p:nvPr>
            <p:ph sz="half" idx="1"/>
          </p:nvPr>
        </p:nvSpPr>
        <p:spPr>
          <a:xfrm>
            <a:off x="1736938" y="1291466"/>
            <a:ext cx="4035212" cy="2419124"/>
          </a:xfrm>
          <a:prstGeom prst="rect">
            <a:avLst/>
          </a:prstGeom>
          <a:solidFill>
            <a:srgbClr val="FF0000"/>
          </a:solidFill>
        </p:spPr>
        <p:txBody>
          <a:bodyPr wrap="square" rtlCol="0">
            <a:spAutoFit/>
          </a:bodyPr>
          <a:lstStyle/>
          <a:p>
            <a:pPr marL="0" indent="0">
              <a:buNone/>
            </a:pPr>
            <a:r>
              <a:rPr lang="en-US" sz="2400" b="1" dirty="0">
                <a:solidFill>
                  <a:schemeClr val="bg1"/>
                </a:solidFill>
                <a:latin typeface="Helvetica" pitchFamily="2" charset="0"/>
              </a:rPr>
              <a:t>The Boom Up app enables our mobile workforce to fulfill requirements as well as have key documentation at their fingertips without the need to handle paper. </a:t>
            </a:r>
          </a:p>
        </p:txBody>
      </p:sp>
    </p:spTree>
    <p:extLst>
      <p:ext uri="{BB962C8B-B14F-4D97-AF65-F5344CB8AC3E}">
        <p14:creationId xmlns:p14="http://schemas.microsoft.com/office/powerpoint/2010/main" val="4021187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7E5854-2C24-FC9C-2DE6-782E45A079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16489513-CF36-D511-DFC3-0D04CCAA93F6}"/>
              </a:ext>
            </a:extLst>
          </p:cNvPr>
          <p:cNvSpPr txBox="1"/>
          <p:nvPr/>
        </p:nvSpPr>
        <p:spPr>
          <a:xfrm>
            <a:off x="2665879" y="2105561"/>
            <a:ext cx="6860242" cy="1200329"/>
          </a:xfrm>
          <a:prstGeom prst="rect">
            <a:avLst/>
          </a:prstGeom>
          <a:solidFill>
            <a:schemeClr val="bg1"/>
          </a:solidFill>
        </p:spPr>
        <p:txBody>
          <a:bodyPr wrap="square" rtlCol="0">
            <a:spAutoFit/>
          </a:bodyPr>
          <a:lstStyle/>
          <a:p>
            <a:pPr algn="ctr"/>
            <a:r>
              <a:rPr lang="en-US" sz="7200" b="1" dirty="0">
                <a:solidFill>
                  <a:schemeClr val="tx1">
                    <a:lumMod val="75000"/>
                    <a:lumOff val="25000"/>
                  </a:schemeClr>
                </a:solidFill>
                <a:latin typeface="Arial Black" panose="020B0604020202020204" pitchFamily="34" charset="0"/>
                <a:cs typeface="Arial Black" panose="020B0604020202020204" pitchFamily="34" charset="0"/>
              </a:rPr>
              <a:t>QUESTIONS?</a:t>
            </a:r>
          </a:p>
        </p:txBody>
      </p:sp>
      <p:pic>
        <p:nvPicPr>
          <p:cNvPr id="4" name="Picture 3">
            <a:extLst>
              <a:ext uri="{FF2B5EF4-FFF2-40B4-BE49-F238E27FC236}">
                <a16:creationId xmlns:a16="http://schemas.microsoft.com/office/drawing/2014/main" id="{8EFBD7CB-2825-88F7-9AE3-718F435D82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 y="6865"/>
            <a:ext cx="12191989" cy="6857994"/>
          </a:xfrm>
          <a:prstGeom prst="rect">
            <a:avLst/>
          </a:prstGeom>
        </p:spPr>
      </p:pic>
    </p:spTree>
    <p:extLst>
      <p:ext uri="{BB962C8B-B14F-4D97-AF65-F5344CB8AC3E}">
        <p14:creationId xmlns:p14="http://schemas.microsoft.com/office/powerpoint/2010/main" val="902148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8CEA818-EE59-E268-30C5-522BD5D98026}"/>
              </a:ext>
            </a:extLst>
          </p:cNvPr>
          <p:cNvPicPr>
            <a:picLocks noChangeAspect="1"/>
          </p:cNvPicPr>
          <p:nvPr/>
        </p:nvPicPr>
        <p:blipFill>
          <a:blip r:embed="rId3">
            <a:extLst>
              <a:ext uri="{28A0092B-C50C-407E-A947-70E740481C1C}">
                <a14:useLocalDpi xmlns:a14="http://schemas.microsoft.com/office/drawing/2010/main" val="0"/>
              </a:ext>
            </a:extLst>
          </a:blip>
          <a:srcRect l="11428" r="12558" b="1"/>
          <a:stretch>
            <a:fillRect/>
          </a:stretch>
        </p:blipFill>
        <p:spPr>
          <a:xfrm>
            <a:off x="20" y="1282"/>
            <a:ext cx="12191980" cy="6856718"/>
          </a:xfrm>
          <a:prstGeom prst="rect">
            <a:avLst/>
          </a:prstGeom>
        </p:spPr>
      </p:pic>
    </p:spTree>
    <p:extLst>
      <p:ext uri="{BB962C8B-B14F-4D97-AF65-F5344CB8AC3E}">
        <p14:creationId xmlns:p14="http://schemas.microsoft.com/office/powerpoint/2010/main" val="41661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99D9E-4617-3522-A1EB-ABF211FA334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58F430B-F52B-87C0-F59D-700993C1478D}"/>
              </a:ext>
            </a:extLst>
          </p:cNvPr>
          <p:cNvPicPr>
            <a:picLocks noChangeAspect="1"/>
          </p:cNvPicPr>
          <p:nvPr/>
        </p:nvPicPr>
        <p:blipFill>
          <a:blip r:embed="rId2" cstate="print">
            <a:extLst>
              <a:ext uri="{28A0092B-C50C-407E-A947-70E740481C1C}">
                <a14:useLocalDpi xmlns:a14="http://schemas.microsoft.com/office/drawing/2010/main" val="0"/>
              </a:ext>
            </a:extLst>
          </a:blip>
          <a:srcRect l="466" r="466"/>
          <a:stretch/>
        </p:blipFill>
        <p:spPr>
          <a:xfrm>
            <a:off x="-24893" y="-92765"/>
            <a:ext cx="12241787" cy="6950765"/>
          </a:xfrm>
          <a:prstGeom prst="rect">
            <a:avLst/>
          </a:prstGeom>
        </p:spPr>
      </p:pic>
      <p:sp>
        <p:nvSpPr>
          <p:cNvPr id="2" name="Rectangle 1">
            <a:extLst>
              <a:ext uri="{FF2B5EF4-FFF2-40B4-BE49-F238E27FC236}">
                <a16:creationId xmlns:a16="http://schemas.microsoft.com/office/drawing/2014/main" id="{01E9143D-2E9E-CA10-D93F-FF934774AD76}"/>
              </a:ext>
            </a:extLst>
          </p:cNvPr>
          <p:cNvSpPr/>
          <p:nvPr/>
        </p:nvSpPr>
        <p:spPr>
          <a:xfrm>
            <a:off x="1662195" y="-100932"/>
            <a:ext cx="10583108" cy="6958932"/>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9BB947E0-2835-3129-AE02-D128859FA682}"/>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FFFFFF"/>
                </a:solidFill>
              </a:rPr>
              <a:t>2026 SAFETY EXCELLENCE AWARDS | </a:t>
            </a:r>
            <a:r>
              <a:rPr lang="en-US" sz="1200" b="1" dirty="0">
                <a:solidFill>
                  <a:srgbClr val="FFFFFF"/>
                </a:solidFill>
              </a:rPr>
              <a:t>BEST PRACTICES SEMINAR</a:t>
            </a:r>
          </a:p>
        </p:txBody>
      </p:sp>
      <p:pic>
        <p:nvPicPr>
          <p:cNvPr id="5" name="Picture 4" descr="A blue and white diamond shaped frame&#10;&#10;AI-generated content may be incorrect.">
            <a:extLst>
              <a:ext uri="{FF2B5EF4-FFF2-40B4-BE49-F238E27FC236}">
                <a16:creationId xmlns:a16="http://schemas.microsoft.com/office/drawing/2014/main" id="{1950919B-B32F-E003-9A7E-A9E0A18CC0E7}"/>
              </a:ext>
            </a:extLst>
          </p:cNvPr>
          <p:cNvPicPr>
            <a:picLocks noChangeAspect="1"/>
          </p:cNvPicPr>
          <p:nvPr/>
        </p:nvPicPr>
        <p:blipFill>
          <a:blip r:embed="rId3"/>
          <a:stretch>
            <a:fillRect/>
          </a:stretch>
        </p:blipFill>
        <p:spPr>
          <a:xfrm>
            <a:off x="0" y="100642"/>
            <a:ext cx="6659451" cy="6858000"/>
          </a:xfrm>
          <a:prstGeom prst="rect">
            <a:avLst/>
          </a:prstGeom>
        </p:spPr>
      </p:pic>
      <p:sp>
        <p:nvSpPr>
          <p:cNvPr id="7" name="Title 1">
            <a:extLst>
              <a:ext uri="{FF2B5EF4-FFF2-40B4-BE49-F238E27FC236}">
                <a16:creationId xmlns:a16="http://schemas.microsoft.com/office/drawing/2014/main" id="{70F8ABFC-5562-066B-F401-16ABC2133508}"/>
              </a:ext>
            </a:extLst>
          </p:cNvPr>
          <p:cNvSpPr txBox="1">
            <a:spLocks/>
          </p:cNvSpPr>
          <p:nvPr/>
        </p:nvSpPr>
        <p:spPr>
          <a:xfrm>
            <a:off x="5942162" y="1299653"/>
            <a:ext cx="6533072" cy="133994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effectLst>
                  <a:outerShdw blurRad="50800" dist="38100" dir="2700000" algn="tl" rotWithShape="0">
                    <a:prstClr val="black">
                      <a:alpha val="40000"/>
                    </a:prstClr>
                  </a:outerShdw>
                </a:effectLst>
                <a:latin typeface="Arial Black"/>
              </a:rPr>
              <a:t>BEST PRACTICE</a:t>
            </a:r>
          </a:p>
          <a:p>
            <a:r>
              <a:rPr lang="en-US" dirty="0">
                <a:solidFill>
                  <a:schemeClr val="bg1"/>
                </a:solidFill>
                <a:effectLst>
                  <a:outerShdw blurRad="50800" dist="38100" dir="2700000" algn="tl" rotWithShape="0">
                    <a:prstClr val="black">
                      <a:alpha val="40000"/>
                    </a:prstClr>
                  </a:outerShdw>
                </a:effectLst>
              </a:rPr>
              <a:t>AGENDA / OUTLINE</a:t>
            </a:r>
          </a:p>
        </p:txBody>
      </p:sp>
      <p:sp>
        <p:nvSpPr>
          <p:cNvPr id="8" name="TextBox 7">
            <a:extLst>
              <a:ext uri="{FF2B5EF4-FFF2-40B4-BE49-F238E27FC236}">
                <a16:creationId xmlns:a16="http://schemas.microsoft.com/office/drawing/2014/main" id="{77ABE78C-2584-CDE3-4325-049B0DE44EEE}"/>
              </a:ext>
            </a:extLst>
          </p:cNvPr>
          <p:cNvSpPr txBox="1"/>
          <p:nvPr/>
        </p:nvSpPr>
        <p:spPr>
          <a:xfrm>
            <a:off x="6547440" y="2639593"/>
            <a:ext cx="509682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b="1" dirty="0">
                <a:solidFill>
                  <a:schemeClr val="bg1"/>
                </a:solidFill>
                <a:effectLst>
                  <a:outerShdw blurRad="50800" dist="38100" dir="2700000" algn="tl" rotWithShape="0">
                    <a:prstClr val="black">
                      <a:alpha val="40000"/>
                    </a:prstClr>
                  </a:outerShdw>
                </a:effectLst>
                <a:latin typeface="Aptos"/>
                <a:cs typeface="Arial"/>
              </a:rPr>
              <a:t>Purpose &amp; Need</a:t>
            </a:r>
            <a:endParaRPr lang="en-US" sz="28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sz="2800" b="1" dirty="0">
                <a:solidFill>
                  <a:schemeClr val="bg1"/>
                </a:solidFill>
                <a:effectLst>
                  <a:outerShdw blurRad="50800" dist="38100" dir="2700000" algn="tl" rotWithShape="0">
                    <a:prstClr val="black">
                      <a:alpha val="40000"/>
                    </a:prstClr>
                  </a:outerShdw>
                </a:effectLst>
                <a:latin typeface="Aptos"/>
                <a:cs typeface="Arial"/>
              </a:rPr>
              <a:t>Implementation</a:t>
            </a:r>
            <a:endParaRPr lang="en-US" sz="28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sz="2800" b="1" dirty="0">
                <a:solidFill>
                  <a:schemeClr val="bg1"/>
                </a:solidFill>
                <a:effectLst>
                  <a:outerShdw blurRad="50800" dist="38100" dir="2700000" algn="tl" rotWithShape="0">
                    <a:prstClr val="black">
                      <a:alpha val="40000"/>
                    </a:prstClr>
                  </a:outerShdw>
                </a:effectLst>
                <a:latin typeface="Aptos"/>
                <a:cs typeface="Arial"/>
              </a:rPr>
              <a:t>Benefits &amp; Results</a:t>
            </a:r>
            <a:endParaRPr lang="en-US" sz="28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sz="2800" b="1" dirty="0">
                <a:solidFill>
                  <a:schemeClr val="bg1"/>
                </a:solidFill>
                <a:effectLst>
                  <a:outerShdw blurRad="50800" dist="38100" dir="2700000" algn="tl" rotWithShape="0">
                    <a:prstClr val="black">
                      <a:alpha val="40000"/>
                    </a:prstClr>
                  </a:outerShdw>
                </a:effectLst>
                <a:latin typeface="Aptos"/>
                <a:cs typeface="Arial"/>
              </a:rPr>
              <a:t>Summary &amp; Wrap Up</a:t>
            </a:r>
            <a:endParaRPr lang="en-US" sz="28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sz="2800" b="1" dirty="0">
                <a:solidFill>
                  <a:schemeClr val="bg1"/>
                </a:solidFill>
                <a:effectLst>
                  <a:outerShdw blurRad="50800" dist="38100" dir="2700000" algn="tl" rotWithShape="0">
                    <a:prstClr val="black">
                      <a:alpha val="40000"/>
                    </a:prstClr>
                  </a:outerShdw>
                </a:effectLst>
                <a:latin typeface="Aptos"/>
                <a:cs typeface="Arial"/>
              </a:rPr>
              <a:t>Q&amp;A</a:t>
            </a:r>
            <a:endParaRPr lang="en-US" sz="2800" dirty="0">
              <a:solidFill>
                <a:schemeClr val="bg1"/>
              </a:solidFill>
              <a:effectLst>
                <a:outerShdw blurRad="50800" dist="38100" dir="2700000" algn="tl" rotWithShape="0">
                  <a:prstClr val="black">
                    <a:alpha val="40000"/>
                  </a:prstClr>
                </a:outerShdw>
              </a:effectLst>
            </a:endParaRPr>
          </a:p>
        </p:txBody>
      </p:sp>
      <p:pic>
        <p:nvPicPr>
          <p:cNvPr id="4" name="Picture 3">
            <a:extLst>
              <a:ext uri="{FF2B5EF4-FFF2-40B4-BE49-F238E27FC236}">
                <a16:creationId xmlns:a16="http://schemas.microsoft.com/office/drawing/2014/main" id="{491B1219-AC55-4B9B-B71D-FBE7F6AB0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8356" y="3082917"/>
            <a:ext cx="3122738" cy="893450"/>
          </a:xfrm>
          <a:prstGeom prst="rect">
            <a:avLst/>
          </a:prstGeom>
        </p:spPr>
      </p:pic>
    </p:spTree>
    <p:extLst>
      <p:ext uri="{BB962C8B-B14F-4D97-AF65-F5344CB8AC3E}">
        <p14:creationId xmlns:p14="http://schemas.microsoft.com/office/powerpoint/2010/main" val="312081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 y="6865"/>
            <a:ext cx="12191989" cy="6857994"/>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
        <p:nvSpPr>
          <p:cNvPr id="3" name="Content Placeholder 3">
            <a:extLst>
              <a:ext uri="{FF2B5EF4-FFF2-40B4-BE49-F238E27FC236}">
                <a16:creationId xmlns:a16="http://schemas.microsoft.com/office/drawing/2014/main" id="{4B4689B0-BD9C-5BB8-474E-50C14C431E2B}"/>
              </a:ext>
            </a:extLst>
          </p:cNvPr>
          <p:cNvSpPr txBox="1">
            <a:spLocks/>
          </p:cNvSpPr>
          <p:nvPr/>
        </p:nvSpPr>
        <p:spPr bwMode="auto">
          <a:xfrm>
            <a:off x="85358" y="120890"/>
            <a:ext cx="4640580" cy="431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1800">
                <a:solidFill>
                  <a:schemeClr val="tx1"/>
                </a:solidFill>
                <a:latin typeface="+mn-lt"/>
                <a:ea typeface="+mn-ea"/>
              </a:defRPr>
            </a:lvl4pPr>
            <a:lvl5pPr marL="2057400" indent="-228600" algn="l" rtl="0" eaLnBrk="0" fontAlgn="base" hangingPunct="0">
              <a:spcBef>
                <a:spcPct val="20000"/>
              </a:spcBef>
              <a:spcAft>
                <a:spcPct val="0"/>
              </a:spcAft>
              <a:buChar char="»"/>
              <a:defRPr sz="1800">
                <a:solidFill>
                  <a:schemeClr val="tx1"/>
                </a:solidFill>
                <a:latin typeface="+mn-lt"/>
                <a:ea typeface="+mn-ea"/>
              </a:defRPr>
            </a:lvl5pPr>
            <a:lvl6pPr marL="2514600" indent="-228600" algn="l" rtl="0" fontAlgn="base">
              <a:spcBef>
                <a:spcPct val="20000"/>
              </a:spcBef>
              <a:spcAft>
                <a:spcPct val="0"/>
              </a:spcAft>
              <a:buChar char="»"/>
              <a:defRPr sz="1800">
                <a:solidFill>
                  <a:schemeClr val="tx1"/>
                </a:solidFill>
                <a:latin typeface="+mn-lt"/>
                <a:ea typeface="+mn-ea"/>
              </a:defRPr>
            </a:lvl6pPr>
            <a:lvl7pPr marL="2971800" indent="-228600" algn="l" rtl="0" fontAlgn="base">
              <a:spcBef>
                <a:spcPct val="20000"/>
              </a:spcBef>
              <a:spcAft>
                <a:spcPct val="0"/>
              </a:spcAft>
              <a:buChar char="»"/>
              <a:defRPr sz="1800">
                <a:solidFill>
                  <a:schemeClr val="tx1"/>
                </a:solidFill>
                <a:latin typeface="+mn-lt"/>
                <a:ea typeface="+mn-ea"/>
              </a:defRPr>
            </a:lvl7pPr>
            <a:lvl8pPr marL="3429000" indent="-228600" algn="l" rtl="0" fontAlgn="base">
              <a:spcBef>
                <a:spcPct val="20000"/>
              </a:spcBef>
              <a:spcAft>
                <a:spcPct val="0"/>
              </a:spcAft>
              <a:buChar char="»"/>
              <a:defRPr sz="1800">
                <a:solidFill>
                  <a:schemeClr val="tx1"/>
                </a:solidFill>
                <a:latin typeface="+mn-lt"/>
                <a:ea typeface="+mn-ea"/>
              </a:defRPr>
            </a:lvl8pPr>
            <a:lvl9pPr marL="3886200" indent="-228600" algn="l" rtl="0" fontAlgn="base">
              <a:spcBef>
                <a:spcPct val="20000"/>
              </a:spcBef>
              <a:spcAft>
                <a:spcPct val="0"/>
              </a:spcAft>
              <a:buChar char="»"/>
              <a:defRPr sz="1800">
                <a:solidFill>
                  <a:schemeClr val="tx1"/>
                </a:solidFill>
                <a:latin typeface="+mn-lt"/>
                <a:ea typeface="+mn-ea"/>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3D3D3D"/>
                </a:solidFill>
                <a:effectLst/>
                <a:uLnTx/>
                <a:uFillTx/>
                <a:latin typeface="Tahoma" panose="020B0604030504040204" pitchFamily="34" charset="0"/>
                <a:ea typeface="Tahoma" panose="020B0604030504040204" pitchFamily="34" charset="0"/>
                <a:cs typeface="Tahoma" panose="020B0604030504040204" pitchFamily="34" charset="0"/>
              </a:rPr>
              <a:t>The Challenge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0" cap="none" spc="0" normalizeH="0" baseline="0" noProof="0" dirty="0">
              <a:ln>
                <a:noFill/>
              </a:ln>
              <a:solidFill>
                <a:srgbClr val="3D3D3D"/>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3D3D3D"/>
                </a:solidFill>
                <a:effectLst/>
                <a:uLnTx/>
                <a:uFillTx/>
                <a:latin typeface="Tahoma" panose="020B0604030504040204" pitchFamily="34" charset="0"/>
                <a:ea typeface="Tahoma" panose="020B0604030504040204" pitchFamily="34" charset="0"/>
                <a:cs typeface="Tahoma" panose="020B0604030504040204" pitchFamily="34" charset="0"/>
              </a:rPr>
              <a:t>With a mobile workforce, completing paper versions of inspections, JHAs, and job observations can be challenging. Additionally, returning the paper versions to operations team for entry into database and capturing corrective actions can be difficult. </a:t>
            </a:r>
            <a:endParaRPr kumimoji="0" lang="en-US" altLang="en-US" sz="4000" b="0" i="0" u="none" strike="noStrike" kern="0" cap="none" spc="0" normalizeH="0" baseline="0" noProof="0" dirty="0">
              <a:ln>
                <a:noFill/>
              </a:ln>
              <a:solidFill>
                <a:srgbClr val="3D3D3D"/>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7 Foolproof Tricks to Tame Your Paperwork">
            <a:extLst>
              <a:ext uri="{FF2B5EF4-FFF2-40B4-BE49-F238E27FC236}">
                <a16:creationId xmlns:a16="http://schemas.microsoft.com/office/drawing/2014/main" id="{29679DF3-2B79-D089-07BA-83C305C8A4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5349" y="698484"/>
            <a:ext cx="4110405" cy="29843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hat is Included in Construction Site Inspections · Earth Engineering ...">
            <a:extLst>
              <a:ext uri="{FF2B5EF4-FFF2-40B4-BE49-F238E27FC236}">
                <a16:creationId xmlns:a16="http://schemas.microsoft.com/office/drawing/2014/main" id="{ABC3F24B-C629-0AEF-3229-C63BFDD836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5938" y="2766060"/>
            <a:ext cx="3734531" cy="248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969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 y="6865"/>
            <a:ext cx="12191989" cy="6857994"/>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
        <p:nvSpPr>
          <p:cNvPr id="3" name="Title 1">
            <a:extLst>
              <a:ext uri="{FF2B5EF4-FFF2-40B4-BE49-F238E27FC236}">
                <a16:creationId xmlns:a16="http://schemas.microsoft.com/office/drawing/2014/main" id="{8A022233-6648-87F6-E0BD-C22E59C57D61}"/>
              </a:ext>
            </a:extLst>
          </p:cNvPr>
          <p:cNvSpPr txBox="1">
            <a:spLocks noGrp="1"/>
          </p:cNvSpPr>
          <p:nvPr>
            <p:ph type="title"/>
          </p:nvPr>
        </p:nvSpPr>
        <p:spPr>
          <a:xfrm>
            <a:off x="586740" y="223761"/>
            <a:ext cx="10515600" cy="1060390"/>
          </a:xfrm>
          <a:prstGeom prst="rect">
            <a:avLst/>
          </a:prstGeom>
        </p:spPr>
        <p:txBody>
          <a:bodyPr vert="horz" lIns="91440" tIns="45720" rIns="91440" bIns="45720" rtlCol="0" anchor="ctr">
            <a:noAutofit/>
          </a:bodyPr>
          <a:lstStyle>
            <a:lvl1pPr algn="ctr" defTabSz="342900" rtl="0" eaLnBrk="1" latinLnBrk="0" hangingPunct="1">
              <a:spcBef>
                <a:spcPct val="0"/>
              </a:spcBef>
              <a:buNone/>
              <a:defRPr sz="3300" kern="1200">
                <a:solidFill>
                  <a:schemeClr val="tx1">
                    <a:lumMod val="65000"/>
                    <a:lumOff val="35000"/>
                  </a:schemeClr>
                </a:solidFill>
                <a:latin typeface="+mj-lt"/>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CC0000"/>
                </a:solidFill>
                <a:effectLst/>
                <a:uLnTx/>
                <a:uFillTx/>
                <a:latin typeface="Arial Black" panose="020B0A04020102020204" pitchFamily="34" charset="0"/>
                <a:cs typeface="Arial" panose="020B0604020202020204" pitchFamily="34" charset="0"/>
              </a:rPr>
              <a:t>The Solution</a:t>
            </a:r>
          </a:p>
        </p:txBody>
      </p:sp>
      <p:pic>
        <p:nvPicPr>
          <p:cNvPr id="4" name="Content Placeholder 3" descr="A screen shot of a phone&#10;&#10;Description automatically generated">
            <a:extLst>
              <a:ext uri="{FF2B5EF4-FFF2-40B4-BE49-F238E27FC236}">
                <a16:creationId xmlns:a16="http://schemas.microsoft.com/office/drawing/2014/main" id="{2A05EF1D-814A-0081-8CDC-1081ED8B1532}"/>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53622" b="20000"/>
          <a:stretch/>
        </p:blipFill>
        <p:spPr>
          <a:xfrm>
            <a:off x="220287" y="1519133"/>
            <a:ext cx="4131425" cy="2358282"/>
          </a:xfrm>
          <a:prstGeom prst="rect">
            <a:avLst/>
          </a:prstGeom>
        </p:spPr>
      </p:pic>
      <p:sp>
        <p:nvSpPr>
          <p:cNvPr id="5" name="TextBox 4">
            <a:extLst>
              <a:ext uri="{FF2B5EF4-FFF2-40B4-BE49-F238E27FC236}">
                <a16:creationId xmlns:a16="http://schemas.microsoft.com/office/drawing/2014/main" id="{D18D19A0-A4B9-EA5F-DEA3-74DEFBE6604F}"/>
              </a:ext>
            </a:extLst>
          </p:cNvPr>
          <p:cNvSpPr txBox="1"/>
          <p:nvPr/>
        </p:nvSpPr>
        <p:spPr>
          <a:xfrm>
            <a:off x="2435627" y="4263390"/>
            <a:ext cx="189738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t>Boom Up App</a:t>
            </a:r>
          </a:p>
        </p:txBody>
      </p:sp>
      <p:cxnSp>
        <p:nvCxnSpPr>
          <p:cNvPr id="6" name="Straight Arrow Connector 5">
            <a:extLst>
              <a:ext uri="{FF2B5EF4-FFF2-40B4-BE49-F238E27FC236}">
                <a16:creationId xmlns:a16="http://schemas.microsoft.com/office/drawing/2014/main" id="{20266D27-29F8-3EB3-8273-F7800316A65B}"/>
              </a:ext>
            </a:extLst>
          </p:cNvPr>
          <p:cNvCxnSpPr>
            <a:cxnSpLocks/>
            <a:stCxn id="5" idx="0"/>
          </p:cNvCxnSpPr>
          <p:nvPr/>
        </p:nvCxnSpPr>
        <p:spPr>
          <a:xfrm flipH="1" flipV="1">
            <a:off x="2971800" y="3223260"/>
            <a:ext cx="412517" cy="1040130"/>
          </a:xfrm>
          <a:prstGeom prst="straightConnector1">
            <a:avLst/>
          </a:prstGeom>
          <a:ln w="38100">
            <a:solidFill>
              <a:srgbClr val="FF0000"/>
            </a:solidFill>
            <a:headEnd w="lg" len="med"/>
            <a:tailEnd type="triangle" w="lg" len="lg"/>
          </a:ln>
        </p:spPr>
        <p:style>
          <a:lnRef idx="2">
            <a:schemeClr val="accent2"/>
          </a:lnRef>
          <a:fillRef idx="0">
            <a:schemeClr val="accent2"/>
          </a:fillRef>
          <a:effectRef idx="1">
            <a:schemeClr val="accent2"/>
          </a:effectRef>
          <a:fontRef idx="minor">
            <a:schemeClr val="tx1"/>
          </a:fontRef>
        </p:style>
      </p:cxnSp>
      <p:pic>
        <p:nvPicPr>
          <p:cNvPr id="15" name="Picture 14" descr="A picture containing text, shelf&#10;&#10;Description automatically generated">
            <a:extLst>
              <a:ext uri="{FF2B5EF4-FFF2-40B4-BE49-F238E27FC236}">
                <a16:creationId xmlns:a16="http://schemas.microsoft.com/office/drawing/2014/main" id="{38EB2BDF-D397-4990-14E1-57A4E2A0CC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55" t="22389" r="16418" b="25871"/>
          <a:stretch/>
        </p:blipFill>
        <p:spPr>
          <a:xfrm rot="5400000">
            <a:off x="8508877" y="1557410"/>
            <a:ext cx="4402710" cy="2289409"/>
          </a:xfrm>
          <a:prstGeom prst="rect">
            <a:avLst/>
          </a:prstGeom>
        </p:spPr>
      </p:pic>
      <p:sp>
        <p:nvSpPr>
          <p:cNvPr id="16" name="Title 1">
            <a:extLst>
              <a:ext uri="{FF2B5EF4-FFF2-40B4-BE49-F238E27FC236}">
                <a16:creationId xmlns:a16="http://schemas.microsoft.com/office/drawing/2014/main" id="{1F7BAB1F-12A3-F8F7-7D1C-E22B88B4A07F}"/>
              </a:ext>
            </a:extLst>
          </p:cNvPr>
          <p:cNvSpPr>
            <a:spLocks noGrp="1"/>
          </p:cNvSpPr>
          <p:nvPr>
            <p:ph sz="half" idx="2"/>
          </p:nvPr>
        </p:nvSpPr>
        <p:spPr>
          <a:xfrm>
            <a:off x="4480561" y="1415996"/>
            <a:ext cx="3316436" cy="2847394"/>
          </a:xfrm>
        </p:spPr>
        <p:txBody>
          <a:bodyPr>
            <a:noAutofit/>
          </a:bodyPr>
          <a:lstStyle/>
          <a:p>
            <a:pPr marL="0" indent="0">
              <a:buNone/>
            </a:pPr>
            <a:r>
              <a:rPr lang="en-US" sz="2800" b="1" kern="100" dirty="0"/>
              <a:t>Mobile App that can be added to employee phone or iPad for access to jobs, inspections, observations, and time entry.</a:t>
            </a:r>
          </a:p>
        </p:txBody>
      </p:sp>
      <p:sp>
        <p:nvSpPr>
          <p:cNvPr id="17" name="TextBox 16">
            <a:extLst>
              <a:ext uri="{FF2B5EF4-FFF2-40B4-BE49-F238E27FC236}">
                <a16:creationId xmlns:a16="http://schemas.microsoft.com/office/drawing/2014/main" id="{B74C7B80-9319-EDE6-AAD5-31370E4BDE8F}"/>
              </a:ext>
            </a:extLst>
          </p:cNvPr>
          <p:cNvSpPr txBox="1"/>
          <p:nvPr/>
        </p:nvSpPr>
        <p:spPr>
          <a:xfrm>
            <a:off x="7796997" y="3958785"/>
            <a:ext cx="1750172"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t>Boom Up home page showing Dashboard</a:t>
            </a:r>
          </a:p>
        </p:txBody>
      </p:sp>
    </p:spTree>
    <p:extLst>
      <p:ext uri="{BB962C8B-B14F-4D97-AF65-F5344CB8AC3E}">
        <p14:creationId xmlns:p14="http://schemas.microsoft.com/office/powerpoint/2010/main" val="123458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 y="6865"/>
            <a:ext cx="12191989" cy="6857994"/>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a:xfrm>
            <a:off x="842887" y="223761"/>
            <a:ext cx="5643638" cy="869315"/>
          </a:xfrm>
        </p:spPr>
        <p:txBody>
          <a:bodyPr>
            <a:normAutofit fontScale="90000"/>
          </a:bodyPr>
          <a:lstStyle/>
          <a:p>
            <a:r>
              <a:rPr lang="en-US" dirty="0">
                <a:latin typeface="Arial Black" panose="020B0A04020102020204" pitchFamily="34" charset="0"/>
              </a:rPr>
              <a:t>Boom Up Overview</a:t>
            </a:r>
          </a:p>
        </p:txBody>
      </p:sp>
      <p:pic>
        <p:nvPicPr>
          <p:cNvPr id="3" name="Intro to Boom Up">
            <a:hlinkClick r:id="" action="ppaction://media"/>
            <a:extLst>
              <a:ext uri="{FF2B5EF4-FFF2-40B4-BE49-F238E27FC236}">
                <a16:creationId xmlns:a16="http://schemas.microsoft.com/office/drawing/2014/main" id="{E0A20038-5C2D-2D56-E319-B0EB25D8E31E}"/>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0" y="1213438"/>
            <a:ext cx="10046970" cy="5651421"/>
          </a:xfrm>
        </p:spPr>
      </p:pic>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Tree>
    <p:extLst>
      <p:ext uri="{BB962C8B-B14F-4D97-AF65-F5344CB8AC3E}">
        <p14:creationId xmlns:p14="http://schemas.microsoft.com/office/powerpoint/2010/main" val="102867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 y="6865"/>
            <a:ext cx="12191989" cy="6857994"/>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pic>
        <p:nvPicPr>
          <p:cNvPr id="3" name="Picture 2" descr="A black and white logo&#10;&#10;AI-generated content may be incorrect.">
            <a:extLst>
              <a:ext uri="{FF2B5EF4-FFF2-40B4-BE49-F238E27FC236}">
                <a16:creationId xmlns:a16="http://schemas.microsoft.com/office/drawing/2014/main" id="{AF9191EA-A36B-7138-E13F-2E48A01156A3}"/>
              </a:ext>
            </a:extLst>
          </p:cNvPr>
          <p:cNvPicPr>
            <a:picLocks noChangeAspect="1"/>
          </p:cNvPicPr>
          <p:nvPr/>
        </p:nvPicPr>
        <p:blipFill>
          <a:blip r:embed="rId3"/>
          <a:stretch>
            <a:fillRect/>
          </a:stretch>
        </p:blipFill>
        <p:spPr>
          <a:xfrm>
            <a:off x="335280" y="223760"/>
            <a:ext cx="3757814" cy="1285000"/>
          </a:xfrm>
          <a:prstGeom prst="rect">
            <a:avLst/>
          </a:prstGeom>
          <a:solidFill>
            <a:srgbClr val="FF0000"/>
          </a:solidFill>
        </p:spPr>
      </p:pic>
      <p:sp>
        <p:nvSpPr>
          <p:cNvPr id="4" name="Content Placeholder 3">
            <a:extLst>
              <a:ext uri="{FF2B5EF4-FFF2-40B4-BE49-F238E27FC236}">
                <a16:creationId xmlns:a16="http://schemas.microsoft.com/office/drawing/2014/main" id="{2C5251E5-6528-F767-D8F1-004944E58F2F}"/>
              </a:ext>
            </a:extLst>
          </p:cNvPr>
          <p:cNvSpPr txBox="1">
            <a:spLocks noGrp="1"/>
          </p:cNvSpPr>
          <p:nvPr>
            <p:ph sz="half" idx="1"/>
          </p:nvPr>
        </p:nvSpPr>
        <p:spPr>
          <a:xfrm>
            <a:off x="335280" y="1725655"/>
            <a:ext cx="5425440" cy="2287806"/>
          </a:xfrm>
          <a:prstGeom prst="rect">
            <a:avLst/>
          </a:prstGeom>
          <a:solidFill>
            <a:srgbClr val="FF0000"/>
          </a:solidFill>
        </p:spPr>
        <p:txBody>
          <a:bodyPr wrap="square" rtlCol="0">
            <a:spAutoFit/>
          </a:bodyPr>
          <a:lstStyle/>
          <a:p>
            <a:pPr marL="0" indent="0">
              <a:buNone/>
            </a:pPr>
            <a:r>
              <a:rPr lang="en-US" b="1" dirty="0">
                <a:solidFill>
                  <a:schemeClr val="bg1"/>
                </a:solidFill>
                <a:latin typeface="Helvetica" pitchFamily="2" charset="0"/>
              </a:rPr>
              <a:t>Barnhart believes</a:t>
            </a:r>
          </a:p>
          <a:p>
            <a:pPr marL="0" indent="0">
              <a:buNone/>
            </a:pPr>
            <a:r>
              <a:rPr lang="en-US" b="1" dirty="0">
                <a:solidFill>
                  <a:schemeClr val="bg1"/>
                </a:solidFill>
                <a:latin typeface="Helvetica" pitchFamily="2" charset="0"/>
              </a:rPr>
              <a:t>in developing and empowering employees for meaningful work, personal growth,</a:t>
            </a:r>
          </a:p>
          <a:p>
            <a:pPr marL="0" indent="0">
              <a:buNone/>
            </a:pPr>
            <a:r>
              <a:rPr lang="en-US" b="1" dirty="0">
                <a:solidFill>
                  <a:schemeClr val="bg1"/>
                </a:solidFill>
                <a:latin typeface="Helvetica" pitchFamily="2" charset="0"/>
              </a:rPr>
              <a:t>and eternal impact.</a:t>
            </a:r>
          </a:p>
        </p:txBody>
      </p:sp>
      <p:pic>
        <p:nvPicPr>
          <p:cNvPr id="5" name="Content Placeholder 4" descr="A group of people wearing yellow aprons standing in front of a table&#10;&#10;AI-generated content may be incorrect.">
            <a:extLst>
              <a:ext uri="{FF2B5EF4-FFF2-40B4-BE49-F238E27FC236}">
                <a16:creationId xmlns:a16="http://schemas.microsoft.com/office/drawing/2014/main" id="{1B23252D-B9E0-DF83-3407-2C3B2CBF045B}"/>
              </a:ext>
            </a:extLst>
          </p:cNvPr>
          <p:cNvPicPr>
            <a:picLocks noGrp="1" noChangeAspect="1"/>
          </p:cNvPicPr>
          <p:nvPr>
            <p:ph sz="half" idx="2"/>
          </p:nvPr>
        </p:nvPicPr>
        <p:blipFill>
          <a:blip r:embed="rId4"/>
          <a:stretch>
            <a:fillRect/>
          </a:stretch>
        </p:blipFill>
        <p:spPr>
          <a:xfrm>
            <a:off x="6208614" y="594360"/>
            <a:ext cx="4109545" cy="4623238"/>
          </a:xfrm>
          <a:prstGeom prst="rect">
            <a:avLst/>
          </a:prstGeom>
        </p:spPr>
      </p:pic>
    </p:spTree>
    <p:extLst>
      <p:ext uri="{BB962C8B-B14F-4D97-AF65-F5344CB8AC3E}">
        <p14:creationId xmlns:p14="http://schemas.microsoft.com/office/powerpoint/2010/main" val="694626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 y="6865"/>
            <a:ext cx="12191989" cy="6857994"/>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
        <p:nvSpPr>
          <p:cNvPr id="5" name="Title 4">
            <a:extLst>
              <a:ext uri="{FF2B5EF4-FFF2-40B4-BE49-F238E27FC236}">
                <a16:creationId xmlns:a16="http://schemas.microsoft.com/office/drawing/2014/main" id="{70B6DA75-2F18-C4DD-7BE7-4FF80171D8DB}"/>
              </a:ext>
            </a:extLst>
          </p:cNvPr>
          <p:cNvSpPr txBox="1">
            <a:spLocks noGrp="1"/>
          </p:cNvSpPr>
          <p:nvPr>
            <p:ph type="title"/>
          </p:nvPr>
        </p:nvSpPr>
        <p:spPr>
          <a:xfrm>
            <a:off x="381158" y="123406"/>
            <a:ext cx="5257800" cy="840230"/>
          </a:xfrm>
          <a:prstGeom prst="rect">
            <a:avLst/>
          </a:prstGeom>
          <a:noFill/>
        </p:spPr>
        <p:txBody>
          <a:bodyPr wrap="square" rtlCol="0">
            <a:spAutoFit/>
          </a:bodyPr>
          <a:lstStyle/>
          <a:p>
            <a:r>
              <a:rPr lang="en-US" sz="5400" b="1" dirty="0">
                <a:solidFill>
                  <a:srgbClr val="72142E"/>
                </a:solidFill>
                <a:latin typeface="Helvetica" panose="020B0604020202020204" pitchFamily="34" charset="0"/>
                <a:cs typeface="Helvetica" panose="020B0604020202020204" pitchFamily="34" charset="0"/>
              </a:rPr>
              <a:t>Employee Care</a:t>
            </a:r>
          </a:p>
        </p:txBody>
      </p:sp>
      <p:sp>
        <p:nvSpPr>
          <p:cNvPr id="13" name="TextBox 12">
            <a:extLst>
              <a:ext uri="{FF2B5EF4-FFF2-40B4-BE49-F238E27FC236}">
                <a16:creationId xmlns:a16="http://schemas.microsoft.com/office/drawing/2014/main" id="{94E59CF9-889D-6D1D-2A35-56CFD4446F77}"/>
              </a:ext>
            </a:extLst>
          </p:cNvPr>
          <p:cNvSpPr txBox="1"/>
          <p:nvPr/>
        </p:nvSpPr>
        <p:spPr>
          <a:xfrm>
            <a:off x="938737" y="963636"/>
            <a:ext cx="1822026" cy="461665"/>
          </a:xfrm>
          <a:prstGeom prst="rect">
            <a:avLst/>
          </a:prstGeom>
          <a:noFill/>
        </p:spPr>
        <p:txBody>
          <a:bodyPr wrap="square" rtlCol="0">
            <a:spAutoFit/>
          </a:bodyPr>
          <a:lstStyle/>
          <a:p>
            <a:r>
              <a:rPr lang="en-US" sz="2400" b="1" dirty="0">
                <a:solidFill>
                  <a:srgbClr val="72142E"/>
                </a:solidFill>
                <a:latin typeface="Helvetica" pitchFamily="2" charset="0"/>
              </a:rPr>
              <a:t>Marriage </a:t>
            </a:r>
          </a:p>
        </p:txBody>
      </p:sp>
      <p:sp>
        <p:nvSpPr>
          <p:cNvPr id="14" name="TextBox 13">
            <a:extLst>
              <a:ext uri="{FF2B5EF4-FFF2-40B4-BE49-F238E27FC236}">
                <a16:creationId xmlns:a16="http://schemas.microsoft.com/office/drawing/2014/main" id="{F0B98431-C621-EDB2-DB58-CA436445BBF7}"/>
              </a:ext>
            </a:extLst>
          </p:cNvPr>
          <p:cNvSpPr txBox="1"/>
          <p:nvPr/>
        </p:nvSpPr>
        <p:spPr>
          <a:xfrm>
            <a:off x="893476" y="1445943"/>
            <a:ext cx="3108959"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Helvetica Light" panose="020B0403020202020204" pitchFamily="34" charset="0"/>
              </a:rPr>
              <a:t>Ready to Wed</a:t>
            </a:r>
          </a:p>
          <a:p>
            <a:pPr marL="285750" indent="-285750">
              <a:buFont typeface="Arial" panose="020B0604020202020204" pitchFamily="34" charset="0"/>
              <a:buChar char="•"/>
            </a:pPr>
            <a:r>
              <a:rPr lang="en-US" dirty="0">
                <a:latin typeface="Helvetica Light" panose="020B0403020202020204" pitchFamily="34" charset="0"/>
              </a:rPr>
              <a:t>Weekend to Remember  </a:t>
            </a:r>
          </a:p>
          <a:p>
            <a:pPr marL="285750" indent="-285750">
              <a:buFont typeface="Arial" panose="020B0604020202020204" pitchFamily="34" charset="0"/>
              <a:buChar char="•"/>
            </a:pPr>
            <a:r>
              <a:rPr lang="en-US" dirty="0">
                <a:latin typeface="Helvetica Light" panose="020B0403020202020204" pitchFamily="34" charset="0"/>
              </a:rPr>
              <a:t>Hope Restored </a:t>
            </a:r>
          </a:p>
        </p:txBody>
      </p:sp>
      <p:sp>
        <p:nvSpPr>
          <p:cNvPr id="15" name="TextBox 14">
            <a:extLst>
              <a:ext uri="{FF2B5EF4-FFF2-40B4-BE49-F238E27FC236}">
                <a16:creationId xmlns:a16="http://schemas.microsoft.com/office/drawing/2014/main" id="{E631E5BF-3C89-0AF0-1E27-D83F646CF4C9}"/>
              </a:ext>
            </a:extLst>
          </p:cNvPr>
          <p:cNvSpPr txBox="1"/>
          <p:nvPr/>
        </p:nvSpPr>
        <p:spPr>
          <a:xfrm>
            <a:off x="893476" y="2824780"/>
            <a:ext cx="2569756" cy="461665"/>
          </a:xfrm>
          <a:prstGeom prst="rect">
            <a:avLst/>
          </a:prstGeom>
          <a:noFill/>
        </p:spPr>
        <p:txBody>
          <a:bodyPr wrap="square" rtlCol="0">
            <a:spAutoFit/>
          </a:bodyPr>
          <a:lstStyle/>
          <a:p>
            <a:r>
              <a:rPr lang="en-US" sz="2400" b="1" dirty="0">
                <a:solidFill>
                  <a:srgbClr val="72142E"/>
                </a:solidFill>
                <a:latin typeface="Helvetica" pitchFamily="2" charset="0"/>
              </a:rPr>
              <a:t>Relational Care </a:t>
            </a:r>
          </a:p>
        </p:txBody>
      </p:sp>
      <p:sp>
        <p:nvSpPr>
          <p:cNvPr id="16" name="TextBox 15">
            <a:extLst>
              <a:ext uri="{FF2B5EF4-FFF2-40B4-BE49-F238E27FC236}">
                <a16:creationId xmlns:a16="http://schemas.microsoft.com/office/drawing/2014/main" id="{CB59C6A0-25DB-BC41-EB3F-D8BEA294DF9D}"/>
              </a:ext>
            </a:extLst>
          </p:cNvPr>
          <p:cNvSpPr txBox="1"/>
          <p:nvPr/>
        </p:nvSpPr>
        <p:spPr>
          <a:xfrm>
            <a:off x="893476" y="3232125"/>
            <a:ext cx="3108959"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Helvetica Light" panose="020B0403020202020204" pitchFamily="34" charset="0"/>
              </a:rPr>
              <a:t>Chaplain Care</a:t>
            </a:r>
          </a:p>
          <a:p>
            <a:pPr marL="285750" indent="-285750">
              <a:buFont typeface="Arial" panose="020B0604020202020204" pitchFamily="34" charset="0"/>
              <a:buChar char="•"/>
            </a:pPr>
            <a:r>
              <a:rPr lang="en-US" dirty="0">
                <a:latin typeface="Helvetica Light" panose="020B0403020202020204" pitchFamily="34" charset="0"/>
              </a:rPr>
              <a:t>Counseling </a:t>
            </a:r>
          </a:p>
          <a:p>
            <a:pPr marL="285750" indent="-285750">
              <a:buFont typeface="Arial" panose="020B0604020202020204" pitchFamily="34" charset="0"/>
              <a:buChar char="•"/>
            </a:pPr>
            <a:r>
              <a:rPr lang="en-US" dirty="0">
                <a:latin typeface="Helvetica Light" panose="020B0403020202020204" pitchFamily="34" charset="0"/>
              </a:rPr>
              <a:t>JH Outback </a:t>
            </a:r>
          </a:p>
        </p:txBody>
      </p:sp>
      <p:sp>
        <p:nvSpPr>
          <p:cNvPr id="17" name="TextBox 16">
            <a:extLst>
              <a:ext uri="{FF2B5EF4-FFF2-40B4-BE49-F238E27FC236}">
                <a16:creationId xmlns:a16="http://schemas.microsoft.com/office/drawing/2014/main" id="{8B21A9F3-00D8-5DBF-D6FC-910F7A77FD8D}"/>
              </a:ext>
            </a:extLst>
          </p:cNvPr>
          <p:cNvSpPr txBox="1"/>
          <p:nvPr/>
        </p:nvSpPr>
        <p:spPr>
          <a:xfrm>
            <a:off x="8679272" y="958397"/>
            <a:ext cx="1822026" cy="461665"/>
          </a:xfrm>
          <a:prstGeom prst="rect">
            <a:avLst/>
          </a:prstGeom>
          <a:noFill/>
        </p:spPr>
        <p:txBody>
          <a:bodyPr wrap="square" rtlCol="0">
            <a:spAutoFit/>
          </a:bodyPr>
          <a:lstStyle/>
          <a:p>
            <a:r>
              <a:rPr lang="en-US" sz="2400" b="1" dirty="0">
                <a:solidFill>
                  <a:srgbClr val="72142E"/>
                </a:solidFill>
                <a:latin typeface="Helvetica" pitchFamily="2" charset="0"/>
              </a:rPr>
              <a:t>Finances</a:t>
            </a:r>
          </a:p>
        </p:txBody>
      </p:sp>
      <p:sp>
        <p:nvSpPr>
          <p:cNvPr id="18" name="TextBox 17">
            <a:extLst>
              <a:ext uri="{FF2B5EF4-FFF2-40B4-BE49-F238E27FC236}">
                <a16:creationId xmlns:a16="http://schemas.microsoft.com/office/drawing/2014/main" id="{B27AE91A-2A11-1C66-3D61-432C11F61AF2}"/>
              </a:ext>
            </a:extLst>
          </p:cNvPr>
          <p:cNvSpPr txBox="1"/>
          <p:nvPr/>
        </p:nvSpPr>
        <p:spPr>
          <a:xfrm>
            <a:off x="8647960" y="1420062"/>
            <a:ext cx="3131570"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Helvetica Light" panose="020B0403020202020204" pitchFamily="34" charset="0"/>
              </a:rPr>
              <a:t>Financial Peace University</a:t>
            </a:r>
          </a:p>
          <a:p>
            <a:pPr marL="285750" indent="-285750">
              <a:buFont typeface="Arial" panose="020B0604020202020204" pitchFamily="34" charset="0"/>
              <a:buChar char="•"/>
            </a:pPr>
            <a:r>
              <a:rPr lang="en-US" dirty="0">
                <a:latin typeface="Helvetica Light" panose="020B0403020202020204" pitchFamily="34" charset="0"/>
              </a:rPr>
              <a:t>MKL Financial Budgeting Services</a:t>
            </a:r>
          </a:p>
          <a:p>
            <a:pPr marL="285750" indent="-285750">
              <a:buFont typeface="Arial" panose="020B0604020202020204" pitchFamily="34" charset="0"/>
              <a:buChar char="•"/>
            </a:pPr>
            <a:r>
              <a:rPr lang="en-US" dirty="0">
                <a:latin typeface="Helvetica Light" panose="020B0403020202020204" pitchFamily="34" charset="0"/>
              </a:rPr>
              <a:t>Crown Financial </a:t>
            </a:r>
          </a:p>
        </p:txBody>
      </p:sp>
      <p:sp>
        <p:nvSpPr>
          <p:cNvPr id="19" name="TextBox 18">
            <a:extLst>
              <a:ext uri="{FF2B5EF4-FFF2-40B4-BE49-F238E27FC236}">
                <a16:creationId xmlns:a16="http://schemas.microsoft.com/office/drawing/2014/main" id="{FD468278-38E2-E39A-5E4A-1A253D9D5FA2}"/>
              </a:ext>
            </a:extLst>
          </p:cNvPr>
          <p:cNvSpPr txBox="1"/>
          <p:nvPr/>
        </p:nvSpPr>
        <p:spPr>
          <a:xfrm>
            <a:off x="8647960" y="2824779"/>
            <a:ext cx="2865958" cy="461665"/>
          </a:xfrm>
          <a:prstGeom prst="rect">
            <a:avLst/>
          </a:prstGeom>
          <a:noFill/>
        </p:spPr>
        <p:txBody>
          <a:bodyPr wrap="square" rtlCol="0">
            <a:spAutoFit/>
          </a:bodyPr>
          <a:lstStyle/>
          <a:p>
            <a:r>
              <a:rPr lang="en-US" sz="2400" b="1" dirty="0">
                <a:solidFill>
                  <a:srgbClr val="72142E"/>
                </a:solidFill>
                <a:latin typeface="Helvetica" pitchFamily="2" charset="0"/>
              </a:rPr>
              <a:t>Cares Resources </a:t>
            </a:r>
          </a:p>
        </p:txBody>
      </p:sp>
      <p:sp>
        <p:nvSpPr>
          <p:cNvPr id="20" name="TextBox 19">
            <a:extLst>
              <a:ext uri="{FF2B5EF4-FFF2-40B4-BE49-F238E27FC236}">
                <a16:creationId xmlns:a16="http://schemas.microsoft.com/office/drawing/2014/main" id="{655A1ADF-AE7F-CEE2-BD4C-8F80B024A08A}"/>
              </a:ext>
            </a:extLst>
          </p:cNvPr>
          <p:cNvSpPr txBox="1"/>
          <p:nvPr/>
        </p:nvSpPr>
        <p:spPr>
          <a:xfrm>
            <a:off x="8679272" y="3286444"/>
            <a:ext cx="3187210"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Helvetica Light" panose="020B0403020202020204" pitchFamily="34" charset="0"/>
              </a:rPr>
              <a:t>RightNow Media</a:t>
            </a:r>
          </a:p>
          <a:p>
            <a:pPr marL="285750" indent="-285750">
              <a:buFont typeface="Arial" panose="020B0604020202020204" pitchFamily="34" charset="0"/>
              <a:buChar char="•"/>
            </a:pPr>
            <a:r>
              <a:rPr lang="en-US" dirty="0" err="1">
                <a:latin typeface="Helvetica Light" panose="020B0403020202020204" pitchFamily="34" charset="0"/>
              </a:rPr>
              <a:t>OneTeam</a:t>
            </a:r>
            <a:r>
              <a:rPr lang="en-US" dirty="0">
                <a:latin typeface="Helvetica Light" panose="020B0403020202020204" pitchFamily="34" charset="0"/>
              </a:rPr>
              <a:t> Scholarships </a:t>
            </a:r>
          </a:p>
          <a:p>
            <a:pPr marL="285750" indent="-285750">
              <a:buFont typeface="Arial" panose="020B0604020202020204" pitchFamily="34" charset="0"/>
              <a:buChar char="•"/>
            </a:pPr>
            <a:r>
              <a:rPr lang="en-US" dirty="0">
                <a:latin typeface="Helvetica Light" panose="020B0403020202020204" pitchFamily="34" charset="0"/>
              </a:rPr>
              <a:t>Barnhart Trade School Scholarship</a:t>
            </a:r>
          </a:p>
          <a:p>
            <a:pPr marL="285750" indent="-285750">
              <a:buFont typeface="Arial" panose="020B0604020202020204" pitchFamily="34" charset="0"/>
              <a:buChar char="•"/>
            </a:pPr>
            <a:r>
              <a:rPr lang="en-US" dirty="0">
                <a:latin typeface="Helvetica Light" panose="020B0403020202020204" pitchFamily="34" charset="0"/>
              </a:rPr>
              <a:t>Employee Benevolent Fund</a:t>
            </a:r>
          </a:p>
        </p:txBody>
      </p:sp>
      <p:pic>
        <p:nvPicPr>
          <p:cNvPr id="21" name="Picture 20">
            <a:extLst>
              <a:ext uri="{FF2B5EF4-FFF2-40B4-BE49-F238E27FC236}">
                <a16:creationId xmlns:a16="http://schemas.microsoft.com/office/drawing/2014/main" id="{8BEBCE7C-C938-ABFA-EEFB-5227B96C7D0B}"/>
              </a:ext>
            </a:extLst>
          </p:cNvPr>
          <p:cNvPicPr>
            <a:picLocks noChangeAspect="1"/>
          </p:cNvPicPr>
          <p:nvPr/>
        </p:nvPicPr>
        <p:blipFill>
          <a:blip r:embed="rId3"/>
          <a:stretch>
            <a:fillRect/>
          </a:stretch>
        </p:blipFill>
        <p:spPr>
          <a:xfrm>
            <a:off x="3699495" y="963636"/>
            <a:ext cx="1414395" cy="1889924"/>
          </a:xfrm>
          <a:prstGeom prst="rect">
            <a:avLst/>
          </a:prstGeom>
        </p:spPr>
      </p:pic>
      <p:pic>
        <p:nvPicPr>
          <p:cNvPr id="22" name="Picture 21">
            <a:extLst>
              <a:ext uri="{FF2B5EF4-FFF2-40B4-BE49-F238E27FC236}">
                <a16:creationId xmlns:a16="http://schemas.microsoft.com/office/drawing/2014/main" id="{9CF54B51-BE41-0343-C894-AC45D4F4E3B6}"/>
              </a:ext>
            </a:extLst>
          </p:cNvPr>
          <p:cNvPicPr>
            <a:picLocks noChangeAspect="1"/>
          </p:cNvPicPr>
          <p:nvPr/>
        </p:nvPicPr>
        <p:blipFill>
          <a:blip r:embed="rId4"/>
          <a:stretch>
            <a:fillRect/>
          </a:stretch>
        </p:blipFill>
        <p:spPr>
          <a:xfrm>
            <a:off x="3707940" y="3109916"/>
            <a:ext cx="1414395" cy="2115495"/>
          </a:xfrm>
          <a:prstGeom prst="rect">
            <a:avLst/>
          </a:prstGeom>
        </p:spPr>
      </p:pic>
      <p:pic>
        <p:nvPicPr>
          <p:cNvPr id="23" name="Picture 22">
            <a:extLst>
              <a:ext uri="{FF2B5EF4-FFF2-40B4-BE49-F238E27FC236}">
                <a16:creationId xmlns:a16="http://schemas.microsoft.com/office/drawing/2014/main" id="{A0DC3966-7780-3520-B961-DB80DE63EDE3}"/>
              </a:ext>
            </a:extLst>
          </p:cNvPr>
          <p:cNvPicPr>
            <a:picLocks noChangeAspect="1"/>
          </p:cNvPicPr>
          <p:nvPr/>
        </p:nvPicPr>
        <p:blipFill>
          <a:blip r:embed="rId5"/>
          <a:stretch>
            <a:fillRect/>
          </a:stretch>
        </p:blipFill>
        <p:spPr>
          <a:xfrm>
            <a:off x="6538632" y="958397"/>
            <a:ext cx="2005708" cy="1705583"/>
          </a:xfrm>
          <a:prstGeom prst="rect">
            <a:avLst/>
          </a:prstGeom>
        </p:spPr>
      </p:pic>
      <p:pic>
        <p:nvPicPr>
          <p:cNvPr id="1026" name="Picture 2" descr="Scholarships">
            <a:extLst>
              <a:ext uri="{FF2B5EF4-FFF2-40B4-BE49-F238E27FC236}">
                <a16:creationId xmlns:a16="http://schemas.microsoft.com/office/drawing/2014/main" id="{D4977592-0933-DB6A-9192-2FB7C64853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5832" y="3435862"/>
            <a:ext cx="2588508" cy="1553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599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 y="6865"/>
            <a:ext cx="12191989" cy="6857994"/>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pic>
        <p:nvPicPr>
          <p:cNvPr id="3" name="Picture 2" descr="A black and white logo&#10;&#10;AI-generated content may be incorrect.">
            <a:extLst>
              <a:ext uri="{FF2B5EF4-FFF2-40B4-BE49-F238E27FC236}">
                <a16:creationId xmlns:a16="http://schemas.microsoft.com/office/drawing/2014/main" id="{F49C833C-9D91-C93C-5DD0-7C88603BA9C8}"/>
              </a:ext>
            </a:extLst>
          </p:cNvPr>
          <p:cNvPicPr>
            <a:picLocks noChangeAspect="1"/>
          </p:cNvPicPr>
          <p:nvPr/>
        </p:nvPicPr>
        <p:blipFill>
          <a:blip r:embed="rId3"/>
          <a:stretch>
            <a:fillRect/>
          </a:stretch>
        </p:blipFill>
        <p:spPr>
          <a:xfrm>
            <a:off x="266700" y="223761"/>
            <a:ext cx="3185160" cy="1089179"/>
          </a:xfrm>
          <a:prstGeom prst="rect">
            <a:avLst/>
          </a:prstGeom>
          <a:solidFill>
            <a:srgbClr val="FF0000"/>
          </a:solidFill>
        </p:spPr>
      </p:pic>
      <p:sp>
        <p:nvSpPr>
          <p:cNvPr id="4" name="TextBox 3">
            <a:extLst>
              <a:ext uri="{FF2B5EF4-FFF2-40B4-BE49-F238E27FC236}">
                <a16:creationId xmlns:a16="http://schemas.microsoft.com/office/drawing/2014/main" id="{52552308-BE90-8D1B-0EF4-B178EFA9EA2E}"/>
              </a:ext>
            </a:extLst>
          </p:cNvPr>
          <p:cNvSpPr txBox="1"/>
          <p:nvPr/>
        </p:nvSpPr>
        <p:spPr>
          <a:xfrm>
            <a:off x="5048250" y="717656"/>
            <a:ext cx="5440680" cy="827724"/>
          </a:xfrm>
          <a:prstGeom prst="rect">
            <a:avLst/>
          </a:prstGeom>
          <a:solidFill>
            <a:srgbClr val="FF0000"/>
          </a:solidFill>
        </p:spPr>
        <p:txBody>
          <a:bodyPr wrap="square" rtlCol="0">
            <a:spAutoFit/>
          </a:bodyPr>
          <a:lstStyle/>
          <a:p>
            <a:pPr algn="ctr"/>
            <a:r>
              <a:rPr lang="en-US" sz="4400" b="1" dirty="0">
                <a:solidFill>
                  <a:schemeClr val="bg1"/>
                </a:solidFill>
                <a:latin typeface="Helvetica" pitchFamily="2" charset="0"/>
              </a:rPr>
              <a:t>Community</a:t>
            </a:r>
            <a:r>
              <a:rPr lang="en-US" sz="4800" b="1" dirty="0">
                <a:solidFill>
                  <a:schemeClr val="bg1"/>
                </a:solidFill>
                <a:latin typeface="Helvetica" pitchFamily="2" charset="0"/>
              </a:rPr>
              <a:t> Care</a:t>
            </a:r>
          </a:p>
        </p:txBody>
      </p:sp>
      <p:sp>
        <p:nvSpPr>
          <p:cNvPr id="6" name="TextBox 5">
            <a:extLst>
              <a:ext uri="{FF2B5EF4-FFF2-40B4-BE49-F238E27FC236}">
                <a16:creationId xmlns:a16="http://schemas.microsoft.com/office/drawing/2014/main" id="{791B8BA0-B0D5-D5EC-A96D-311AAD1280C5}"/>
              </a:ext>
            </a:extLst>
          </p:cNvPr>
          <p:cNvSpPr txBox="1"/>
          <p:nvPr/>
        </p:nvSpPr>
        <p:spPr>
          <a:xfrm>
            <a:off x="480372" y="1689038"/>
            <a:ext cx="4567878" cy="2246769"/>
          </a:xfrm>
          <a:prstGeom prst="rect">
            <a:avLst/>
          </a:prstGeom>
          <a:solidFill>
            <a:srgbClr val="FF0000"/>
          </a:solidFill>
        </p:spPr>
        <p:txBody>
          <a:bodyPr wrap="square" rtlCol="0">
            <a:spAutoFit/>
          </a:bodyPr>
          <a:lstStyle/>
          <a:p>
            <a:r>
              <a:rPr lang="en-US" sz="2800" dirty="0">
                <a:solidFill>
                  <a:schemeClr val="bg1"/>
                </a:solidFill>
                <a:latin typeface="Helvetica Light" panose="020B0403020202020204" pitchFamily="34" charset="0"/>
              </a:rPr>
              <a:t>Our focus shifts outwardly through programs designed to encourage engagement and investment in our local communities.</a:t>
            </a:r>
          </a:p>
        </p:txBody>
      </p:sp>
      <p:pic>
        <p:nvPicPr>
          <p:cNvPr id="11" name="Content Placeholder 10">
            <a:extLst>
              <a:ext uri="{FF2B5EF4-FFF2-40B4-BE49-F238E27FC236}">
                <a16:creationId xmlns:a16="http://schemas.microsoft.com/office/drawing/2014/main" id="{4A6B0D0D-4567-37B2-4721-636EFE91980E}"/>
              </a:ext>
            </a:extLst>
          </p:cNvPr>
          <p:cNvPicPr>
            <a:picLocks noGrp="1" noChangeAspect="1"/>
          </p:cNvPicPr>
          <p:nvPr>
            <p:ph sz="half" idx="2"/>
          </p:nvPr>
        </p:nvPicPr>
        <p:blipFill>
          <a:blip r:embed="rId4"/>
          <a:stretch>
            <a:fillRect/>
          </a:stretch>
        </p:blipFill>
        <p:spPr>
          <a:xfrm>
            <a:off x="5336075" y="1689038"/>
            <a:ext cx="4865030" cy="3651821"/>
          </a:xfrm>
          <a:prstGeom prst="rect">
            <a:avLst/>
          </a:prstGeom>
        </p:spPr>
      </p:pic>
    </p:spTree>
    <p:extLst>
      <p:ext uri="{BB962C8B-B14F-4D97-AF65-F5344CB8AC3E}">
        <p14:creationId xmlns:p14="http://schemas.microsoft.com/office/powerpoint/2010/main" val="3863833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6F8164ABBBE64B8583EA47391A32E3" ma:contentTypeVersion="19" ma:contentTypeDescription="Create a new document." ma:contentTypeScope="" ma:versionID="4b8ab2c22b0e8211bf0203ffa53b00bf">
  <xsd:schema xmlns:xsd="http://www.w3.org/2001/XMLSchema" xmlns:xs="http://www.w3.org/2001/XMLSchema" xmlns:p="http://schemas.microsoft.com/office/2006/metadata/properties" xmlns:ns2="e6cf9755-c392-47a8-90e5-2cab7b2088c8" xmlns:ns3="9594d856-599f-4a3b-a97d-b49ae33144ee" targetNamespace="http://schemas.microsoft.com/office/2006/metadata/properties" ma:root="true" ma:fieldsID="3652f488100efd83a14e401a8be276e9" ns2:_="" ns3:_="">
    <xsd:import namespace="e6cf9755-c392-47a8-90e5-2cab7b2088c8"/>
    <xsd:import namespace="9594d856-599f-4a3b-a97d-b49ae33144e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cf9755-c392-47a8-90e5-2cab7b2088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f31f49f8-d32f-49c1-bdb7-50db704ca24f}" ma:internalName="TaxCatchAll" ma:showField="CatchAllData" ma:web="e6cf9755-c392-47a8-90e5-2cab7b2088c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94d856-599f-4a3b-a97d-b49ae33144e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6e7acff-fe2a-484b-931e-e5ee589765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6cf9755-c392-47a8-90e5-2cab7b2088c8" xsi:nil="true"/>
    <lcf76f155ced4ddcb4097134ff3c332f xmlns="9594d856-599f-4a3b-a97d-b49ae33144e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24B3342-FD8B-435E-B5C5-61BE90F0B54A}">
  <ds:schemaRefs>
    <ds:schemaRef ds:uri="http://schemas.microsoft.com/sharepoint/v3/contenttype/forms"/>
  </ds:schemaRefs>
</ds:datastoreItem>
</file>

<file path=customXml/itemProps2.xml><?xml version="1.0" encoding="utf-8"?>
<ds:datastoreItem xmlns:ds="http://schemas.openxmlformats.org/officeDocument/2006/customXml" ds:itemID="{EAFBDF3D-6650-4851-B199-16C7F7AA9ECE}"/>
</file>

<file path=customXml/itemProps3.xml><?xml version="1.0" encoding="utf-8"?>
<ds:datastoreItem xmlns:ds="http://schemas.openxmlformats.org/officeDocument/2006/customXml" ds:itemID="{A0FD6A08-1D2C-4994-8E2A-2A4E48302380}">
  <ds:schemaRefs>
    <ds:schemaRef ds:uri="ad2e6369-df2a-4c81-9ecd-b7189536ada1"/>
    <ds:schemaRef ds:uri="http://www.w3.org/XML/1998/namespace"/>
    <ds:schemaRef ds:uri="http://purl.org/dc/terms/"/>
    <ds:schemaRef ds:uri="http://purl.org/dc/dcmitype/"/>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a8d7c0dc-1c48-456f-9b85-8620b8ae2ee8"/>
    <ds:schemaRef ds:uri="b90698a5-0630-4073-813d-1fda91f59d24"/>
  </ds:schemaRefs>
</ds:datastoreItem>
</file>

<file path=docProps/app.xml><?xml version="1.0" encoding="utf-8"?>
<Properties xmlns="http://schemas.openxmlformats.org/officeDocument/2006/extended-properties" xmlns:vt="http://schemas.openxmlformats.org/officeDocument/2006/docPropsVTypes">
  <Template>office theme</Template>
  <TotalTime>515</TotalTime>
  <Words>381</Words>
  <Application>Microsoft Office PowerPoint</Application>
  <PresentationFormat>Widescreen</PresentationFormat>
  <Paragraphs>55</Paragraphs>
  <Slides>11</Slides>
  <Notes>1</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The Solution</vt:lpstr>
      <vt:lpstr>Boom Up Overview</vt:lpstr>
      <vt:lpstr>PowerPoint Presentation</vt:lpstr>
      <vt:lpstr>Employee Care</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Wright, Doug</dc:creator>
  <cp:lastModifiedBy>Wright, Doug</cp:lastModifiedBy>
  <cp:revision>24</cp:revision>
  <dcterms:created xsi:type="dcterms:W3CDTF">2025-05-22T20:31:15Z</dcterms:created>
  <dcterms:modified xsi:type="dcterms:W3CDTF">2026-06-15T13:21:53Z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0x010100806F8164ABBBE64B8583EA47391A32E3</vt:lpwstr>
  </property>
  <property fmtid="{D5CDD505-2E9C-101B-9397-08002B2CF9AE}" pid="3" name="MediaServiceImageTags">
    <vt:lpwstr/>
  </property>
</Properties>
</file>