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7" r:id="rId5"/>
    <p:sldId id="258" r:id="rId6"/>
    <p:sldId id="259" r:id="rId7"/>
    <p:sldId id="260" r:id="rId8"/>
    <p:sldId id="264" r:id="rId9"/>
    <p:sldId id="265" r:id="rId10"/>
    <p:sldId id="262" r:id="rId11"/>
    <p:sldId id="261" r:id="rId12"/>
    <p:sldId id="263" r:id="rId13"/>
    <p:sldId id="267" r:id="rId14"/>
    <p:sldId id="266"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CB024-0228-4002-BDB2-D8E66F207FAB}"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1D518-6B51-4F14-8485-C3B37FD43647}" type="slidenum">
              <a:rPr lang="en-US" smtClean="0"/>
              <a:t>‹#›</a:t>
            </a:fld>
            <a:endParaRPr lang="en-US"/>
          </a:p>
        </p:txBody>
      </p:sp>
    </p:spTree>
    <p:extLst>
      <p:ext uri="{BB962C8B-B14F-4D97-AF65-F5344CB8AC3E}">
        <p14:creationId xmlns:p14="http://schemas.microsoft.com/office/powerpoint/2010/main" val="240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1D518-6B51-4F14-8485-C3B37FD43647}" type="slidenum">
              <a:rPr lang="en-US" smtClean="0"/>
              <a:t>5</a:t>
            </a:fld>
            <a:endParaRPr lang="en-US"/>
          </a:p>
        </p:txBody>
      </p:sp>
    </p:spTree>
    <p:extLst>
      <p:ext uri="{BB962C8B-B14F-4D97-AF65-F5344CB8AC3E}">
        <p14:creationId xmlns:p14="http://schemas.microsoft.com/office/powerpoint/2010/main" val="205058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line drawing of a factory&#10;&#10;AI-generated content may be incorrect.">
            <a:extLst>
              <a:ext uri="{FF2B5EF4-FFF2-40B4-BE49-F238E27FC236}">
                <a16:creationId xmlns:a16="http://schemas.microsoft.com/office/drawing/2014/main" id="{340A0F46-7138-C129-46B7-07479C133A92}"/>
              </a:ext>
            </a:extLst>
          </p:cNvPr>
          <p:cNvPicPr>
            <a:picLocks noChangeAspect="1"/>
          </p:cNvPicPr>
          <p:nvPr/>
        </p:nvPicPr>
        <p:blipFill>
          <a:blip r:embed="rId2"/>
          <a:srcRect l="11834" r="11834"/>
          <a:stretch>
            <a:fillRect/>
          </a:stretch>
        </p:blipFill>
        <p:spPr>
          <a:xfrm>
            <a:off x="-13398" y="-290"/>
            <a:ext cx="12209661" cy="6860405"/>
          </a:xfrm>
          <a:prstGeom prst="rect">
            <a:avLst/>
          </a:prstGeom>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3"/>
          <a:stretch>
            <a:fillRect/>
          </a:stretch>
        </p:blipFill>
        <p:spPr>
          <a:xfrm>
            <a:off x="-163089" y="100642"/>
            <a:ext cx="6659451" cy="6858000"/>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6233706" y="2542194"/>
            <a:ext cx="5687566" cy="132950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50800" dist="38100" dir="2700000" algn="tl" rotWithShape="0">
                    <a:prstClr val="black">
                      <a:alpha val="40000"/>
                    </a:prstClr>
                  </a:outerShdw>
                </a:effectLst>
                <a:latin typeface="Arial Black"/>
              </a:rPr>
              <a:t>GENERAL CONTRACTOR EXTRA LARGE</a:t>
            </a:r>
          </a:p>
          <a:p>
            <a:r>
              <a:rPr lang="en-US" sz="2800" dirty="0">
                <a:solidFill>
                  <a:schemeClr val="bg1"/>
                </a:solidFill>
                <a:effectLst>
                  <a:outerShdw blurRad="50800" dist="38100" dir="2700000" algn="tl" rotWithShape="0">
                    <a:prstClr val="black">
                      <a:alpha val="40000"/>
                    </a:prstClr>
                  </a:outerShdw>
                </a:effectLst>
                <a:latin typeface="Arial"/>
                <a:cs typeface="Arial"/>
              </a:rPr>
              <a:t>BEST IN CLASS</a:t>
            </a:r>
          </a:p>
        </p:txBody>
      </p:sp>
      <p:sp>
        <p:nvSpPr>
          <p:cNvPr id="2" name="TextBox 19">
            <a:extLst>
              <a:ext uri="{FF2B5EF4-FFF2-40B4-BE49-F238E27FC236}">
                <a16:creationId xmlns:a16="http://schemas.microsoft.com/office/drawing/2014/main" id="{64909615-9883-F883-084F-E43BC83C20A6}"/>
              </a:ext>
            </a:extLst>
          </p:cNvPr>
          <p:cNvSpPr txBox="1"/>
          <p:nvPr/>
        </p:nvSpPr>
        <p:spPr>
          <a:xfrm>
            <a:off x="6278742" y="4016082"/>
            <a:ext cx="5682286"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effectLst>
                  <a:outerShdw blurRad="50800" dist="38100" dir="2700000" algn="tl" rotWithShape="0">
                    <a:prstClr val="black">
                      <a:alpha val="40000"/>
                    </a:prstClr>
                  </a:outerShdw>
                </a:effectLst>
              </a:rPr>
              <a:t>Brown and Root provides industrial services to chemical, petrochemical, refining, and other sites and facilities. Our company offers engineering, construction, maintenance, turnaround, painting, scaffolding, insulation, and other services. Brown and Root is committed to the highest level of health, safety, and environmental performance. Brown and Root is committed to zero harm 24/7.</a:t>
            </a:r>
            <a:endParaRPr lang="en-US" dirty="0">
              <a:effectLst>
                <a:outerShdw blurRad="50800" dist="38100" dir="2700000" algn="tl" rotWithShape="0">
                  <a:prstClr val="black">
                    <a:alpha val="40000"/>
                  </a:prstClr>
                </a:outerShdw>
              </a:effectLst>
            </a:endParaRPr>
          </a:p>
        </p:txBody>
      </p:sp>
      <p:pic>
        <p:nvPicPr>
          <p:cNvPr id="6" name="Picture 5" descr="A black and white logo&#10;&#10;AI-generated content may be incorrect.">
            <a:extLst>
              <a:ext uri="{FF2B5EF4-FFF2-40B4-BE49-F238E27FC236}">
                <a16:creationId xmlns:a16="http://schemas.microsoft.com/office/drawing/2014/main" id="{17ED800E-6730-62E8-D921-44EA97422788}"/>
              </a:ext>
            </a:extLst>
          </p:cNvPr>
          <p:cNvPicPr>
            <a:picLocks noChangeAspect="1"/>
          </p:cNvPicPr>
          <p:nvPr/>
        </p:nvPicPr>
        <p:blipFill>
          <a:blip r:embed="rId4"/>
          <a:stretch>
            <a:fillRect/>
          </a:stretch>
        </p:blipFill>
        <p:spPr>
          <a:xfrm>
            <a:off x="1081590" y="3195468"/>
            <a:ext cx="3914637" cy="671520"/>
          </a:xfrm>
          <a:prstGeom prst="rect">
            <a:avLst/>
          </a:prstGeom>
        </p:spPr>
      </p:pic>
      <p:sp>
        <p:nvSpPr>
          <p:cNvPr id="11" name="TextBox 4">
            <a:extLst>
              <a:ext uri="{FF2B5EF4-FFF2-40B4-BE49-F238E27FC236}">
                <a16:creationId xmlns:a16="http://schemas.microsoft.com/office/drawing/2014/main" id="{B22A837C-95B6-0718-51DF-5345AC637062}"/>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2025 SAFETY EXCELLENCE AWARDS | </a:t>
            </a:r>
            <a:r>
              <a:rPr lang="en-US" sz="1200" b="1">
                <a:solidFill>
                  <a:srgbClr val="FFFFFF"/>
                </a:solidFill>
              </a:rPr>
              <a:t>BEST PRACTICES SEMINAR</a:t>
            </a:r>
          </a:p>
        </p:txBody>
      </p:sp>
      <p:pic>
        <p:nvPicPr>
          <p:cNvPr id="12" name="Picture 11" descr="A black background with gold text&#10;&#10;AI-generated content may be incorrect.">
            <a:extLst>
              <a:ext uri="{FF2B5EF4-FFF2-40B4-BE49-F238E27FC236}">
                <a16:creationId xmlns:a16="http://schemas.microsoft.com/office/drawing/2014/main" id="{1D9C5E2E-D30E-9A89-C178-66DA429ADF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585" y="673806"/>
            <a:ext cx="4452677" cy="1823381"/>
          </a:xfrm>
          <a:prstGeom prst="rect">
            <a:avLst/>
          </a:prstGeom>
          <a:effectLst>
            <a:outerShdw blurRad="163763" dist="38100" dir="5400000" sx="101000" sy="101000" algn="t" rotWithShape="0">
              <a:prstClr val="black">
                <a:alpha val="86000"/>
              </a:prstClr>
            </a:outerShdw>
          </a:effectLst>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tretch>
            <a:fillRect/>
          </a:stretch>
        </p:blipFill>
        <p:spPr>
          <a:xfrm>
            <a:off x="0" y="6865"/>
            <a:ext cx="12191998" cy="6857999"/>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12" name="TextBox 11">
            <a:extLst>
              <a:ext uri="{FF2B5EF4-FFF2-40B4-BE49-F238E27FC236}">
                <a16:creationId xmlns:a16="http://schemas.microsoft.com/office/drawing/2014/main" id="{554D4D93-5FC2-4853-FC45-E06E271F5ACF}"/>
              </a:ext>
            </a:extLst>
          </p:cNvPr>
          <p:cNvSpPr txBox="1"/>
          <p:nvPr/>
        </p:nvSpPr>
        <p:spPr>
          <a:xfrm>
            <a:off x="107836" y="39094"/>
            <a:ext cx="6634969" cy="646331"/>
          </a:xfrm>
          <a:prstGeom prst="rect">
            <a:avLst/>
          </a:prstGeom>
          <a:noFill/>
        </p:spPr>
        <p:txBody>
          <a:bodyPr wrap="square">
            <a:spAutoFit/>
          </a:bodyPr>
          <a:lstStyle/>
          <a:p>
            <a:pPr>
              <a:lnSpc>
                <a:spcPct val="100000"/>
              </a:lnSpc>
              <a:spcBef>
                <a:spcPts val="0"/>
              </a:spcBef>
              <a:defRPr/>
            </a:pPr>
            <a:r>
              <a:rPr kumimoji="0" lang="en-US" sz="36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Putting the</a:t>
            </a:r>
            <a:r>
              <a:rPr lang="en-US" sz="3600" dirty="0">
                <a:solidFill>
                  <a:srgbClr val="AF272F">
                    <a:lumMod val="75000"/>
                  </a:srgbClr>
                </a:solidFill>
                <a:latin typeface="Aptos Black" panose="020F0502020204030204" pitchFamily="34" charset="0"/>
                <a:cs typeface="Arial"/>
              </a:rPr>
              <a:t> </a:t>
            </a:r>
            <a:r>
              <a:rPr kumimoji="0" lang="en-US" sz="36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Data to use</a:t>
            </a:r>
            <a:endParaRPr lang="en-US" sz="3600" dirty="0">
              <a:solidFill>
                <a:srgbClr val="AF272F">
                  <a:lumMod val="75000"/>
                </a:srgbClr>
              </a:solidFill>
              <a:latin typeface="Aptos Black" panose="020F0502020204030204" pitchFamily="34" charset="0"/>
              <a:cs typeface="Arial"/>
            </a:endParaRPr>
          </a:p>
        </p:txBody>
      </p:sp>
      <p:sp>
        <p:nvSpPr>
          <p:cNvPr id="14" name="TextBox 13">
            <a:extLst>
              <a:ext uri="{FF2B5EF4-FFF2-40B4-BE49-F238E27FC236}">
                <a16:creationId xmlns:a16="http://schemas.microsoft.com/office/drawing/2014/main" id="{086406F2-A460-216C-0351-7ED1B3F6387B}"/>
              </a:ext>
            </a:extLst>
          </p:cNvPr>
          <p:cNvSpPr txBox="1"/>
          <p:nvPr/>
        </p:nvSpPr>
        <p:spPr>
          <a:xfrm>
            <a:off x="0" y="870092"/>
            <a:ext cx="7402364" cy="4708981"/>
          </a:xfrm>
          <a:prstGeom prst="rect">
            <a:avLst/>
          </a:prstGeom>
          <a:noFill/>
        </p:spPr>
        <p:txBody>
          <a:bodyPr wrap="square">
            <a:spAutoFit/>
          </a:bodyPr>
          <a:lstStyle/>
          <a:p>
            <a:pPr marL="342900" indent="-342900">
              <a:lnSpc>
                <a:spcPct val="100000"/>
              </a:lnSpc>
              <a:spcBef>
                <a:spcPts val="0"/>
              </a:spcBef>
              <a:buFont typeface="Wingdings" panose="05000000000000000000" pitchFamily="2" charset="2"/>
              <a:buChar char="Ø"/>
              <a:defRPr/>
            </a:pPr>
            <a:r>
              <a:rPr kumimoji="0" lang="en-US" sz="24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Leadership Engagement </a:t>
            </a:r>
          </a:p>
          <a:p>
            <a:pPr marL="1257300" lvl="2" indent="-342900">
              <a:buFont typeface="Wingdings" panose="05000000000000000000" pitchFamily="2" charset="2"/>
              <a:buChar char="ü"/>
              <a:defRPr/>
            </a:pPr>
            <a:r>
              <a:rPr lang="en-US" sz="2000" dirty="0">
                <a:solidFill>
                  <a:srgbClr val="AF272F">
                    <a:lumMod val="75000"/>
                  </a:srgbClr>
                </a:solidFill>
                <a:latin typeface="Aptos Black" panose="020F0502020204030204" pitchFamily="34" charset="0"/>
                <a:cs typeface="Arial"/>
              </a:rPr>
              <a:t>Tangible Results</a:t>
            </a:r>
          </a:p>
          <a:p>
            <a:pPr marL="1257300" lvl="2" indent="-342900">
              <a:buFont typeface="Wingdings" panose="05000000000000000000" pitchFamily="2" charset="2"/>
              <a:buChar char="ü"/>
              <a:defRPr/>
            </a:pPr>
            <a:r>
              <a:rPr lang="en-US" sz="2000" dirty="0">
                <a:solidFill>
                  <a:srgbClr val="AF272F">
                    <a:lumMod val="75000"/>
                  </a:srgbClr>
                </a:solidFill>
                <a:latin typeface="Aptos Black" panose="020F0502020204030204" pitchFamily="34" charset="0"/>
                <a:cs typeface="Arial"/>
              </a:rPr>
              <a:t>Coaching Sessions</a:t>
            </a:r>
          </a:p>
          <a:p>
            <a:pPr marL="1257300" lvl="2" indent="-342900">
              <a:buFont typeface="Wingdings" panose="05000000000000000000" pitchFamily="2" charset="2"/>
              <a:buChar char="ü"/>
              <a:defRPr/>
            </a:pPr>
            <a:r>
              <a:rPr lang="en-US" sz="2000" dirty="0">
                <a:solidFill>
                  <a:srgbClr val="AF272F">
                    <a:lumMod val="75000"/>
                  </a:srgbClr>
                </a:solidFill>
                <a:latin typeface="Aptos Black" panose="020F0502020204030204" pitchFamily="34" charset="0"/>
                <a:cs typeface="Arial"/>
              </a:rPr>
              <a:t>Heightened Awareness</a:t>
            </a:r>
          </a:p>
          <a:p>
            <a:pPr>
              <a:defRPr/>
            </a:pPr>
            <a:endParaRPr lang="en-US" sz="2000" dirty="0">
              <a:solidFill>
                <a:srgbClr val="AF272F">
                  <a:lumMod val="75000"/>
                </a:srgbClr>
              </a:solidFill>
              <a:latin typeface="Aptos Black" panose="020F0502020204030204" pitchFamily="34" charset="0"/>
              <a:cs typeface="Arial"/>
            </a:endParaRPr>
          </a:p>
          <a:p>
            <a:pPr marL="285750" indent="-285750">
              <a:lnSpc>
                <a:spcPct val="100000"/>
              </a:lnSpc>
              <a:spcBef>
                <a:spcPts val="0"/>
              </a:spcBef>
              <a:buFont typeface="Wingdings" panose="05000000000000000000" pitchFamily="2" charset="2"/>
              <a:buChar char="Ø"/>
              <a:defRPr/>
            </a:pPr>
            <a:r>
              <a:rPr kumimoji="0" lang="en-US" sz="24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Diagnostic Tool</a:t>
            </a:r>
          </a:p>
          <a:p>
            <a:pPr marL="1257300" lvl="2" indent="-342900">
              <a:buFont typeface="Wingdings" panose="05000000000000000000" pitchFamily="2" charset="2"/>
              <a:buChar char="ü"/>
              <a:defRPr/>
            </a:pPr>
            <a:r>
              <a:rPr lang="en-US" sz="2000" dirty="0">
                <a:solidFill>
                  <a:srgbClr val="AF272F">
                    <a:lumMod val="75000"/>
                  </a:srgbClr>
                </a:solidFill>
                <a:latin typeface="Aptos Black" panose="020F0502020204030204" pitchFamily="34" charset="0"/>
                <a:cs typeface="Arial"/>
              </a:rPr>
              <a:t>Instant Health Condition Monitor</a:t>
            </a:r>
          </a:p>
          <a:p>
            <a:pPr marL="1257300" lvl="2" indent="-342900">
              <a:buFont typeface="Wingdings" panose="05000000000000000000" pitchFamily="2" charset="2"/>
              <a:buChar char="ü"/>
              <a:defRPr/>
            </a:pPr>
            <a:r>
              <a:rPr lang="en-US" sz="2000" dirty="0">
                <a:solidFill>
                  <a:srgbClr val="AF272F">
                    <a:lumMod val="75000"/>
                  </a:srgbClr>
                </a:solidFill>
                <a:latin typeface="Aptos Black" panose="020F0502020204030204" pitchFamily="34" charset="0"/>
                <a:cs typeface="Arial"/>
              </a:rPr>
              <a:t>Data driven decision</a:t>
            </a:r>
          </a:p>
          <a:p>
            <a:pPr marL="1257300" lvl="2" indent="-342900">
              <a:buFont typeface="Wingdings" panose="05000000000000000000" pitchFamily="2" charset="2"/>
              <a:buChar char="ü"/>
              <a:defRPr/>
            </a:pPr>
            <a:r>
              <a:rPr lang="en-US" sz="2000" dirty="0">
                <a:solidFill>
                  <a:srgbClr val="AF272F">
                    <a:lumMod val="75000"/>
                  </a:srgbClr>
                </a:solidFill>
                <a:latin typeface="Aptos Black" panose="020F0502020204030204" pitchFamily="34" charset="0"/>
                <a:cs typeface="Arial"/>
              </a:rPr>
              <a:t>Heat Mapping</a:t>
            </a:r>
          </a:p>
          <a:p>
            <a:pPr marL="1257300" lvl="2" indent="-342900">
              <a:buFont typeface="Wingdings" panose="05000000000000000000" pitchFamily="2" charset="2"/>
              <a:buChar char="ü"/>
              <a:defRPr/>
            </a:pPr>
            <a:endParaRPr lang="en-US" sz="2000" dirty="0">
              <a:solidFill>
                <a:srgbClr val="AF272F">
                  <a:lumMod val="75000"/>
                </a:srgbClr>
              </a:solidFill>
              <a:latin typeface="Aptos Black" panose="020F0502020204030204" pitchFamily="34" charset="0"/>
              <a:cs typeface="Arial"/>
            </a:endParaRPr>
          </a:p>
          <a:p>
            <a:pPr marL="1257300" lvl="2" indent="-342900">
              <a:buFont typeface="Wingdings" panose="05000000000000000000" pitchFamily="2" charset="2"/>
              <a:buChar char="ü"/>
              <a:defRPr/>
            </a:pPr>
            <a:endParaRPr lang="en-US" sz="2000" dirty="0">
              <a:solidFill>
                <a:srgbClr val="AF272F">
                  <a:lumMod val="75000"/>
                </a:srgbClr>
              </a:solidFill>
              <a:latin typeface="Aptos Black" panose="020F0502020204030204" pitchFamily="34" charset="0"/>
              <a:cs typeface="Arial"/>
            </a:endParaRPr>
          </a:p>
          <a:p>
            <a:pPr marL="1257300" lvl="2" indent="-342900">
              <a:buFont typeface="Wingdings" panose="05000000000000000000" pitchFamily="2" charset="2"/>
              <a:buChar char="ü"/>
              <a:defRPr/>
            </a:pPr>
            <a:endParaRPr lang="en-US" sz="2400" dirty="0">
              <a:solidFill>
                <a:srgbClr val="AF272F">
                  <a:lumMod val="75000"/>
                </a:srgbClr>
              </a:solidFill>
              <a:latin typeface="Aptos Black" panose="020F0502020204030204" pitchFamily="34" charset="0"/>
              <a:cs typeface="Arial"/>
            </a:endParaRPr>
          </a:p>
          <a:p>
            <a:pPr marL="1257300" lvl="2" indent="-342900">
              <a:buFont typeface="Wingdings" panose="05000000000000000000" pitchFamily="2" charset="2"/>
              <a:buChar char="ü"/>
              <a:defRPr/>
            </a:pPr>
            <a:endParaRPr lang="en-US" sz="2400" dirty="0">
              <a:solidFill>
                <a:srgbClr val="AF272F">
                  <a:lumMod val="75000"/>
                </a:srgbClr>
              </a:solidFill>
              <a:latin typeface="Aptos Black" panose="020F0502020204030204" pitchFamily="34" charset="0"/>
              <a:cs typeface="Arial"/>
            </a:endParaRPr>
          </a:p>
          <a:p>
            <a:pPr marL="1257300" lvl="2" indent="-342900">
              <a:buFont typeface="Wingdings" panose="05000000000000000000" pitchFamily="2" charset="2"/>
              <a:buChar char="ü"/>
              <a:defRPr/>
            </a:pPr>
            <a:endParaRPr kumimoji="0" lang="en-US" sz="24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p:txBody>
      </p:sp>
      <p:pic>
        <p:nvPicPr>
          <p:cNvPr id="20" name="Picture 19">
            <a:extLst>
              <a:ext uri="{FF2B5EF4-FFF2-40B4-BE49-F238E27FC236}">
                <a16:creationId xmlns:a16="http://schemas.microsoft.com/office/drawing/2014/main" id="{A2B3EA3E-2574-0DB1-5342-EDE13AD4307A}"/>
              </a:ext>
            </a:extLst>
          </p:cNvPr>
          <p:cNvPicPr>
            <a:picLocks noChangeAspect="1"/>
          </p:cNvPicPr>
          <p:nvPr/>
        </p:nvPicPr>
        <p:blipFill>
          <a:blip r:embed="rId3"/>
          <a:stretch>
            <a:fillRect/>
          </a:stretch>
        </p:blipFill>
        <p:spPr>
          <a:xfrm>
            <a:off x="7402364" y="614213"/>
            <a:ext cx="4681800" cy="2610369"/>
          </a:xfrm>
          <a:prstGeom prst="rect">
            <a:avLst/>
          </a:prstGeom>
        </p:spPr>
      </p:pic>
      <p:pic>
        <p:nvPicPr>
          <p:cNvPr id="22" name="Picture 21">
            <a:extLst>
              <a:ext uri="{FF2B5EF4-FFF2-40B4-BE49-F238E27FC236}">
                <a16:creationId xmlns:a16="http://schemas.microsoft.com/office/drawing/2014/main" id="{D7F29F8C-82F5-15CF-798A-CCE1732F4FF0}"/>
              </a:ext>
            </a:extLst>
          </p:cNvPr>
          <p:cNvPicPr>
            <a:picLocks noChangeAspect="1"/>
          </p:cNvPicPr>
          <p:nvPr/>
        </p:nvPicPr>
        <p:blipFill>
          <a:blip r:embed="rId4"/>
          <a:srcRect l="2311"/>
          <a:stretch/>
        </p:blipFill>
        <p:spPr>
          <a:xfrm>
            <a:off x="7294530" y="3092881"/>
            <a:ext cx="1650281" cy="2322145"/>
          </a:xfrm>
          <a:prstGeom prst="rect">
            <a:avLst/>
          </a:prstGeom>
        </p:spPr>
      </p:pic>
      <p:pic>
        <p:nvPicPr>
          <p:cNvPr id="24" name="Picture 23">
            <a:extLst>
              <a:ext uri="{FF2B5EF4-FFF2-40B4-BE49-F238E27FC236}">
                <a16:creationId xmlns:a16="http://schemas.microsoft.com/office/drawing/2014/main" id="{1599460E-A9AB-6FF8-F20E-061A52E84A6E}"/>
              </a:ext>
            </a:extLst>
          </p:cNvPr>
          <p:cNvPicPr>
            <a:picLocks noChangeAspect="1"/>
          </p:cNvPicPr>
          <p:nvPr/>
        </p:nvPicPr>
        <p:blipFill>
          <a:blip r:embed="rId5"/>
          <a:srcRect l="885" t="2709" r="1"/>
          <a:stretch/>
        </p:blipFill>
        <p:spPr>
          <a:xfrm>
            <a:off x="8936255" y="3092881"/>
            <a:ext cx="3255743" cy="1658023"/>
          </a:xfrm>
          <a:prstGeom prst="rect">
            <a:avLst/>
          </a:prstGeom>
        </p:spPr>
      </p:pic>
    </p:spTree>
    <p:extLst>
      <p:ext uri="{BB962C8B-B14F-4D97-AF65-F5344CB8AC3E}">
        <p14:creationId xmlns:p14="http://schemas.microsoft.com/office/powerpoint/2010/main" val="434408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48AD12-B3CD-45AC-7182-2E46E76DD1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a:stretch/>
        </p:blipFill>
        <p:spPr>
          <a:xfrm>
            <a:off x="4145887" y="628104"/>
            <a:ext cx="4627050" cy="332222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Picture 8">
            <a:extLst>
              <a:ext uri="{FF2B5EF4-FFF2-40B4-BE49-F238E27FC236}">
                <a16:creationId xmlns:a16="http://schemas.microsoft.com/office/drawing/2014/main" id="{23BD791C-2ABF-1290-2A88-CB06C7A679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19392" y="3056938"/>
            <a:ext cx="5009149" cy="2489097"/>
          </a:xfrm>
          <a:custGeom>
            <a:avLst/>
            <a:gdLst/>
            <a:ahLst/>
            <a:cxnLst/>
            <a:rect l="l" t="t" r="r" b="b"/>
            <a:pathLst>
              <a:path w="8009991" h="2970106">
                <a:moveTo>
                  <a:pt x="1376648" y="0"/>
                </a:moveTo>
                <a:lnTo>
                  <a:pt x="8009991" y="0"/>
                </a:lnTo>
                <a:lnTo>
                  <a:pt x="8009991" y="2970106"/>
                </a:lnTo>
                <a:lnTo>
                  <a:pt x="0" y="2970106"/>
                </a:lnTo>
                <a:close/>
              </a:path>
            </a:pathLst>
          </a:custGeom>
        </p:spPr>
      </p:pic>
      <p:sp>
        <p:nvSpPr>
          <p:cNvPr id="5" name="TextBox 4">
            <a:extLst>
              <a:ext uri="{FF2B5EF4-FFF2-40B4-BE49-F238E27FC236}">
                <a16:creationId xmlns:a16="http://schemas.microsoft.com/office/drawing/2014/main" id="{6E598049-06A1-F3A0-54C3-11DCDB8A2B2D}"/>
              </a:ext>
            </a:extLst>
          </p:cNvPr>
          <p:cNvSpPr txBox="1"/>
          <p:nvPr/>
        </p:nvSpPr>
        <p:spPr>
          <a:xfrm>
            <a:off x="7250464" y="91239"/>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pic>
        <p:nvPicPr>
          <p:cNvPr id="12" name="Picture 11">
            <a:extLst>
              <a:ext uri="{FF2B5EF4-FFF2-40B4-BE49-F238E27FC236}">
                <a16:creationId xmlns:a16="http://schemas.microsoft.com/office/drawing/2014/main" id="{B0CAA060-54FC-471F-6735-87F357C1D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36688" y="628104"/>
            <a:ext cx="3955310" cy="6223032"/>
          </a:xfrm>
          <a:prstGeom prst="rect">
            <a:avLst/>
          </a:prstGeom>
        </p:spPr>
      </p:pic>
      <p:pic>
        <p:nvPicPr>
          <p:cNvPr id="8" name="Picture 7">
            <a:extLst>
              <a:ext uri="{FF2B5EF4-FFF2-40B4-BE49-F238E27FC236}">
                <a16:creationId xmlns:a16="http://schemas.microsoft.com/office/drawing/2014/main" id="{4DFB5BB2-3AAA-D29C-0501-E5163FAADC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628103"/>
            <a:ext cx="5627313" cy="6252583"/>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pic>
        <p:nvPicPr>
          <p:cNvPr id="21" name="Picture 20" descr="A person holding a device&#10;&#10;Description automatically generated">
            <a:extLst>
              <a:ext uri="{FF2B5EF4-FFF2-40B4-BE49-F238E27FC236}">
                <a16:creationId xmlns:a16="http://schemas.microsoft.com/office/drawing/2014/main" id="{33379F13-075F-D36D-F658-BCAA7B2F32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71563" y="3244473"/>
            <a:ext cx="1666089" cy="2716804"/>
          </a:xfrm>
          <a:prstGeom prst="rect">
            <a:avLst/>
          </a:prstGeom>
        </p:spPr>
      </p:pic>
      <p:pic>
        <p:nvPicPr>
          <p:cNvPr id="22" name="Picture 21">
            <a:extLst>
              <a:ext uri="{FF2B5EF4-FFF2-40B4-BE49-F238E27FC236}">
                <a16:creationId xmlns:a16="http://schemas.microsoft.com/office/drawing/2014/main" id="{946643DE-95D0-6C93-4FA5-AD630ADB25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8054530" y="1384146"/>
            <a:ext cx="2201011" cy="2616370"/>
          </a:xfrm>
          <a:prstGeom prst="rect">
            <a:avLst/>
          </a:prstGeom>
        </p:spPr>
      </p:pic>
      <p:sp>
        <p:nvSpPr>
          <p:cNvPr id="24" name="TextBox 23">
            <a:extLst>
              <a:ext uri="{FF2B5EF4-FFF2-40B4-BE49-F238E27FC236}">
                <a16:creationId xmlns:a16="http://schemas.microsoft.com/office/drawing/2014/main" id="{AF3079EF-CD7D-BFC1-BF76-70EF9B593BDF}"/>
              </a:ext>
            </a:extLst>
          </p:cNvPr>
          <p:cNvSpPr txBox="1"/>
          <p:nvPr/>
        </p:nvSpPr>
        <p:spPr>
          <a:xfrm>
            <a:off x="74261" y="-6863"/>
            <a:ext cx="6149008"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AF272F">
                    <a:lumMod val="75000"/>
                  </a:srgbClr>
                </a:solidFill>
                <a:effectLst/>
                <a:uLnTx/>
                <a:uFillTx/>
                <a:latin typeface="Calibri" panose="020F0502020204030204"/>
                <a:ea typeface="+mn-ea"/>
                <a:cs typeface="Arial"/>
              </a:rPr>
              <a:t>Summary</a:t>
            </a:r>
            <a:endParaRPr lang="en-US" dirty="0"/>
          </a:p>
        </p:txBody>
      </p:sp>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8"/>
          <a:stretch>
            <a:fillRect/>
          </a:stretch>
        </p:blipFill>
        <p:spPr>
          <a:xfrm>
            <a:off x="2" y="-6863"/>
            <a:ext cx="12191998" cy="6857999"/>
          </a:xfrm>
          <a:prstGeom prst="rect">
            <a:avLst/>
          </a:prstGeom>
        </p:spPr>
      </p:pic>
    </p:spTree>
    <p:extLst>
      <p:ext uri="{BB962C8B-B14F-4D97-AF65-F5344CB8AC3E}">
        <p14:creationId xmlns:p14="http://schemas.microsoft.com/office/powerpoint/2010/main" val="1478790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tretch>
            <a:fillRect/>
          </a:stretch>
        </p:blipFill>
        <p:spPr>
          <a:xfrm>
            <a:off x="0" y="6865"/>
            <a:ext cx="12191998" cy="6857999"/>
          </a:xfrm>
          <a:prstGeom prst="rect">
            <a:avLst/>
          </a:prstGeom>
        </p:spPr>
      </p:pic>
      <p:sp>
        <p:nvSpPr>
          <p:cNvPr id="2" name="Title 1">
            <a:extLst>
              <a:ext uri="{FF2B5EF4-FFF2-40B4-BE49-F238E27FC236}">
                <a16:creationId xmlns:a16="http://schemas.microsoft.com/office/drawing/2014/main" id="{A3968217-8D6F-24D3-8280-E1CA23BB648D}"/>
              </a:ext>
            </a:extLst>
          </p:cNvPr>
          <p:cNvSpPr>
            <a:spLocks noGrp="1"/>
          </p:cNvSpPr>
          <p:nvPr>
            <p:ph type="title"/>
          </p:nvPr>
        </p:nvSpPr>
        <p:spPr/>
        <p:txBody>
          <a:bodyPr/>
          <a:lstStyle/>
          <a:p>
            <a:r>
              <a:rPr lang="en-US" dirty="0"/>
              <a:t>Questions?</a:t>
            </a:r>
          </a:p>
        </p:txBody>
      </p:sp>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8" name="Picture 7"/>
          <p:cNvPicPr>
            <a:picLocks noChangeAspect="1"/>
          </p:cNvPicPr>
          <p:nvPr/>
        </p:nvPicPr>
        <p:blipFill>
          <a:blip r:embed="rId3"/>
          <a:stretch>
            <a:fillRect/>
          </a:stretch>
        </p:blipFill>
        <p:spPr>
          <a:xfrm>
            <a:off x="4306669" y="1081836"/>
            <a:ext cx="3578662" cy="4694327"/>
          </a:xfrm>
          <a:prstGeom prst="rect">
            <a:avLst/>
          </a:prstGeom>
        </p:spPr>
      </p:pic>
    </p:spTree>
    <p:extLst>
      <p:ext uri="{BB962C8B-B14F-4D97-AF65-F5344CB8AC3E}">
        <p14:creationId xmlns:p14="http://schemas.microsoft.com/office/powerpoint/2010/main" val="57238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blue jacket&#10;&#10;AI-generated content may be incorrect.">
            <a:extLst>
              <a:ext uri="{FF2B5EF4-FFF2-40B4-BE49-F238E27FC236}">
                <a16:creationId xmlns:a16="http://schemas.microsoft.com/office/drawing/2014/main" id="{73632EFF-7B57-F6AE-8F1E-423C0CCCF9FE}"/>
              </a:ext>
            </a:extLst>
          </p:cNvPr>
          <p:cNvPicPr>
            <a:picLocks noChangeAspect="1"/>
          </p:cNvPicPr>
          <p:nvPr/>
        </p:nvPicPr>
        <p:blipFill>
          <a:blip r:embed="rId2"/>
          <a:srcRect l="10790" t="-21" r="13594" b="-79"/>
          <a:stretch>
            <a:fillRect/>
          </a:stretch>
        </p:blipFill>
        <p:spPr>
          <a:xfrm>
            <a:off x="-5149" y="-1432"/>
            <a:ext cx="12223991" cy="6872874"/>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4" name="Picture 3" descr="A red line drawing of a factory&#10;&#10;AI-generated content may be incorrect.">
            <a:extLst>
              <a:ext uri="{FF2B5EF4-FFF2-40B4-BE49-F238E27FC236}">
                <a16:creationId xmlns:a16="http://schemas.microsoft.com/office/drawing/2014/main" id="{DDBA0075-7609-F3CC-FB32-DAFDD459380A}"/>
              </a:ext>
            </a:extLst>
          </p:cNvPr>
          <p:cNvPicPr>
            <a:picLocks noChangeAspect="1"/>
          </p:cNvPicPr>
          <p:nvPr/>
        </p:nvPicPr>
        <p:blipFill>
          <a:blip r:embed="rId2"/>
          <a:srcRect l="11834" r="11834"/>
          <a:stretch>
            <a:fillRect/>
          </a:stretch>
        </p:blipFill>
        <p:spPr>
          <a:xfrm>
            <a:off x="-146" y="-290"/>
            <a:ext cx="12209661" cy="6860405"/>
          </a:xfrm>
          <a:prstGeom prst="rect">
            <a:avLst/>
          </a:prstGeom>
        </p:spPr>
      </p:pic>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169715"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942162" y="1299653"/>
            <a:ext cx="5426607"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effectLst>
                  <a:outerShdw blurRad="50800" dist="38100" dir="2700000" algn="tl" rotWithShape="0">
                    <a:prstClr val="black">
                      <a:alpha val="40000"/>
                    </a:prstClr>
                  </a:outerShdw>
                </a:effectLst>
                <a:latin typeface="Arial Black"/>
              </a:rPr>
              <a:t>BEST PRACTICE</a:t>
            </a:r>
          </a:p>
          <a:p>
            <a:r>
              <a:rPr lang="en-US"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6344950" y="2634149"/>
            <a:ext cx="50968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Purpose</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Examples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Q&amp;A</a:t>
            </a:r>
            <a:endParaRPr lang="en-US" dirty="0">
              <a:solidFill>
                <a:schemeClr val="bg1"/>
              </a:solidFill>
              <a:effectLst>
                <a:outerShdw blurRad="50800" dist="38100" dir="2700000" algn="tl" rotWithShape="0">
                  <a:prstClr val="black">
                    <a:alpha val="40000"/>
                  </a:prstClr>
                </a:outerShdw>
              </a:effectLst>
            </a:endParaRPr>
          </a:p>
        </p:txBody>
      </p:sp>
      <p:pic>
        <p:nvPicPr>
          <p:cNvPr id="3" name="Picture 2" descr="A black and white logo&#10;&#10;AI-generated content may be incorrect.">
            <a:extLst>
              <a:ext uri="{FF2B5EF4-FFF2-40B4-BE49-F238E27FC236}">
                <a16:creationId xmlns:a16="http://schemas.microsoft.com/office/drawing/2014/main" id="{191A886A-BFC1-284C-BFCB-909048D49ABD}"/>
              </a:ext>
            </a:extLst>
          </p:cNvPr>
          <p:cNvPicPr>
            <a:picLocks noChangeAspect="1"/>
          </p:cNvPicPr>
          <p:nvPr/>
        </p:nvPicPr>
        <p:blipFill>
          <a:blip r:embed="rId4"/>
          <a:stretch>
            <a:fillRect/>
          </a:stretch>
        </p:blipFill>
        <p:spPr>
          <a:xfrm>
            <a:off x="1202691" y="3193882"/>
            <a:ext cx="3914637" cy="671520"/>
          </a:xfrm>
          <a:prstGeom prst="rect">
            <a:avLst/>
          </a:prstGeom>
        </p:spPr>
      </p:pic>
      <p:sp>
        <p:nvSpPr>
          <p:cNvPr id="2" name="TextBox 4">
            <a:extLst>
              <a:ext uri="{FF2B5EF4-FFF2-40B4-BE49-F238E27FC236}">
                <a16:creationId xmlns:a16="http://schemas.microsoft.com/office/drawing/2014/main" id="{C8C26B43-1D1F-7B15-453F-059AB744E375}"/>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2025 SAFETY EXCELLENCE AWARDS | </a:t>
            </a:r>
            <a:r>
              <a:rPr lang="en-US" sz="1200" b="1">
                <a:solidFill>
                  <a:srgbClr val="FFFFFF"/>
                </a:solidFill>
              </a:rPr>
              <a:t>BEST PRACTICES SEMINAR</a:t>
            </a:r>
          </a:p>
        </p:txBody>
      </p:sp>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tretch>
            <a:fillRect/>
          </a:stretch>
        </p:blipFill>
        <p:spPr>
          <a:xfrm>
            <a:off x="0" y="0"/>
            <a:ext cx="12191998" cy="6857999"/>
          </a:xfrm>
          <a:prstGeom prst="rect">
            <a:avLst/>
          </a:prstGeom>
        </p:spPr>
      </p:pic>
      <p:sp>
        <p:nvSpPr>
          <p:cNvPr id="3" name="Content Placeholder 2">
            <a:extLst>
              <a:ext uri="{FF2B5EF4-FFF2-40B4-BE49-F238E27FC236}">
                <a16:creationId xmlns:a16="http://schemas.microsoft.com/office/drawing/2014/main" id="{DFC03113-0829-EABB-20BE-670AA3F78F98}"/>
              </a:ext>
            </a:extLst>
          </p:cNvPr>
          <p:cNvSpPr>
            <a:spLocks noGrp="1"/>
          </p:cNvSpPr>
          <p:nvPr>
            <p:ph sz="half" idx="1"/>
          </p:nvPr>
        </p:nvSpPr>
        <p:spPr>
          <a:xfrm>
            <a:off x="63757" y="1147314"/>
            <a:ext cx="5601209" cy="4351338"/>
          </a:xfrm>
        </p:spPr>
        <p:txBody>
          <a:bodyPr>
            <a:normAutofit/>
          </a:bodyPr>
          <a:lstStyle/>
          <a:p>
            <a:pPr>
              <a:lnSpc>
                <a:spcPct val="100000"/>
              </a:lnSpc>
              <a:spcBef>
                <a:spcPts val="0"/>
              </a:spcBef>
              <a:defRPr/>
            </a:pP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The number of heat-related illnesses has increased by 329% between 2019 and 2023</a:t>
            </a:r>
          </a:p>
          <a:p>
            <a:pPr>
              <a:lnSpc>
                <a:spcPct val="100000"/>
              </a:lnSpc>
              <a:spcBef>
                <a:spcPts val="0"/>
              </a:spcBef>
              <a:defRPr/>
            </a:pPr>
            <a:endParaRPr kumimoji="0" lang="en-US" sz="1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a:p>
            <a:pPr>
              <a:lnSpc>
                <a:spcPct val="100000"/>
              </a:lnSpc>
              <a:spcBef>
                <a:spcPts val="0"/>
              </a:spcBef>
              <a:defRPr/>
            </a:pPr>
            <a:r>
              <a:rPr lang="en-US" sz="2000" dirty="0">
                <a:solidFill>
                  <a:srgbClr val="AF272F">
                    <a:lumMod val="75000"/>
                  </a:srgbClr>
                </a:solidFill>
                <a:latin typeface="Aptos Black" panose="020F0502020204030204" pitchFamily="34" charset="0"/>
                <a:cs typeface="Arial"/>
              </a:rPr>
              <a:t>Be</a:t>
            </a: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tween 2019 and 2023, there were 7,627 total heat-related illnesses reported in Harris County</a:t>
            </a:r>
          </a:p>
          <a:p>
            <a:pPr>
              <a:lnSpc>
                <a:spcPct val="100000"/>
              </a:lnSpc>
              <a:spcBef>
                <a:spcPts val="0"/>
              </a:spcBef>
              <a:defRPr/>
            </a:pPr>
            <a:endParaRPr kumimoji="0" lang="en-US" sz="1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a:p>
            <a:pPr>
              <a:lnSpc>
                <a:spcPct val="100000"/>
              </a:lnSpc>
              <a:spcBef>
                <a:spcPts val="0"/>
              </a:spcBef>
              <a:defRPr/>
            </a:pP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61% of heat-related illnesses occurred at a heat index of 103°F or higher</a:t>
            </a:r>
          </a:p>
          <a:p>
            <a:pPr>
              <a:lnSpc>
                <a:spcPct val="100000"/>
              </a:lnSpc>
              <a:spcBef>
                <a:spcPts val="0"/>
              </a:spcBef>
              <a:defRPr/>
            </a:pPr>
            <a:endParaRPr kumimoji="0" lang="en-US" sz="1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a:p>
            <a:pPr>
              <a:lnSpc>
                <a:spcPct val="100000"/>
              </a:lnSpc>
              <a:spcBef>
                <a:spcPts val="0"/>
              </a:spcBef>
              <a:defRPr/>
            </a:pP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75% Americans are chronically dehydrated</a:t>
            </a:r>
          </a:p>
        </p:txBody>
      </p:sp>
      <p:sp>
        <p:nvSpPr>
          <p:cNvPr id="5" name="TextBox 4">
            <a:extLst>
              <a:ext uri="{FF2B5EF4-FFF2-40B4-BE49-F238E27FC236}">
                <a16:creationId xmlns:a16="http://schemas.microsoft.com/office/drawing/2014/main" id="{6E598049-06A1-F3A0-54C3-11DCDB8A2B2D}"/>
              </a:ext>
            </a:extLst>
          </p:cNvPr>
          <p:cNvSpPr txBox="1"/>
          <p:nvPr/>
        </p:nvSpPr>
        <p:spPr>
          <a:xfrm>
            <a:off x="6760134" y="852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sp>
        <p:nvSpPr>
          <p:cNvPr id="12" name="Title 2">
            <a:extLst>
              <a:ext uri="{FF2B5EF4-FFF2-40B4-BE49-F238E27FC236}">
                <a16:creationId xmlns:a16="http://schemas.microsoft.com/office/drawing/2014/main" id="{34A289CE-978C-0E94-03C4-326525BD650A}"/>
              </a:ext>
            </a:extLst>
          </p:cNvPr>
          <p:cNvSpPr txBox="1">
            <a:spLocks/>
          </p:cNvSpPr>
          <p:nvPr/>
        </p:nvSpPr>
        <p:spPr>
          <a:xfrm>
            <a:off x="0" y="121651"/>
            <a:ext cx="11212131" cy="5579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lumMod val="85000"/>
                    <a:lumOff val="1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F3F3F">
                    <a:lumMod val="85000"/>
                    <a:lumOff val="15000"/>
                  </a:srgbClr>
                </a:solidFill>
                <a:effectLst/>
                <a:uLnTx/>
                <a:uFillTx/>
                <a:latin typeface="Calibri" panose="020F0502020204030204"/>
                <a:cs typeface="Arial"/>
              </a:rPr>
              <a:t>ZERO HARM</a:t>
            </a:r>
            <a:r>
              <a:rPr lang="en-US" dirty="0">
                <a:solidFill>
                  <a:srgbClr val="AF272F">
                    <a:lumMod val="75000"/>
                  </a:srgbClr>
                </a:solidFill>
                <a:latin typeface="Calibri" panose="020F0502020204030204"/>
                <a:cs typeface="Arial"/>
              </a:rPr>
              <a:t>-Reducing Heat Injuries</a:t>
            </a:r>
            <a:endParaRPr kumimoji="0" lang="en-US" sz="3200" b="1" i="0" u="none" strike="noStrike" kern="1200" cap="none" spc="0" normalizeH="0" baseline="0" noProof="0" dirty="0">
              <a:ln>
                <a:noFill/>
              </a:ln>
              <a:solidFill>
                <a:srgbClr val="AF272F">
                  <a:lumMod val="75000"/>
                </a:srgbClr>
              </a:solidFill>
              <a:effectLst/>
              <a:uLnTx/>
              <a:uFillTx/>
              <a:latin typeface="Calibri" panose="020F0502020204030204"/>
              <a:cs typeface="Arial"/>
            </a:endParaRPr>
          </a:p>
        </p:txBody>
      </p:sp>
      <p:pic>
        <p:nvPicPr>
          <p:cNvPr id="18" name="Picture 17">
            <a:extLst>
              <a:ext uri="{FF2B5EF4-FFF2-40B4-BE49-F238E27FC236}">
                <a16:creationId xmlns:a16="http://schemas.microsoft.com/office/drawing/2014/main" id="{631CCB33-C30F-DE18-E130-3EDEA85C8E0E}"/>
              </a:ext>
            </a:extLst>
          </p:cNvPr>
          <p:cNvPicPr>
            <a:picLocks noChangeAspect="1"/>
          </p:cNvPicPr>
          <p:nvPr/>
        </p:nvPicPr>
        <p:blipFill>
          <a:blip r:embed="rId3"/>
          <a:stretch>
            <a:fillRect/>
          </a:stretch>
        </p:blipFill>
        <p:spPr>
          <a:xfrm>
            <a:off x="5743047" y="860837"/>
            <a:ext cx="6370872" cy="2568163"/>
          </a:xfrm>
          <a:prstGeom prst="rect">
            <a:avLst/>
          </a:prstGeom>
        </p:spPr>
      </p:pic>
      <p:sp>
        <p:nvSpPr>
          <p:cNvPr id="20" name="TextBox 19">
            <a:extLst>
              <a:ext uri="{FF2B5EF4-FFF2-40B4-BE49-F238E27FC236}">
                <a16:creationId xmlns:a16="http://schemas.microsoft.com/office/drawing/2014/main" id="{846F5B77-881C-102C-FCC0-1434EA3A704E}"/>
              </a:ext>
            </a:extLst>
          </p:cNvPr>
          <p:cNvSpPr txBox="1"/>
          <p:nvPr/>
        </p:nvSpPr>
        <p:spPr>
          <a:xfrm>
            <a:off x="6997149" y="753115"/>
            <a:ext cx="4351964" cy="215444"/>
          </a:xfrm>
          <a:prstGeom prst="rect">
            <a:avLst/>
          </a:prstGeom>
          <a:noFill/>
        </p:spPr>
        <p:txBody>
          <a:bodyPr wrap="square">
            <a:spAutoFit/>
          </a:bodyPr>
          <a:lstStyle/>
          <a:p>
            <a:r>
              <a:rPr lang="en-US" sz="800" dirty="0">
                <a:solidFill>
                  <a:schemeClr val="bg1">
                    <a:lumMod val="50000"/>
                  </a:schemeClr>
                </a:solidFill>
              </a:rPr>
              <a:t>Heat-related illness encounters by average max heat index in Harris County, 2019-2023</a:t>
            </a:r>
          </a:p>
        </p:txBody>
      </p:sp>
      <p:sp>
        <p:nvSpPr>
          <p:cNvPr id="21" name="TextBox 20">
            <a:extLst>
              <a:ext uri="{FF2B5EF4-FFF2-40B4-BE49-F238E27FC236}">
                <a16:creationId xmlns:a16="http://schemas.microsoft.com/office/drawing/2014/main" id="{DC152CFE-7115-6BAF-499D-B43832ABBC50}"/>
              </a:ext>
            </a:extLst>
          </p:cNvPr>
          <p:cNvSpPr txBox="1"/>
          <p:nvPr/>
        </p:nvSpPr>
        <p:spPr>
          <a:xfrm>
            <a:off x="2671838" y="4349472"/>
            <a:ext cx="9329531" cy="584775"/>
          </a:xfrm>
          <a:prstGeom prst="rect">
            <a:avLst/>
          </a:prstGeom>
          <a:noFill/>
        </p:spPr>
        <p:txBody>
          <a:bodyPr wrap="square" rtlCol="0">
            <a:spAutoFit/>
          </a:bodyPr>
          <a:lstStyle/>
          <a:p>
            <a:r>
              <a:rPr kumimoji="0" lang="en-US" sz="32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How do you KNOW what your hydration level is?</a:t>
            </a:r>
            <a:endParaRPr lang="en-US" sz="3200" dirty="0">
              <a:solidFill>
                <a:srgbClr val="990000"/>
              </a:solidFill>
            </a:endParaRPr>
          </a:p>
        </p:txBody>
      </p:sp>
    </p:spTree>
    <p:extLst>
      <p:ext uri="{BB962C8B-B14F-4D97-AF65-F5344CB8AC3E}">
        <p14:creationId xmlns:p14="http://schemas.microsoft.com/office/powerpoint/2010/main" val="1028678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CCF5E1-86A2-A16F-A9B0-223D472B572A}"/>
              </a:ext>
            </a:extLst>
          </p:cNvPr>
          <p:cNvPicPr>
            <a:picLocks noChangeAspect="1"/>
          </p:cNvPicPr>
          <p:nvPr/>
        </p:nvPicPr>
        <p:blipFill>
          <a:blip r:embed="rId3" cstate="screen">
            <a:extLst>
              <a:ext uri="{28A0092B-C50C-407E-A947-70E740481C1C}">
                <a14:useLocalDpi xmlns:a14="http://schemas.microsoft.com/office/drawing/2010/main"/>
              </a:ext>
            </a:extLst>
          </a:blip>
          <a:srcRect l="4213" t="2311" r="5866"/>
          <a:stretch/>
        </p:blipFill>
        <p:spPr>
          <a:xfrm>
            <a:off x="4552122" y="790336"/>
            <a:ext cx="7288695" cy="4168291"/>
          </a:xfrm>
          <a:prstGeom prst="rect">
            <a:avLst/>
          </a:prstGeom>
        </p:spPr>
      </p:pic>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4"/>
          <a:stretch>
            <a:fillRect/>
          </a:stretch>
        </p:blipFill>
        <p:spPr>
          <a:xfrm>
            <a:off x="0" y="1"/>
            <a:ext cx="12191998" cy="6857999"/>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7324723" y="81192"/>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sp>
        <p:nvSpPr>
          <p:cNvPr id="14" name="TextBox 13">
            <a:extLst>
              <a:ext uri="{FF2B5EF4-FFF2-40B4-BE49-F238E27FC236}">
                <a16:creationId xmlns:a16="http://schemas.microsoft.com/office/drawing/2014/main" id="{A9AFE130-5DD2-F5A4-B156-A3A937676220}"/>
              </a:ext>
            </a:extLst>
          </p:cNvPr>
          <p:cNvSpPr txBox="1"/>
          <p:nvPr/>
        </p:nvSpPr>
        <p:spPr>
          <a:xfrm>
            <a:off x="-2" y="50141"/>
            <a:ext cx="7769981" cy="584775"/>
          </a:xfrm>
          <a:prstGeom prst="rect">
            <a:avLst/>
          </a:prstGeom>
          <a:noFill/>
        </p:spPr>
        <p:txBody>
          <a:bodyPr wrap="square">
            <a:spAutoFit/>
          </a:bodyPr>
          <a:lstStyle/>
          <a:p>
            <a:pPr>
              <a:lnSpc>
                <a:spcPct val="100000"/>
              </a:lnSpc>
              <a:spcBef>
                <a:spcPts val="0"/>
              </a:spcBef>
              <a:defRPr/>
            </a:pPr>
            <a:r>
              <a:rPr kumimoji="0" lang="en-US" sz="3200" b="1" i="0" u="none" strike="noStrike" kern="1200" cap="none" spc="0" normalizeH="0" baseline="0" noProof="0" dirty="0">
                <a:ln>
                  <a:noFill/>
                </a:ln>
                <a:solidFill>
                  <a:srgbClr val="AF272F">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75% Americans are chronically dehydrated</a:t>
            </a:r>
          </a:p>
        </p:txBody>
      </p:sp>
      <p:sp>
        <p:nvSpPr>
          <p:cNvPr id="17" name="TextBox 16">
            <a:extLst>
              <a:ext uri="{FF2B5EF4-FFF2-40B4-BE49-F238E27FC236}">
                <a16:creationId xmlns:a16="http://schemas.microsoft.com/office/drawing/2014/main" id="{277B1944-DE04-50A7-4B0B-A1F89FB8A70C}"/>
              </a:ext>
            </a:extLst>
          </p:cNvPr>
          <p:cNvSpPr txBox="1"/>
          <p:nvPr/>
        </p:nvSpPr>
        <p:spPr>
          <a:xfrm>
            <a:off x="125896" y="863222"/>
            <a:ext cx="5373756" cy="4247317"/>
          </a:xfrm>
          <a:prstGeom prst="rect">
            <a:avLst/>
          </a:prstGeom>
          <a:noFill/>
        </p:spPr>
        <p:txBody>
          <a:bodyPr wrap="square">
            <a:spAutoFit/>
          </a:bodyPr>
          <a:lstStyle/>
          <a:p>
            <a:pPr>
              <a:lnSpc>
                <a:spcPct val="100000"/>
              </a:lnSpc>
              <a:spcBef>
                <a:spcPts val="0"/>
              </a:spcBef>
              <a:defRPr/>
            </a:pP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How do we track Hydration?</a:t>
            </a:r>
          </a:p>
          <a:p>
            <a:pPr>
              <a:lnSpc>
                <a:spcPct val="100000"/>
              </a:lnSpc>
              <a:spcBef>
                <a:spcPts val="0"/>
              </a:spcBef>
              <a:defRPr/>
            </a:pPr>
            <a:endParaRPr lang="en-US" sz="1000" dirty="0">
              <a:solidFill>
                <a:srgbClr val="AF272F">
                  <a:lumMod val="75000"/>
                </a:srgbClr>
              </a:solidFill>
              <a:latin typeface="Aptos Black" panose="020F0502020204030204" pitchFamily="34" charset="0"/>
              <a:cs typeface="Arial"/>
            </a:endParaRPr>
          </a:p>
          <a:p>
            <a:pPr marL="342900" indent="-342900">
              <a:lnSpc>
                <a:spcPct val="100000"/>
              </a:lnSpc>
              <a:spcBef>
                <a:spcPts val="0"/>
              </a:spcBef>
              <a:buFontTx/>
              <a:buChar char="-"/>
              <a:defRPr/>
            </a:pP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Lab-based Testing</a:t>
            </a:r>
          </a:p>
          <a:p>
            <a:pPr>
              <a:lnSpc>
                <a:spcPct val="100000"/>
              </a:lnSpc>
              <a:spcBef>
                <a:spcPts val="0"/>
              </a:spcBef>
              <a:defRPr/>
            </a:pPr>
            <a:r>
              <a:rPr lang="en-US" sz="1600" dirty="0">
                <a:solidFill>
                  <a:srgbClr val="AF272F">
                    <a:lumMod val="75000"/>
                  </a:srgbClr>
                </a:solidFill>
                <a:latin typeface="Aptos Black" panose="020F0502020204030204" pitchFamily="34" charset="0"/>
                <a:cs typeface="Arial"/>
              </a:rPr>
              <a:t> 	Complex     </a:t>
            </a:r>
          </a:p>
          <a:p>
            <a:pPr>
              <a:lnSpc>
                <a:spcPct val="100000"/>
              </a:lnSpc>
              <a:spcBef>
                <a:spcPts val="0"/>
              </a:spcBef>
              <a:defRPr/>
            </a:pPr>
            <a:r>
              <a:rPr lang="en-US" sz="1600" dirty="0">
                <a:solidFill>
                  <a:srgbClr val="AF272F">
                    <a:lumMod val="75000"/>
                  </a:srgbClr>
                </a:solidFill>
                <a:latin typeface="Aptos Black" panose="020F0502020204030204" pitchFamily="34" charset="0"/>
                <a:cs typeface="Arial"/>
              </a:rPr>
              <a:t>	Expensive </a:t>
            </a:r>
          </a:p>
          <a:p>
            <a:pPr>
              <a:lnSpc>
                <a:spcPct val="100000"/>
              </a:lnSpc>
              <a:spcBef>
                <a:spcPts val="0"/>
              </a:spcBef>
              <a:defRPr/>
            </a:pPr>
            <a:endParaRPr kumimoji="0" lang="en-US" sz="1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000" dirty="0">
                <a:solidFill>
                  <a:srgbClr val="AF272F">
                    <a:lumMod val="75000"/>
                  </a:srgbClr>
                </a:solidFill>
                <a:latin typeface="Aptos Black" panose="020F0502020204030204" pitchFamily="34" charset="0"/>
                <a:cs typeface="Arial"/>
              </a:rPr>
              <a:t>Urine Specific Gravity</a:t>
            </a:r>
            <a:endPar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F272F">
                    <a:lumMod val="75000"/>
                  </a:srgbClr>
                </a:solidFill>
                <a:effectLst/>
                <a:uLnTx/>
                <a:uFillTx/>
                <a:latin typeface="Aptos Black" panose="020F0502020204030204" pitchFamily="34" charset="0"/>
                <a:ea typeface="+mn-ea"/>
                <a:cs typeface="Arial"/>
              </a:rPr>
              <a:t> 	Unreliable Spot Check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AF272F">
                    <a:lumMod val="75000"/>
                  </a:srgbClr>
                </a:solidFill>
                <a:latin typeface="Aptos Black" panose="020F0502020204030204" pitchFamily="34" charset="0"/>
                <a:cs typeface="Arial"/>
              </a:rPr>
              <a:t>	Very  </a:t>
            </a:r>
            <a:r>
              <a:rPr kumimoji="0" lang="en-US" sz="1600" b="0" i="0" u="none" strike="noStrike" kern="1200" cap="none" spc="0" normalizeH="0" baseline="0" noProof="0" dirty="0">
                <a:ln>
                  <a:noFill/>
                </a:ln>
                <a:solidFill>
                  <a:srgbClr val="AF272F">
                    <a:lumMod val="75000"/>
                  </a:srgbClr>
                </a:solidFill>
                <a:effectLst/>
                <a:uLnTx/>
                <a:uFillTx/>
                <a:latin typeface="Aptos Black" panose="020F0502020204030204" pitchFamily="34" charset="0"/>
                <a:ea typeface="+mn-ea"/>
                <a:cs typeface="Arial"/>
              </a:rPr>
              <a:t>Invasive </a:t>
            </a:r>
            <a:endParaRPr lang="en-US" sz="3600" dirty="0">
              <a:solidFill>
                <a:srgbClr val="AF272F">
                  <a:lumMod val="75000"/>
                </a:srgbClr>
              </a:solidFill>
              <a:latin typeface="Aptos Black"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rgbClr val="AF272F">
                  <a:lumMod val="75000"/>
                </a:srgbClr>
              </a:solidFill>
              <a:latin typeface="Aptos Black" panose="020F0502020204030204" pitchFamily="34" charset="0"/>
              <a:cs typeface="Arial"/>
            </a:endParaRPr>
          </a:p>
          <a:p>
            <a:pPr marL="342900" indent="-342900">
              <a:lnSpc>
                <a:spcPct val="100000"/>
              </a:lnSpc>
              <a:spcBef>
                <a:spcPts val="0"/>
              </a:spcBef>
              <a:buFontTx/>
              <a:buChar char="-"/>
              <a:defRPr/>
            </a:pPr>
            <a:r>
              <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rPr>
              <a:t>Urine Color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F272F">
                    <a:lumMod val="75000"/>
                  </a:srgbClr>
                </a:solidFill>
                <a:effectLst/>
                <a:uLnTx/>
                <a:uFillTx/>
                <a:latin typeface="Aptos Black" panose="020F0502020204030204" pitchFamily="34" charset="0"/>
                <a:ea typeface="+mn-ea"/>
                <a:cs typeface="Arial"/>
              </a:rPr>
              <a:t>	More Unreliable than USG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F272F">
                    <a:lumMod val="75000"/>
                  </a:srgbClr>
                </a:solidFill>
                <a:effectLst/>
                <a:uLnTx/>
                <a:uFillTx/>
                <a:latin typeface="Aptos Black" panose="020F0502020204030204" pitchFamily="34" charset="0"/>
                <a:ea typeface="+mn-ea"/>
                <a:cs typeface="Arial"/>
              </a:rPr>
              <a:t>	Left up to Worker’s discretion </a:t>
            </a:r>
            <a:endParaRPr kumimoji="0" lang="en-US" sz="3600" b="0" i="0" u="none" strike="noStrike" kern="1200" cap="none" spc="0" normalizeH="0" baseline="0" noProof="0" dirty="0">
              <a:ln>
                <a:noFill/>
              </a:ln>
              <a:solidFill>
                <a:srgbClr val="AF272F">
                  <a:lumMod val="75000"/>
                </a:srgbClr>
              </a:solidFill>
              <a:effectLst/>
              <a:uLnTx/>
              <a:uFillTx/>
              <a:latin typeface="Aptos Black" panose="020F0502020204030204" pitchFamily="34" charset="0"/>
              <a:ea typeface="+mn-ea"/>
              <a:cs typeface="Arial"/>
            </a:endParaRPr>
          </a:p>
          <a:p>
            <a:pPr marL="342900" indent="-342900">
              <a:lnSpc>
                <a:spcPct val="100000"/>
              </a:lnSpc>
              <a:spcBef>
                <a:spcPts val="0"/>
              </a:spcBef>
              <a:buFontTx/>
              <a:buChar char="-"/>
              <a:defRPr/>
            </a:pPr>
            <a:endPar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a:p>
            <a:pPr marL="342900" indent="-342900">
              <a:lnSpc>
                <a:spcPct val="100000"/>
              </a:lnSpc>
              <a:spcBef>
                <a:spcPts val="0"/>
              </a:spcBef>
              <a:buFontTx/>
              <a:buChar char="-"/>
              <a:defRPr/>
            </a:pPr>
            <a:endParaRPr kumimoji="0" lang="en-US" sz="20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a:p>
            <a:pPr marL="342900" indent="-342900">
              <a:lnSpc>
                <a:spcPct val="100000"/>
              </a:lnSpc>
              <a:spcBef>
                <a:spcPts val="0"/>
              </a:spcBef>
              <a:buFontTx/>
              <a:buChar char="-"/>
              <a:defRPr/>
            </a:pPr>
            <a:endParaRPr kumimoji="0" lang="en-US" sz="2400" b="0" i="0" u="none" strike="noStrike" kern="1200" cap="none" spc="0" normalizeH="0" baseline="0" noProof="0" dirty="0">
              <a:ln>
                <a:noFill/>
              </a:ln>
              <a:solidFill>
                <a:srgbClr val="AF272F">
                  <a:lumMod val="75000"/>
                </a:srgbClr>
              </a:solidFill>
              <a:effectLst/>
              <a:uLnTx/>
              <a:uFillTx/>
              <a:latin typeface="Aptos Black" panose="020F0502020204030204" pitchFamily="34" charset="0"/>
              <a:cs typeface="Arial"/>
            </a:endParaRPr>
          </a:p>
        </p:txBody>
      </p:sp>
    </p:spTree>
    <p:extLst>
      <p:ext uri="{BB962C8B-B14F-4D97-AF65-F5344CB8AC3E}">
        <p14:creationId xmlns:p14="http://schemas.microsoft.com/office/powerpoint/2010/main" val="137511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8C5C48-D1CA-A88F-265C-A6D1021D1ED1}"/>
              </a:ext>
            </a:extLst>
          </p:cNvPr>
          <p:cNvPicPr>
            <a:picLocks noChangeAspect="1"/>
          </p:cNvPicPr>
          <p:nvPr/>
        </p:nvPicPr>
        <p:blipFill>
          <a:blip r:embed="rId2"/>
          <a:stretch>
            <a:fillRect/>
          </a:stretch>
        </p:blipFill>
        <p:spPr>
          <a:xfrm>
            <a:off x="2006599" y="250734"/>
            <a:ext cx="8178799" cy="4334763"/>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7324725" y="6865"/>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3"/>
          <a:stretch>
            <a:fillRect/>
          </a:stretch>
        </p:blipFill>
        <p:spPr>
          <a:xfrm>
            <a:off x="2" y="-6864"/>
            <a:ext cx="12191998" cy="6857999"/>
          </a:xfrm>
          <a:prstGeom prst="rect">
            <a:avLst/>
          </a:prstGeom>
        </p:spPr>
      </p:pic>
    </p:spTree>
    <p:extLst>
      <p:ext uri="{BB962C8B-B14F-4D97-AF65-F5344CB8AC3E}">
        <p14:creationId xmlns:p14="http://schemas.microsoft.com/office/powerpoint/2010/main" val="423931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E8EE7E-9199-931E-F555-B58EEC7B2D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090" y="939614"/>
            <a:ext cx="3400158" cy="341724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14" name="Title 2">
            <a:extLst>
              <a:ext uri="{FF2B5EF4-FFF2-40B4-BE49-F238E27FC236}">
                <a16:creationId xmlns:a16="http://schemas.microsoft.com/office/drawing/2014/main" id="{15E9AE1D-A835-266F-876E-8383771130F1}"/>
              </a:ext>
            </a:extLst>
          </p:cNvPr>
          <p:cNvSpPr txBox="1">
            <a:spLocks/>
          </p:cNvSpPr>
          <p:nvPr/>
        </p:nvSpPr>
        <p:spPr>
          <a:xfrm>
            <a:off x="165934" y="199285"/>
            <a:ext cx="11212131" cy="5579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lumMod val="85000"/>
                    <a:lumOff val="1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3F3F3F">
                    <a:lumMod val="85000"/>
                    <a:lumOff val="15000"/>
                  </a:srgbClr>
                </a:solidFill>
                <a:effectLst/>
                <a:uLnTx/>
                <a:uFillTx/>
                <a:latin typeface="Calibri" panose="020F0502020204030204"/>
                <a:cs typeface="Arial"/>
              </a:rPr>
              <a:t>Power APP </a:t>
            </a:r>
            <a:r>
              <a:rPr kumimoji="0" lang="en-US" sz="3200" b="1" i="0" u="none" strike="noStrike" kern="1200" cap="none" spc="0" normalizeH="0" baseline="0" noProof="0">
                <a:ln>
                  <a:noFill/>
                </a:ln>
                <a:solidFill>
                  <a:srgbClr val="AF272F">
                    <a:lumMod val="75000"/>
                  </a:srgbClr>
                </a:solidFill>
                <a:effectLst/>
                <a:uLnTx/>
                <a:uFillTx/>
                <a:latin typeface="Calibri" panose="020F0502020204030204"/>
                <a:cs typeface="Arial"/>
              </a:rPr>
              <a:t>Hydration Log</a:t>
            </a:r>
            <a:endParaRPr kumimoji="0" lang="en-US" sz="3200" b="1" i="0" u="none" strike="noStrike" kern="1200" cap="none" spc="0" normalizeH="0" baseline="0" noProof="0" dirty="0">
              <a:ln>
                <a:noFill/>
              </a:ln>
              <a:solidFill>
                <a:srgbClr val="AF272F">
                  <a:lumMod val="75000"/>
                </a:srgbClr>
              </a:solidFill>
              <a:effectLst/>
              <a:uLnTx/>
              <a:uFillTx/>
              <a:latin typeface="Calibri" panose="020F0502020204030204"/>
              <a:cs typeface="Arial"/>
            </a:endParaRPr>
          </a:p>
        </p:txBody>
      </p:sp>
      <p:pic>
        <p:nvPicPr>
          <p:cNvPr id="15" name="Picture 14">
            <a:extLst>
              <a:ext uri="{FF2B5EF4-FFF2-40B4-BE49-F238E27FC236}">
                <a16:creationId xmlns:a16="http://schemas.microsoft.com/office/drawing/2014/main" id="{60C5202D-BE78-1F95-E0DC-1E0D714A0E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750" y="1108368"/>
            <a:ext cx="2685591" cy="4269401"/>
          </a:xfrm>
          <a:prstGeom prst="rect">
            <a:avLst/>
          </a:prstGeom>
        </p:spPr>
      </p:pic>
      <p:pic>
        <p:nvPicPr>
          <p:cNvPr id="16" name="Picture 15">
            <a:extLst>
              <a:ext uri="{FF2B5EF4-FFF2-40B4-BE49-F238E27FC236}">
                <a16:creationId xmlns:a16="http://schemas.microsoft.com/office/drawing/2014/main" id="{F8DDD494-D260-9F73-5197-9620D76312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5336" y="720187"/>
            <a:ext cx="2716491" cy="4343400"/>
          </a:xfrm>
          <a:prstGeom prst="rect">
            <a:avLst/>
          </a:prstGeom>
        </p:spPr>
      </p:pic>
      <p:pic>
        <p:nvPicPr>
          <p:cNvPr id="17" name="Picture 16">
            <a:extLst>
              <a:ext uri="{FF2B5EF4-FFF2-40B4-BE49-F238E27FC236}">
                <a16:creationId xmlns:a16="http://schemas.microsoft.com/office/drawing/2014/main" id="{39B665E3-1990-340A-6A81-0964D7C7AB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9425" y="2526427"/>
            <a:ext cx="2716491" cy="4187325"/>
          </a:xfrm>
          <a:prstGeom prst="rect">
            <a:avLst/>
          </a:prstGeom>
        </p:spPr>
      </p:pic>
      <p:pic>
        <p:nvPicPr>
          <p:cNvPr id="18" name="Picture 17">
            <a:extLst>
              <a:ext uri="{FF2B5EF4-FFF2-40B4-BE49-F238E27FC236}">
                <a16:creationId xmlns:a16="http://schemas.microsoft.com/office/drawing/2014/main" id="{CFD599D8-E3E6-5ACB-DD9C-920C4DBFE3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8922" y="939614"/>
            <a:ext cx="2716491" cy="4343400"/>
          </a:xfrm>
          <a:prstGeom prst="rect">
            <a:avLst/>
          </a:prstGeom>
        </p:spPr>
      </p:pic>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7"/>
          <a:stretch>
            <a:fillRect/>
          </a:stretch>
        </p:blipFill>
        <p:spPr>
          <a:xfrm>
            <a:off x="0" y="1"/>
            <a:ext cx="12191998" cy="6857999"/>
          </a:xfrm>
          <a:prstGeom prst="rect">
            <a:avLst/>
          </a:prstGeom>
        </p:spPr>
      </p:pic>
    </p:spTree>
    <p:extLst>
      <p:ext uri="{BB962C8B-B14F-4D97-AF65-F5344CB8AC3E}">
        <p14:creationId xmlns:p14="http://schemas.microsoft.com/office/powerpoint/2010/main" val="289580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tretch>
            <a:fillRect/>
          </a:stretch>
        </p:blipFill>
        <p:spPr>
          <a:xfrm>
            <a:off x="2" y="1"/>
            <a:ext cx="12191998" cy="6857999"/>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17" name="Title 2">
            <a:extLst>
              <a:ext uri="{FF2B5EF4-FFF2-40B4-BE49-F238E27FC236}">
                <a16:creationId xmlns:a16="http://schemas.microsoft.com/office/drawing/2014/main" id="{DA241224-21BA-AD98-0C0B-34DD3C34E739}"/>
              </a:ext>
            </a:extLst>
          </p:cNvPr>
          <p:cNvSpPr txBox="1">
            <a:spLocks/>
          </p:cNvSpPr>
          <p:nvPr/>
        </p:nvSpPr>
        <p:spPr>
          <a:xfrm>
            <a:off x="188902" y="72511"/>
            <a:ext cx="11212131" cy="55790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lumMod val="85000"/>
                    <a:lumOff val="1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3F3F3F">
                    <a:lumMod val="85000"/>
                    <a:lumOff val="15000"/>
                  </a:srgbClr>
                </a:solidFill>
                <a:effectLst/>
                <a:uLnTx/>
                <a:uFillTx/>
                <a:latin typeface="Calibri" panose="020F0502020204030204"/>
                <a:cs typeface="Arial"/>
              </a:rPr>
              <a:t>Technology to </a:t>
            </a:r>
            <a:r>
              <a:rPr kumimoji="0" lang="en-US" sz="3200" b="1" i="0" u="none" strike="noStrike" kern="1200" cap="none" spc="0" normalizeH="0" baseline="0" noProof="0" dirty="0">
                <a:ln>
                  <a:noFill/>
                </a:ln>
                <a:solidFill>
                  <a:srgbClr val="AF272F">
                    <a:lumMod val="75000"/>
                  </a:srgbClr>
                </a:solidFill>
                <a:effectLst/>
                <a:uLnTx/>
                <a:uFillTx/>
                <a:latin typeface="Calibri" panose="020F0502020204030204"/>
                <a:cs typeface="Arial"/>
              </a:rPr>
              <a:t>Combat Hydration</a:t>
            </a:r>
          </a:p>
        </p:txBody>
      </p:sp>
      <p:grpSp>
        <p:nvGrpSpPr>
          <p:cNvPr id="18" name="Group 3">
            <a:extLst>
              <a:ext uri="{FF2B5EF4-FFF2-40B4-BE49-F238E27FC236}">
                <a16:creationId xmlns:a16="http://schemas.microsoft.com/office/drawing/2014/main" id="{A57565F8-052F-D5A6-C2C2-BF4F8682CB12}"/>
              </a:ext>
            </a:extLst>
          </p:cNvPr>
          <p:cNvGrpSpPr/>
          <p:nvPr/>
        </p:nvGrpSpPr>
        <p:grpSpPr>
          <a:xfrm>
            <a:off x="3511642" y="1052434"/>
            <a:ext cx="8588991" cy="5673420"/>
            <a:chOff x="3427646" y="825492"/>
            <a:chExt cx="8539407" cy="5643393"/>
          </a:xfrm>
        </p:grpSpPr>
        <p:pic>
          <p:nvPicPr>
            <p:cNvPr id="19" name="Picture 18">
              <a:extLst>
                <a:ext uri="{FF2B5EF4-FFF2-40B4-BE49-F238E27FC236}">
                  <a16:creationId xmlns:a16="http://schemas.microsoft.com/office/drawing/2014/main" id="{1E6FDED4-40CF-5567-25D5-07E9FD73390A}"/>
                </a:ext>
              </a:extLst>
            </p:cNvPr>
            <p:cNvPicPr>
              <a:picLocks noChangeAspect="1"/>
            </p:cNvPicPr>
            <p:nvPr/>
          </p:nvPicPr>
          <p:blipFill>
            <a:blip r:embed="rId3"/>
            <a:stretch>
              <a:fillRect/>
            </a:stretch>
          </p:blipFill>
          <p:spPr>
            <a:xfrm>
              <a:off x="3427646" y="825492"/>
              <a:ext cx="8539407" cy="5643393"/>
            </a:xfrm>
            <a:prstGeom prst="rect">
              <a:avLst/>
            </a:prstGeom>
            <a:noFill/>
            <a:ln w="9528" cap="flat">
              <a:solidFill>
                <a:srgbClr val="7F7F7F"/>
              </a:solidFill>
              <a:prstDash val="solid"/>
              <a:miter/>
            </a:ln>
            <a:effectLst>
              <a:outerShdw dist="139699" dir="2700000" algn="tl">
                <a:srgbClr val="333333">
                  <a:alpha val="65000"/>
                </a:srgbClr>
              </a:outerShdw>
            </a:effectLst>
          </p:spPr>
        </p:pic>
        <p:sp>
          <p:nvSpPr>
            <p:cNvPr id="20" name="Rectangle: Rounded Corners 2">
              <a:extLst>
                <a:ext uri="{FF2B5EF4-FFF2-40B4-BE49-F238E27FC236}">
                  <a16:creationId xmlns:a16="http://schemas.microsoft.com/office/drawing/2014/main" id="{2599B308-8B01-3706-CDE5-6DF6798C4526}"/>
                </a:ext>
              </a:extLst>
            </p:cNvPr>
            <p:cNvSpPr/>
            <p:nvPr/>
          </p:nvSpPr>
          <p:spPr>
            <a:xfrm>
              <a:off x="3608679" y="994748"/>
              <a:ext cx="1084432" cy="3608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2F2F2"/>
            </a:solidFill>
            <a:ln w="12701" cap="flat">
              <a:solidFill>
                <a:srgbClr val="BFBFB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sz="1000" i="1">
                  <a:solidFill>
                    <a:srgbClr val="525252"/>
                  </a:solidFill>
                  <a:latin typeface="Calibri"/>
                  <a:cs typeface="Arial"/>
                </a:rPr>
                <a:t>Confidential Client</a:t>
              </a:r>
            </a:p>
          </p:txBody>
        </p:sp>
      </p:grpSp>
      <p:sp>
        <p:nvSpPr>
          <p:cNvPr id="22" name="TextBox 7">
            <a:extLst>
              <a:ext uri="{FF2B5EF4-FFF2-40B4-BE49-F238E27FC236}">
                <a16:creationId xmlns:a16="http://schemas.microsoft.com/office/drawing/2014/main" id="{05FB929F-359D-FB66-24F0-E880942352AD}"/>
              </a:ext>
            </a:extLst>
          </p:cNvPr>
          <p:cNvSpPr txBox="1"/>
          <p:nvPr/>
        </p:nvSpPr>
        <p:spPr>
          <a:xfrm>
            <a:off x="188902" y="634713"/>
            <a:ext cx="3133840" cy="3724096"/>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US" sz="1600" b="1" dirty="0">
                <a:solidFill>
                  <a:srgbClr val="A4262C"/>
                </a:solidFill>
                <a:latin typeface="Calibri"/>
                <a:cs typeface="Arial"/>
              </a:rPr>
              <a:t>MX3 Hydration Testing System</a:t>
            </a:r>
          </a:p>
          <a:p>
            <a:pPr>
              <a:defRPr sz="1800" b="0" i="0" u="none" strike="noStrike" kern="0" cap="none" spc="0" baseline="0">
                <a:solidFill>
                  <a:srgbClr val="000000"/>
                </a:solidFill>
                <a:uFillTx/>
              </a:defRPr>
            </a:pPr>
            <a:endParaRPr lang="en-US" sz="900" b="1" dirty="0">
              <a:solidFill>
                <a:srgbClr val="A4262C"/>
              </a:solidFill>
              <a:latin typeface="Calibri"/>
              <a:cs typeface="Arial"/>
            </a:endParaRPr>
          </a:p>
          <a:p>
            <a:pPr>
              <a:defRPr sz="1800" b="0" i="0" u="none" strike="noStrike" kern="0" cap="none" spc="0" baseline="0">
                <a:solidFill>
                  <a:srgbClr val="000000"/>
                </a:solidFill>
                <a:uFillTx/>
              </a:defRPr>
            </a:pPr>
            <a:r>
              <a:rPr lang="en-US" sz="1400" dirty="0">
                <a:solidFill>
                  <a:srgbClr val="3F3F3F"/>
                </a:solidFill>
                <a:latin typeface="Calibri"/>
                <a:cs typeface="Arial"/>
              </a:rPr>
              <a:t>Brown &amp; Root implemented the MX3 Hydration Testing System to prevent heat related illnesses.  </a:t>
            </a:r>
          </a:p>
          <a:p>
            <a:pPr marL="285750" indent="-285750">
              <a:spcBef>
                <a:spcPts val="600"/>
              </a:spcBef>
              <a:buClr>
                <a:srgbClr val="A4262C"/>
              </a:buClr>
              <a:buSzPct val="100000"/>
              <a:buFont typeface="Wingdings" pitchFamily="2"/>
              <a:buChar char="§"/>
              <a:defRPr sz="1800" b="0" i="0" u="none" strike="noStrike" kern="0" cap="none" spc="0" baseline="0">
                <a:solidFill>
                  <a:srgbClr val="000000"/>
                </a:solidFill>
                <a:uFillTx/>
              </a:defRPr>
            </a:pPr>
            <a:r>
              <a:rPr lang="en-US" sz="1400" dirty="0">
                <a:solidFill>
                  <a:srgbClr val="3F3F3F"/>
                </a:solidFill>
                <a:latin typeface="Calibri"/>
                <a:cs typeface="Arial"/>
              </a:rPr>
              <a:t>Portable solution for measurement of hydration anytime and anywhere</a:t>
            </a:r>
          </a:p>
          <a:p>
            <a:pPr marL="285750" indent="-285750">
              <a:spcBef>
                <a:spcPts val="600"/>
              </a:spcBef>
              <a:buClr>
                <a:srgbClr val="A4262C"/>
              </a:buClr>
              <a:buSzPct val="100000"/>
              <a:buFont typeface="Wingdings" pitchFamily="2"/>
              <a:buChar char="§"/>
              <a:defRPr sz="1800" b="0" i="0" u="none" strike="noStrike" kern="0" cap="none" spc="0" baseline="0">
                <a:solidFill>
                  <a:srgbClr val="000000"/>
                </a:solidFill>
                <a:uFillTx/>
              </a:defRPr>
            </a:pPr>
            <a:r>
              <a:rPr lang="en-US" sz="1400" dirty="0">
                <a:solidFill>
                  <a:srgbClr val="3F3F3F"/>
                </a:solidFill>
                <a:latin typeface="Calibri"/>
                <a:cs typeface="Arial"/>
              </a:rPr>
              <a:t>Number that it generates is a tangible representation of an individual’s state of hydration</a:t>
            </a:r>
          </a:p>
          <a:p>
            <a:pPr marL="285750" indent="-285750">
              <a:spcBef>
                <a:spcPts val="600"/>
              </a:spcBef>
              <a:buClr>
                <a:srgbClr val="A4262C"/>
              </a:buClr>
              <a:buSzPct val="100000"/>
              <a:buFont typeface="Wingdings" pitchFamily="2"/>
              <a:buChar char="§"/>
              <a:defRPr sz="1800" b="0" i="0" u="none" strike="noStrike" kern="0" cap="none" spc="0" baseline="0">
                <a:solidFill>
                  <a:srgbClr val="000000"/>
                </a:solidFill>
                <a:uFillTx/>
              </a:defRPr>
            </a:pPr>
            <a:r>
              <a:rPr lang="en-US" sz="1400" kern="0" dirty="0">
                <a:solidFill>
                  <a:srgbClr val="3F3F3F"/>
                </a:solidFill>
                <a:latin typeface="Calibri"/>
                <a:cs typeface="Arial"/>
              </a:rPr>
              <a:t>Creates new levels of engagement with </a:t>
            </a:r>
            <a:r>
              <a:rPr lang="en-US" sz="1400" dirty="0">
                <a:solidFill>
                  <a:srgbClr val="3F3F3F"/>
                </a:solidFill>
                <a:latin typeface="Calibri"/>
                <a:cs typeface="Arial"/>
              </a:rPr>
              <a:t>instant results to the individual and the dashboard which  equips managers to analyze and adjust critical factors that cause heat illnesses </a:t>
            </a:r>
          </a:p>
        </p:txBody>
      </p:sp>
    </p:spTree>
    <p:extLst>
      <p:ext uri="{BB962C8B-B14F-4D97-AF65-F5344CB8AC3E}">
        <p14:creationId xmlns:p14="http://schemas.microsoft.com/office/powerpoint/2010/main" val="287871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tretch>
            <a:fillRect/>
          </a:stretch>
        </p:blipFill>
        <p:spPr>
          <a:xfrm>
            <a:off x="2" y="1"/>
            <a:ext cx="12191998" cy="6857999"/>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26" name="Picture 25">
            <a:extLst>
              <a:ext uri="{FF2B5EF4-FFF2-40B4-BE49-F238E27FC236}">
                <a16:creationId xmlns:a16="http://schemas.microsoft.com/office/drawing/2014/main" id="{95BB0458-7E6B-99F9-2974-62C0A6791A5C}"/>
              </a:ext>
            </a:extLst>
          </p:cNvPr>
          <p:cNvPicPr>
            <a:picLocks noChangeAspect="1"/>
          </p:cNvPicPr>
          <p:nvPr/>
        </p:nvPicPr>
        <p:blipFill>
          <a:blip r:embed="rId3"/>
          <a:stretch>
            <a:fillRect/>
          </a:stretch>
        </p:blipFill>
        <p:spPr>
          <a:xfrm>
            <a:off x="525381" y="1528305"/>
            <a:ext cx="1590112" cy="1100199"/>
          </a:xfrm>
          <a:prstGeom prst="rect">
            <a:avLst/>
          </a:prstGeom>
        </p:spPr>
      </p:pic>
      <p:sp>
        <p:nvSpPr>
          <p:cNvPr id="27" name="TextBox 26">
            <a:extLst>
              <a:ext uri="{FF2B5EF4-FFF2-40B4-BE49-F238E27FC236}">
                <a16:creationId xmlns:a16="http://schemas.microsoft.com/office/drawing/2014/main" id="{310EDD0B-69FE-D85E-643F-B6DA89EFDFDB}"/>
              </a:ext>
            </a:extLst>
          </p:cNvPr>
          <p:cNvSpPr txBox="1"/>
          <p:nvPr/>
        </p:nvSpPr>
        <p:spPr>
          <a:xfrm>
            <a:off x="5966234" y="2645703"/>
            <a:ext cx="674602" cy="246221"/>
          </a:xfrm>
          <a:prstGeom prst="rect">
            <a:avLst/>
          </a:prstGeom>
          <a:noFill/>
        </p:spPr>
        <p:txBody>
          <a:bodyPr wrap="square" rtlCol="0">
            <a:spAutoFit/>
          </a:bodyPr>
          <a:lstStyle/>
          <a:p>
            <a:r>
              <a:rPr lang="en-US" sz="1000" dirty="0"/>
              <a:t>63.7</a:t>
            </a:r>
          </a:p>
        </p:txBody>
      </p:sp>
      <p:pic>
        <p:nvPicPr>
          <p:cNvPr id="28" name="Picture 27">
            <a:extLst>
              <a:ext uri="{FF2B5EF4-FFF2-40B4-BE49-F238E27FC236}">
                <a16:creationId xmlns:a16="http://schemas.microsoft.com/office/drawing/2014/main" id="{15E8925B-6E35-FF85-4E05-12B208F024A7}"/>
              </a:ext>
            </a:extLst>
          </p:cNvPr>
          <p:cNvPicPr>
            <a:picLocks noChangeAspect="1"/>
          </p:cNvPicPr>
          <p:nvPr/>
        </p:nvPicPr>
        <p:blipFill>
          <a:blip r:embed="rId4"/>
          <a:stretch>
            <a:fillRect/>
          </a:stretch>
        </p:blipFill>
        <p:spPr>
          <a:xfrm>
            <a:off x="2152018" y="1528305"/>
            <a:ext cx="1617631" cy="1100199"/>
          </a:xfrm>
          <a:prstGeom prst="rect">
            <a:avLst/>
          </a:prstGeom>
        </p:spPr>
      </p:pic>
      <p:pic>
        <p:nvPicPr>
          <p:cNvPr id="29" name="Picture 28">
            <a:extLst>
              <a:ext uri="{FF2B5EF4-FFF2-40B4-BE49-F238E27FC236}">
                <a16:creationId xmlns:a16="http://schemas.microsoft.com/office/drawing/2014/main" id="{378F1CCB-6610-9585-71D6-6C521142293D}"/>
              </a:ext>
            </a:extLst>
          </p:cNvPr>
          <p:cNvPicPr>
            <a:picLocks noChangeAspect="1"/>
          </p:cNvPicPr>
          <p:nvPr/>
        </p:nvPicPr>
        <p:blipFill>
          <a:blip r:embed="rId5"/>
          <a:stretch>
            <a:fillRect/>
          </a:stretch>
        </p:blipFill>
        <p:spPr>
          <a:xfrm>
            <a:off x="3806174" y="1528305"/>
            <a:ext cx="1590112" cy="1100199"/>
          </a:xfrm>
          <a:prstGeom prst="rect">
            <a:avLst/>
          </a:prstGeom>
        </p:spPr>
      </p:pic>
      <p:sp>
        <p:nvSpPr>
          <p:cNvPr id="30" name="TextBox 29">
            <a:extLst>
              <a:ext uri="{FF2B5EF4-FFF2-40B4-BE49-F238E27FC236}">
                <a16:creationId xmlns:a16="http://schemas.microsoft.com/office/drawing/2014/main" id="{C031B739-9A6E-D6A6-B61D-9308DD6EB164}"/>
              </a:ext>
            </a:extLst>
          </p:cNvPr>
          <p:cNvSpPr txBox="1"/>
          <p:nvPr/>
        </p:nvSpPr>
        <p:spPr>
          <a:xfrm>
            <a:off x="9135311" y="2645704"/>
            <a:ext cx="674602" cy="246221"/>
          </a:xfrm>
          <a:prstGeom prst="rect">
            <a:avLst/>
          </a:prstGeom>
          <a:noFill/>
        </p:spPr>
        <p:txBody>
          <a:bodyPr wrap="square" rtlCol="0">
            <a:spAutoFit/>
          </a:bodyPr>
          <a:lstStyle/>
          <a:p>
            <a:r>
              <a:rPr lang="en-US" sz="1000" dirty="0"/>
              <a:t>54.0</a:t>
            </a:r>
          </a:p>
        </p:txBody>
      </p:sp>
      <p:pic>
        <p:nvPicPr>
          <p:cNvPr id="31" name="Picture 30">
            <a:extLst>
              <a:ext uri="{FF2B5EF4-FFF2-40B4-BE49-F238E27FC236}">
                <a16:creationId xmlns:a16="http://schemas.microsoft.com/office/drawing/2014/main" id="{7DA8C68E-CBA2-C8FC-DA53-6B9CB4456E2B}"/>
              </a:ext>
            </a:extLst>
          </p:cNvPr>
          <p:cNvPicPr>
            <a:picLocks noChangeAspect="1"/>
          </p:cNvPicPr>
          <p:nvPr/>
        </p:nvPicPr>
        <p:blipFill>
          <a:blip r:embed="rId6"/>
          <a:stretch>
            <a:fillRect/>
          </a:stretch>
        </p:blipFill>
        <p:spPr>
          <a:xfrm>
            <a:off x="5426562" y="1521675"/>
            <a:ext cx="1590112" cy="1100199"/>
          </a:xfrm>
          <a:prstGeom prst="rect">
            <a:avLst/>
          </a:prstGeom>
        </p:spPr>
      </p:pic>
      <p:sp>
        <p:nvSpPr>
          <p:cNvPr id="32" name="TextBox 31">
            <a:extLst>
              <a:ext uri="{FF2B5EF4-FFF2-40B4-BE49-F238E27FC236}">
                <a16:creationId xmlns:a16="http://schemas.microsoft.com/office/drawing/2014/main" id="{BBF1954C-ED7A-1B95-296C-4E3888EECB7E}"/>
              </a:ext>
            </a:extLst>
          </p:cNvPr>
          <p:cNvSpPr txBox="1"/>
          <p:nvPr/>
        </p:nvSpPr>
        <p:spPr>
          <a:xfrm>
            <a:off x="988439" y="2645704"/>
            <a:ext cx="674602" cy="246221"/>
          </a:xfrm>
          <a:prstGeom prst="rect">
            <a:avLst/>
          </a:prstGeom>
          <a:noFill/>
        </p:spPr>
        <p:txBody>
          <a:bodyPr wrap="square" rtlCol="0">
            <a:spAutoFit/>
          </a:bodyPr>
          <a:lstStyle/>
          <a:p>
            <a:r>
              <a:rPr lang="en-US" sz="1000" dirty="0"/>
              <a:t>49.1</a:t>
            </a:r>
          </a:p>
        </p:txBody>
      </p:sp>
      <p:sp>
        <p:nvSpPr>
          <p:cNvPr id="33" name="TextBox 32">
            <a:extLst>
              <a:ext uri="{FF2B5EF4-FFF2-40B4-BE49-F238E27FC236}">
                <a16:creationId xmlns:a16="http://schemas.microsoft.com/office/drawing/2014/main" id="{706D0E5C-A1F2-4D39-2870-5EEAA90AB0E5}"/>
              </a:ext>
            </a:extLst>
          </p:cNvPr>
          <p:cNvSpPr txBox="1"/>
          <p:nvPr/>
        </p:nvSpPr>
        <p:spPr>
          <a:xfrm>
            <a:off x="5652218" y="1101593"/>
            <a:ext cx="1052199" cy="430887"/>
          </a:xfrm>
          <a:prstGeom prst="rect">
            <a:avLst/>
          </a:prstGeom>
          <a:noFill/>
        </p:spPr>
        <p:txBody>
          <a:bodyPr wrap="square" rtlCol="0">
            <a:spAutoFit/>
          </a:bodyPr>
          <a:lstStyle/>
          <a:p>
            <a:pPr algn="ctr"/>
            <a:r>
              <a:rPr lang="en-US" sz="1100" dirty="0"/>
              <a:t>Week 4 </a:t>
            </a:r>
          </a:p>
          <a:p>
            <a:pPr algn="ctr"/>
            <a:r>
              <a:rPr lang="en-US" sz="1100" dirty="0"/>
              <a:t>7/1 to 7/7</a:t>
            </a:r>
          </a:p>
        </p:txBody>
      </p:sp>
      <p:sp>
        <p:nvSpPr>
          <p:cNvPr id="34" name="TextBox 33">
            <a:extLst>
              <a:ext uri="{FF2B5EF4-FFF2-40B4-BE49-F238E27FC236}">
                <a16:creationId xmlns:a16="http://schemas.microsoft.com/office/drawing/2014/main" id="{FA10879C-A81A-2495-68D3-42F29029FF2E}"/>
              </a:ext>
            </a:extLst>
          </p:cNvPr>
          <p:cNvSpPr txBox="1"/>
          <p:nvPr/>
        </p:nvSpPr>
        <p:spPr>
          <a:xfrm>
            <a:off x="7178457" y="1096216"/>
            <a:ext cx="1226785" cy="430887"/>
          </a:xfrm>
          <a:prstGeom prst="rect">
            <a:avLst/>
          </a:prstGeom>
          <a:noFill/>
        </p:spPr>
        <p:txBody>
          <a:bodyPr wrap="square" rtlCol="0">
            <a:spAutoFit/>
          </a:bodyPr>
          <a:lstStyle/>
          <a:p>
            <a:pPr algn="ctr"/>
            <a:r>
              <a:rPr lang="en-US" sz="1100" dirty="0">
                <a:highlight>
                  <a:srgbClr val="FFFF00"/>
                </a:highlight>
              </a:rPr>
              <a:t>Week 5 </a:t>
            </a:r>
          </a:p>
          <a:p>
            <a:pPr algn="ctr"/>
            <a:r>
              <a:rPr lang="en-US" sz="1100" dirty="0">
                <a:highlight>
                  <a:srgbClr val="FFFF00"/>
                </a:highlight>
              </a:rPr>
              <a:t>7/8 to 7/14</a:t>
            </a:r>
          </a:p>
        </p:txBody>
      </p:sp>
      <p:pic>
        <p:nvPicPr>
          <p:cNvPr id="35" name="Picture 34">
            <a:extLst>
              <a:ext uri="{FF2B5EF4-FFF2-40B4-BE49-F238E27FC236}">
                <a16:creationId xmlns:a16="http://schemas.microsoft.com/office/drawing/2014/main" id="{DB892370-7B28-FFB4-1DF5-85A2E618DFA3}"/>
              </a:ext>
            </a:extLst>
          </p:cNvPr>
          <p:cNvPicPr>
            <a:picLocks noChangeAspect="1"/>
          </p:cNvPicPr>
          <p:nvPr/>
        </p:nvPicPr>
        <p:blipFill>
          <a:blip r:embed="rId7"/>
          <a:stretch>
            <a:fillRect/>
          </a:stretch>
        </p:blipFill>
        <p:spPr>
          <a:xfrm>
            <a:off x="7046950" y="1517696"/>
            <a:ext cx="1617631" cy="1100199"/>
          </a:xfrm>
          <a:prstGeom prst="rect">
            <a:avLst/>
          </a:prstGeom>
        </p:spPr>
      </p:pic>
      <p:sp>
        <p:nvSpPr>
          <p:cNvPr id="36" name="TextBox 35">
            <a:extLst>
              <a:ext uri="{FF2B5EF4-FFF2-40B4-BE49-F238E27FC236}">
                <a16:creationId xmlns:a16="http://schemas.microsoft.com/office/drawing/2014/main" id="{01FE85CF-15C4-08E9-7BDA-4A61B3860D78}"/>
              </a:ext>
            </a:extLst>
          </p:cNvPr>
          <p:cNvSpPr txBox="1"/>
          <p:nvPr/>
        </p:nvSpPr>
        <p:spPr>
          <a:xfrm>
            <a:off x="2561386" y="2645704"/>
            <a:ext cx="674602" cy="246221"/>
          </a:xfrm>
          <a:prstGeom prst="rect">
            <a:avLst/>
          </a:prstGeom>
          <a:noFill/>
        </p:spPr>
        <p:txBody>
          <a:bodyPr wrap="square" rtlCol="0">
            <a:spAutoFit/>
          </a:bodyPr>
          <a:lstStyle/>
          <a:p>
            <a:r>
              <a:rPr lang="en-US" sz="1000" dirty="0"/>
              <a:t>51.9</a:t>
            </a:r>
          </a:p>
        </p:txBody>
      </p:sp>
      <p:sp>
        <p:nvSpPr>
          <p:cNvPr id="37" name="TextBox 36">
            <a:extLst>
              <a:ext uri="{FF2B5EF4-FFF2-40B4-BE49-F238E27FC236}">
                <a16:creationId xmlns:a16="http://schemas.microsoft.com/office/drawing/2014/main" id="{ECFF7401-C039-4AB2-F3DA-9E3FF2687DCF}"/>
              </a:ext>
            </a:extLst>
          </p:cNvPr>
          <p:cNvSpPr txBox="1"/>
          <p:nvPr/>
        </p:nvSpPr>
        <p:spPr>
          <a:xfrm>
            <a:off x="8747775" y="1097418"/>
            <a:ext cx="1266369" cy="430887"/>
          </a:xfrm>
          <a:prstGeom prst="rect">
            <a:avLst/>
          </a:prstGeom>
          <a:noFill/>
        </p:spPr>
        <p:txBody>
          <a:bodyPr wrap="square" rtlCol="0">
            <a:spAutoFit/>
          </a:bodyPr>
          <a:lstStyle/>
          <a:p>
            <a:pPr algn="ctr"/>
            <a:r>
              <a:rPr lang="en-US" sz="1100" dirty="0"/>
              <a:t>Week 6 </a:t>
            </a:r>
          </a:p>
          <a:p>
            <a:pPr algn="ctr"/>
            <a:r>
              <a:rPr lang="en-US" sz="1100" dirty="0"/>
              <a:t>7/15 to 7/21</a:t>
            </a:r>
          </a:p>
        </p:txBody>
      </p:sp>
      <p:pic>
        <p:nvPicPr>
          <p:cNvPr id="38" name="Picture 37">
            <a:extLst>
              <a:ext uri="{FF2B5EF4-FFF2-40B4-BE49-F238E27FC236}">
                <a16:creationId xmlns:a16="http://schemas.microsoft.com/office/drawing/2014/main" id="{94BED852-08B1-C20A-F169-2D0F5FBB68A9}"/>
              </a:ext>
            </a:extLst>
          </p:cNvPr>
          <p:cNvPicPr>
            <a:picLocks noChangeAspect="1"/>
          </p:cNvPicPr>
          <p:nvPr/>
        </p:nvPicPr>
        <p:blipFill>
          <a:blip r:embed="rId8"/>
          <a:stretch>
            <a:fillRect/>
          </a:stretch>
        </p:blipFill>
        <p:spPr>
          <a:xfrm>
            <a:off x="8673099" y="1517696"/>
            <a:ext cx="1617630" cy="1100199"/>
          </a:xfrm>
          <a:prstGeom prst="rect">
            <a:avLst/>
          </a:prstGeom>
        </p:spPr>
      </p:pic>
      <p:sp>
        <p:nvSpPr>
          <p:cNvPr id="39" name="TextBox 38">
            <a:extLst>
              <a:ext uri="{FF2B5EF4-FFF2-40B4-BE49-F238E27FC236}">
                <a16:creationId xmlns:a16="http://schemas.microsoft.com/office/drawing/2014/main" id="{45ED2495-200F-81E7-0750-7D4174BC2C58}"/>
              </a:ext>
            </a:extLst>
          </p:cNvPr>
          <p:cNvSpPr txBox="1"/>
          <p:nvPr/>
        </p:nvSpPr>
        <p:spPr>
          <a:xfrm>
            <a:off x="4260804" y="2645704"/>
            <a:ext cx="674602" cy="246221"/>
          </a:xfrm>
          <a:prstGeom prst="rect">
            <a:avLst/>
          </a:prstGeom>
          <a:noFill/>
        </p:spPr>
        <p:txBody>
          <a:bodyPr wrap="square" rtlCol="0">
            <a:spAutoFit/>
          </a:bodyPr>
          <a:lstStyle/>
          <a:p>
            <a:r>
              <a:rPr lang="en-US" sz="1000" dirty="0"/>
              <a:t>46.7</a:t>
            </a:r>
          </a:p>
        </p:txBody>
      </p:sp>
      <p:sp>
        <p:nvSpPr>
          <p:cNvPr id="40" name="TextBox 39">
            <a:extLst>
              <a:ext uri="{FF2B5EF4-FFF2-40B4-BE49-F238E27FC236}">
                <a16:creationId xmlns:a16="http://schemas.microsoft.com/office/drawing/2014/main" id="{E5D1D191-033B-E283-D080-2C9F4D70509E}"/>
              </a:ext>
            </a:extLst>
          </p:cNvPr>
          <p:cNvSpPr txBox="1"/>
          <p:nvPr/>
        </p:nvSpPr>
        <p:spPr>
          <a:xfrm>
            <a:off x="7174497" y="2617895"/>
            <a:ext cx="1590113" cy="400110"/>
          </a:xfrm>
          <a:prstGeom prst="rect">
            <a:avLst/>
          </a:prstGeom>
          <a:noFill/>
        </p:spPr>
        <p:txBody>
          <a:bodyPr wrap="square" rtlCol="0">
            <a:spAutoFit/>
          </a:bodyPr>
          <a:lstStyle/>
          <a:p>
            <a:r>
              <a:rPr lang="en-US" sz="1000" dirty="0"/>
              <a:t>Hurricane Week     57.3</a:t>
            </a:r>
          </a:p>
          <a:p>
            <a:endParaRPr lang="en-US" sz="1000" dirty="0"/>
          </a:p>
        </p:txBody>
      </p:sp>
      <p:sp>
        <p:nvSpPr>
          <p:cNvPr id="41" name="TextBox 40">
            <a:extLst>
              <a:ext uri="{FF2B5EF4-FFF2-40B4-BE49-F238E27FC236}">
                <a16:creationId xmlns:a16="http://schemas.microsoft.com/office/drawing/2014/main" id="{9E8E18D0-A954-6D53-BE0A-CEF65E359C35}"/>
              </a:ext>
            </a:extLst>
          </p:cNvPr>
          <p:cNvSpPr txBox="1"/>
          <p:nvPr/>
        </p:nvSpPr>
        <p:spPr>
          <a:xfrm>
            <a:off x="791672" y="1099229"/>
            <a:ext cx="1154589" cy="430887"/>
          </a:xfrm>
          <a:prstGeom prst="rect">
            <a:avLst/>
          </a:prstGeom>
          <a:noFill/>
        </p:spPr>
        <p:txBody>
          <a:bodyPr wrap="square" rtlCol="0">
            <a:spAutoFit/>
          </a:bodyPr>
          <a:lstStyle/>
          <a:p>
            <a:pPr algn="ctr"/>
            <a:r>
              <a:rPr lang="en-US" sz="1100" dirty="0"/>
              <a:t>Week 1</a:t>
            </a:r>
          </a:p>
          <a:p>
            <a:pPr algn="ctr"/>
            <a:r>
              <a:rPr lang="en-US" sz="1100" dirty="0"/>
              <a:t>6/9 to 6/16</a:t>
            </a:r>
          </a:p>
        </p:txBody>
      </p:sp>
      <p:sp>
        <p:nvSpPr>
          <p:cNvPr id="42" name="TextBox 41">
            <a:extLst>
              <a:ext uri="{FF2B5EF4-FFF2-40B4-BE49-F238E27FC236}">
                <a16:creationId xmlns:a16="http://schemas.microsoft.com/office/drawing/2014/main" id="{34FF6173-CE37-FE2B-F79C-DE6EDA19DD3F}"/>
              </a:ext>
            </a:extLst>
          </p:cNvPr>
          <p:cNvSpPr txBox="1"/>
          <p:nvPr/>
        </p:nvSpPr>
        <p:spPr>
          <a:xfrm>
            <a:off x="2324030" y="1131598"/>
            <a:ext cx="1268077" cy="430887"/>
          </a:xfrm>
          <a:prstGeom prst="rect">
            <a:avLst/>
          </a:prstGeom>
          <a:noFill/>
        </p:spPr>
        <p:txBody>
          <a:bodyPr wrap="square" rtlCol="0">
            <a:spAutoFit/>
          </a:bodyPr>
          <a:lstStyle/>
          <a:p>
            <a:pPr algn="ctr"/>
            <a:r>
              <a:rPr lang="en-US" sz="1100" dirty="0"/>
              <a:t>Week 2</a:t>
            </a:r>
          </a:p>
          <a:p>
            <a:pPr algn="ctr"/>
            <a:r>
              <a:rPr lang="en-US" sz="1100" dirty="0"/>
              <a:t>6/17 to 6/23</a:t>
            </a:r>
          </a:p>
        </p:txBody>
      </p:sp>
      <p:sp>
        <p:nvSpPr>
          <p:cNvPr id="43" name="TextBox 42">
            <a:extLst>
              <a:ext uri="{FF2B5EF4-FFF2-40B4-BE49-F238E27FC236}">
                <a16:creationId xmlns:a16="http://schemas.microsoft.com/office/drawing/2014/main" id="{D68EC25C-7EEC-8DC7-C6BF-CBDE42BE18CA}"/>
              </a:ext>
            </a:extLst>
          </p:cNvPr>
          <p:cNvSpPr txBox="1"/>
          <p:nvPr/>
        </p:nvSpPr>
        <p:spPr>
          <a:xfrm>
            <a:off x="3957717" y="1101570"/>
            <a:ext cx="1266367" cy="430887"/>
          </a:xfrm>
          <a:prstGeom prst="rect">
            <a:avLst/>
          </a:prstGeom>
          <a:noFill/>
        </p:spPr>
        <p:txBody>
          <a:bodyPr wrap="square" rtlCol="0">
            <a:spAutoFit/>
          </a:bodyPr>
          <a:lstStyle/>
          <a:p>
            <a:pPr algn="ctr"/>
            <a:r>
              <a:rPr lang="en-US" sz="1100" dirty="0"/>
              <a:t>Week 3 </a:t>
            </a:r>
          </a:p>
          <a:p>
            <a:pPr algn="ctr"/>
            <a:r>
              <a:rPr lang="en-US" sz="1100" dirty="0"/>
              <a:t>6/24 to 6/30</a:t>
            </a:r>
          </a:p>
        </p:txBody>
      </p:sp>
      <p:sp>
        <p:nvSpPr>
          <p:cNvPr id="44" name="TextBox 43">
            <a:extLst>
              <a:ext uri="{FF2B5EF4-FFF2-40B4-BE49-F238E27FC236}">
                <a16:creationId xmlns:a16="http://schemas.microsoft.com/office/drawing/2014/main" id="{51C0433C-173B-AA8F-C298-48A0AB000BE7}"/>
              </a:ext>
            </a:extLst>
          </p:cNvPr>
          <p:cNvSpPr txBox="1"/>
          <p:nvPr/>
        </p:nvSpPr>
        <p:spPr>
          <a:xfrm>
            <a:off x="1077854" y="738645"/>
            <a:ext cx="8825605" cy="338554"/>
          </a:xfrm>
          <a:prstGeom prst="rect">
            <a:avLst/>
          </a:prstGeom>
          <a:noFill/>
        </p:spPr>
        <p:txBody>
          <a:bodyPr wrap="square" rtlCol="0">
            <a:spAutoFit/>
          </a:bodyPr>
          <a:lstStyle/>
          <a:p>
            <a:r>
              <a:rPr lang="en-US" sz="1600" b="1" dirty="0"/>
              <a:t>We tested 50 people a day, which let us test roughly 75% of the work force per week</a:t>
            </a:r>
          </a:p>
        </p:txBody>
      </p:sp>
      <p:sp>
        <p:nvSpPr>
          <p:cNvPr id="46" name="Rectangle 1">
            <a:extLst>
              <a:ext uri="{FF2B5EF4-FFF2-40B4-BE49-F238E27FC236}">
                <a16:creationId xmlns:a16="http://schemas.microsoft.com/office/drawing/2014/main" id="{792D194E-FD81-5451-82F3-7767AB84EFF0}"/>
              </a:ext>
            </a:extLst>
          </p:cNvPr>
          <p:cNvSpPr>
            <a:spLocks noChangeArrowheads="1"/>
          </p:cNvSpPr>
          <p:nvPr/>
        </p:nvSpPr>
        <p:spPr bwMode="auto">
          <a:xfrm>
            <a:off x="97483" y="165730"/>
            <a:ext cx="2974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b="1" i="1" dirty="0">
                <a:solidFill>
                  <a:srgbClr val="AF272F">
                    <a:lumMod val="75000"/>
                  </a:srgbClr>
                </a:solidFill>
                <a:latin typeface="Calibri" panose="020F0502020204030204"/>
                <a:ea typeface="Calibri" panose="020F0502020204030204" pitchFamily="34" charset="0"/>
                <a:cs typeface="Times New Roman" panose="02020603050405020304" pitchFamily="18" charset="0"/>
              </a:rPr>
              <a:t>Brown and Root Case Study</a:t>
            </a:r>
            <a:endParaRPr lang="en-US" altLang="en-US" b="1" i="1" dirty="0">
              <a:solidFill>
                <a:srgbClr val="AF272F">
                  <a:lumMod val="75000"/>
                </a:srgbClr>
              </a:solidFill>
              <a:latin typeface="Calibri" panose="020F0502020204030204"/>
              <a:cs typeface="Arial"/>
            </a:endParaRPr>
          </a:p>
        </p:txBody>
      </p:sp>
      <p:pic>
        <p:nvPicPr>
          <p:cNvPr id="47" name="Picture 2" descr="MX3 Diagnostics">
            <a:extLst>
              <a:ext uri="{FF2B5EF4-FFF2-40B4-BE49-F238E27FC236}">
                <a16:creationId xmlns:a16="http://schemas.microsoft.com/office/drawing/2014/main" id="{1E52959E-EE2E-7E8E-B9E5-2C73426C7E6C}"/>
              </a:ext>
            </a:extLst>
          </p:cNvPr>
          <p:cNvPicPr>
            <a:picLocks noChangeAspect="1"/>
          </p:cNvPicPr>
          <p:nvPr/>
        </p:nvPicPr>
        <p:blipFill>
          <a:blip r:embed="rId9"/>
          <a:srcRect l="59761" t="2822" r="498" b="2805"/>
          <a:stretch>
            <a:fillRect/>
          </a:stretch>
        </p:blipFill>
        <p:spPr>
          <a:xfrm>
            <a:off x="11053086" y="809179"/>
            <a:ext cx="995918" cy="3349412"/>
          </a:xfrm>
          <a:prstGeom prst="rect">
            <a:avLst/>
          </a:prstGeom>
          <a:ln>
            <a:noFill/>
          </a:ln>
          <a:effectLst>
            <a:outerShdw blurRad="190500" algn="tl" rotWithShape="0">
              <a:srgbClr val="000000">
                <a:alpha val="70000"/>
              </a:srgbClr>
            </a:outerShdw>
          </a:effectLst>
        </p:spPr>
      </p:pic>
      <p:sp>
        <p:nvSpPr>
          <p:cNvPr id="49" name="TextBox 48">
            <a:extLst>
              <a:ext uri="{FF2B5EF4-FFF2-40B4-BE49-F238E27FC236}">
                <a16:creationId xmlns:a16="http://schemas.microsoft.com/office/drawing/2014/main" id="{E84319D7-75FB-4314-0F3B-670BDFCF2AD0}"/>
              </a:ext>
            </a:extLst>
          </p:cNvPr>
          <p:cNvSpPr txBox="1"/>
          <p:nvPr/>
        </p:nvSpPr>
        <p:spPr>
          <a:xfrm>
            <a:off x="3235988" y="4329945"/>
            <a:ext cx="5949597" cy="830997"/>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AF272F">
                    <a:lumMod val="75000"/>
                  </a:srgbClr>
                </a:solidFill>
                <a:latin typeface="Calibri" panose="020F0502020204030204"/>
                <a:cs typeface="Arial"/>
              </a:rPr>
              <a:t>The enhanced engagement that this tool provided allowed new and different conversations about hydration which led to a summer without a heat related incident at our pilot site. </a:t>
            </a:r>
          </a:p>
        </p:txBody>
      </p:sp>
      <p:sp>
        <p:nvSpPr>
          <p:cNvPr id="50" name="TextBox 49">
            <a:extLst>
              <a:ext uri="{FF2B5EF4-FFF2-40B4-BE49-F238E27FC236}">
                <a16:creationId xmlns:a16="http://schemas.microsoft.com/office/drawing/2014/main" id="{58761D9D-0287-C2BC-91A5-0577CF2E908E}"/>
              </a:ext>
            </a:extLst>
          </p:cNvPr>
          <p:cNvSpPr txBox="1"/>
          <p:nvPr/>
        </p:nvSpPr>
        <p:spPr>
          <a:xfrm>
            <a:off x="3235988" y="3070353"/>
            <a:ext cx="6943777" cy="338554"/>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AF272F">
                    <a:lumMod val="75000"/>
                  </a:srgbClr>
                </a:solidFill>
                <a:latin typeface="Calibri" panose="020F0502020204030204"/>
                <a:cs typeface="Arial"/>
              </a:rPr>
              <a:t>It gave a tangible result to the workforce so that they could act on.</a:t>
            </a:r>
          </a:p>
        </p:txBody>
      </p:sp>
      <p:sp>
        <p:nvSpPr>
          <p:cNvPr id="52" name="TextBox 51">
            <a:extLst>
              <a:ext uri="{FF2B5EF4-FFF2-40B4-BE49-F238E27FC236}">
                <a16:creationId xmlns:a16="http://schemas.microsoft.com/office/drawing/2014/main" id="{E3630BBB-A7C8-D05D-E4D0-8E735857A914}"/>
              </a:ext>
            </a:extLst>
          </p:cNvPr>
          <p:cNvSpPr txBox="1"/>
          <p:nvPr/>
        </p:nvSpPr>
        <p:spPr>
          <a:xfrm>
            <a:off x="3235988" y="3584425"/>
            <a:ext cx="7495641" cy="584775"/>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rgbClr val="AF272F">
                    <a:lumMod val="75000"/>
                  </a:srgbClr>
                </a:solidFill>
                <a:latin typeface="Calibri" panose="020F0502020204030204"/>
                <a:cs typeface="Arial"/>
              </a:rPr>
              <a:t>Even after Beryl hit, our workforce continued to  remain hydrated  because we were able to maintain our focus on hydrations</a:t>
            </a:r>
          </a:p>
        </p:txBody>
      </p:sp>
    </p:spTree>
    <p:extLst>
      <p:ext uri="{BB962C8B-B14F-4D97-AF65-F5344CB8AC3E}">
        <p14:creationId xmlns:p14="http://schemas.microsoft.com/office/powerpoint/2010/main" val="2274734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a0fc8741d90eb80b3043c4fa7990ffa3">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bf7a2a769ad276dea9b08baff5789474"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B54238-F23C-4078-942E-6FF0EE92AD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f9755-c392-47a8-90e5-2cab7b2088c8"/>
    <ds:schemaRef ds:uri="9594d856-599f-4a3b-a97d-b49ae3314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4B3342-FD8B-435E-B5C5-61BE90F0B54A}">
  <ds:schemaRefs>
    <ds:schemaRef ds:uri="http://schemas.microsoft.com/sharepoint/v3/contenttype/forms"/>
  </ds:schemaRefs>
</ds:datastoreItem>
</file>

<file path=customXml/itemProps3.xml><?xml version="1.0" encoding="utf-8"?>
<ds:datastoreItem xmlns:ds="http://schemas.openxmlformats.org/officeDocument/2006/customXml" ds:itemID="{A0FD6A08-1D2C-4994-8E2A-2A4E48302380}">
  <ds:schemaRefs>
    <ds:schemaRef ds:uri="6a848875-b63b-42bf-abbe-7239fc341a2b"/>
    <ds:schemaRef ds:uri="849898e2-05c4-4aa4-85b1-3db562e3154c"/>
    <ds:schemaRef ds:uri="http://schemas.microsoft.com/office/2006/metadata/properties"/>
    <ds:schemaRef ds:uri="http://schemas.microsoft.com/office/infopath/2007/PartnerControls"/>
    <ds:schemaRef ds:uri="e6cf9755-c392-47a8-90e5-2cab7b2088c8"/>
    <ds:schemaRef ds:uri="9594d856-599f-4a3b-a97d-b49ae33144ee"/>
  </ds:schemaRefs>
</ds:datastoreItem>
</file>

<file path=docProps/app.xml><?xml version="1.0" encoding="utf-8"?>
<Properties xmlns="http://schemas.openxmlformats.org/officeDocument/2006/extended-properties" xmlns:vt="http://schemas.openxmlformats.org/officeDocument/2006/docPropsVTypes">
  <Template>office theme</Template>
  <TotalTime>1557</TotalTime>
  <Words>543</Words>
  <Application>Microsoft Office PowerPoint</Application>
  <PresentationFormat>Widescreen</PresentationFormat>
  <Paragraphs>96</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Aptos Black</vt:lpstr>
      <vt:lpstr>Aptos Display</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Bill</dc:creator>
  <cp:lastModifiedBy>Smith, Bill</cp:lastModifiedBy>
  <cp:revision>11</cp:revision>
  <dcterms:created xsi:type="dcterms:W3CDTF">2025-05-22T20:31:15Z</dcterms:created>
  <dcterms:modified xsi:type="dcterms:W3CDTF">2025-06-06T15:19:01Z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ies>
</file>