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7" r:id="rId5"/>
    <p:sldId id="258" r:id="rId6"/>
    <p:sldId id="259" r:id="rId7"/>
    <p:sldId id="262" r:id="rId8"/>
    <p:sldId id="269" r:id="rId9"/>
    <p:sldId id="272" r:id="rId10"/>
    <p:sldId id="270" r:id="rId11"/>
    <p:sldId id="273" r:id="rId12"/>
    <p:sldId id="271" r:id="rId13"/>
    <p:sldId id="274"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7B3D22-6DA9-7A46-8921-25EE87B1EE48}" v="2" dt="2025-05-27T20:34:15.629"/>
    <p1510:client id="{33568E35-2A08-DA15-B06C-13E7B9170273}" v="1" dt="2025-05-27T19:39:33.786"/>
    <p1510:client id="{5DADADDC-FD15-DA46-8FA3-F9E1FD4DCD64}" v="1" dt="2025-05-27T15:37:22.899"/>
    <p1510:client id="{AF62F2E3-F6E1-177D-84B0-60FC002DD5DA}" v="3" dt="2025-05-28T21:37:15.971"/>
    <p1510:client id="{E463C643-F8B8-2B4C-9E08-EEDFC243CF36}" v="8" dt="2025-05-27T20:21:08.994"/>
    <p1510:client id="{F1D9E663-4E5E-4700-42B1-69A50CE04048}" v="11" dt="2025-05-27T15:34:15.9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73" autoAdjust="0"/>
    <p:restoredTop sz="94660"/>
  </p:normalViewPr>
  <p:slideViewPr>
    <p:cSldViewPr snapToGrid="0">
      <p:cViewPr varScale="1">
        <p:scale>
          <a:sx n="105" d="100"/>
          <a:sy n="105" d="100"/>
        </p:scale>
        <p:origin x="69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06T12:30:43.21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0 108,'1018'0,"-987"-2,0-1,0-2,43-12,39-7,7-1,-30 4,-54 16,1 2,0 1,-1 2,38 6,-62-5,-1 2,1 0,-1 0,0 1,11 6,-11-5,0-1,1 1,0-2,16 4,84-3,-84-4,-1 1,0 0,44 10,-29-4,1-2,-1-2,1-1,53-6,3 1,-27 3,-90 2,-1 1,1 1,-34 10,29-6,0-2,-1-1,-45 5,-65 3,88-7,-54 1,-535-8,612-1,0 0,0-2,1 0,-29-10,28 7,0 1,-1 1,-44-3,-2 7,-86-4,133 2,0-1,1 0,0-2,-42-16,30 10,0 2,0 1,-69-7,73 11,-39-1,-1 3,-71 5,20 1,97-3,2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6/10/2025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customXml" Target="../ink/ink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line drawing of a factory&#10;&#10;AI-generated content may be incorrect.">
            <a:extLst>
              <a:ext uri="{FF2B5EF4-FFF2-40B4-BE49-F238E27FC236}">
                <a16:creationId xmlns:a16="http://schemas.microsoft.com/office/drawing/2014/main" id="{340A0F46-7138-C129-46B7-07479C133A92}"/>
              </a:ext>
            </a:extLst>
          </p:cNvPr>
          <p:cNvPicPr>
            <a:picLocks noChangeAspect="1"/>
          </p:cNvPicPr>
          <p:nvPr/>
        </p:nvPicPr>
        <p:blipFill>
          <a:blip r:embed="rId2"/>
          <a:srcRect l="11934" r="11934"/>
          <a:stretch>
            <a:fillRect/>
          </a:stretch>
        </p:blipFill>
        <p:spPr>
          <a:xfrm>
            <a:off x="-13398" y="-290"/>
            <a:ext cx="12209661" cy="6860405"/>
          </a:xfrm>
          <a:prstGeom prst="rect">
            <a:avLst/>
          </a:prstGeom>
        </p:spPr>
      </p:pic>
      <p:sp>
        <p:nvSpPr>
          <p:cNvPr id="8" name="Rectangle 7">
            <a:extLst>
              <a:ext uri="{FF2B5EF4-FFF2-40B4-BE49-F238E27FC236}">
                <a16:creationId xmlns:a16="http://schemas.microsoft.com/office/drawing/2014/main" id="{70F367D5-0FB5-7C49-8477-3D053DC1FD56}"/>
              </a:ext>
            </a:extLst>
          </p:cNvPr>
          <p:cNvSpPr/>
          <p:nvPr/>
        </p:nvSpPr>
        <p:spPr>
          <a:xfrm>
            <a:off x="3842103" y="-290"/>
            <a:ext cx="8349897" cy="6858290"/>
          </a:xfrm>
          <a:prstGeom prst="rect">
            <a:avLst/>
          </a:prstGeom>
          <a:gradFill flip="none" rotWithShape="0">
            <a:gsLst>
              <a:gs pos="0">
                <a:schemeClr val="accent1">
                  <a:lumMod val="5000"/>
                  <a:lumOff val="95000"/>
                  <a:alpha val="0"/>
                </a:schemeClr>
              </a:gs>
              <a:gs pos="58000">
                <a:schemeClr val="tx1">
                  <a:alpha val="5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4">
            <a:extLst>
              <a:ext uri="{FF2B5EF4-FFF2-40B4-BE49-F238E27FC236}">
                <a16:creationId xmlns:a16="http://schemas.microsoft.com/office/drawing/2014/main" id="{3064513B-645B-AA49-F889-848C8456BBBA}"/>
              </a:ext>
            </a:extLst>
          </p:cNvPr>
          <p:cNvSpPr txBox="1"/>
          <p:nvPr/>
        </p:nvSpPr>
        <p:spPr>
          <a:xfrm>
            <a:off x="7143661" y="159978"/>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FFFFFF"/>
                </a:solidFill>
              </a:rPr>
              <a:t>2025 SAFETY EXCELLENCE AWARDS | </a:t>
            </a:r>
            <a:r>
              <a:rPr lang="en-US" sz="1200" b="1" dirty="0">
                <a:solidFill>
                  <a:srgbClr val="FFFFFF"/>
                </a:solidFill>
              </a:rPr>
              <a:t>BEST PRACTICES SEMINAR</a:t>
            </a:r>
          </a:p>
        </p:txBody>
      </p:sp>
      <p:pic>
        <p:nvPicPr>
          <p:cNvPr id="10" name="Picture 9" descr="A black background with gold text&#10;&#10;AI-generated content may be incorrect.">
            <a:extLst>
              <a:ext uri="{FF2B5EF4-FFF2-40B4-BE49-F238E27FC236}">
                <a16:creationId xmlns:a16="http://schemas.microsoft.com/office/drawing/2014/main" id="{6A621E97-D0B2-424D-38FF-EF36C8285C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0712" y="838997"/>
            <a:ext cx="4452677" cy="1823381"/>
          </a:xfrm>
          <a:prstGeom prst="rect">
            <a:avLst/>
          </a:prstGeom>
          <a:effectLst>
            <a:outerShdw blurRad="163763" dist="38100" dir="5400000" sx="101000" sy="101000" algn="t" rotWithShape="0">
              <a:prstClr val="black">
                <a:alpha val="86000"/>
              </a:prstClr>
            </a:outerShdw>
          </a:effectLst>
        </p:spPr>
      </p:pic>
      <p:pic>
        <p:nvPicPr>
          <p:cNvPr id="5" name="Picture 4" descr="A blue and white diamond shaped frame&#10;&#10;AI-generated content may be incorrect.">
            <a:extLst>
              <a:ext uri="{FF2B5EF4-FFF2-40B4-BE49-F238E27FC236}">
                <a16:creationId xmlns:a16="http://schemas.microsoft.com/office/drawing/2014/main" id="{99EA263B-10C5-01E2-2145-0E2E3BFD9F20}"/>
              </a:ext>
            </a:extLst>
          </p:cNvPr>
          <p:cNvPicPr>
            <a:picLocks noChangeAspect="1"/>
          </p:cNvPicPr>
          <p:nvPr/>
        </p:nvPicPr>
        <p:blipFill>
          <a:blip r:embed="rId4"/>
          <a:stretch>
            <a:fillRect/>
          </a:stretch>
        </p:blipFill>
        <p:spPr>
          <a:xfrm>
            <a:off x="2606" y="500760"/>
            <a:ext cx="5942472" cy="6119645"/>
          </a:xfrm>
          <a:prstGeom prst="rect">
            <a:avLst/>
          </a:prstGeom>
        </p:spPr>
      </p:pic>
      <p:sp>
        <p:nvSpPr>
          <p:cNvPr id="7" name="Title 1">
            <a:extLst>
              <a:ext uri="{FF2B5EF4-FFF2-40B4-BE49-F238E27FC236}">
                <a16:creationId xmlns:a16="http://schemas.microsoft.com/office/drawing/2014/main" id="{622D20DB-0AFA-9AC4-82B4-6CC096F66F01}"/>
              </a:ext>
            </a:extLst>
          </p:cNvPr>
          <p:cNvSpPr txBox="1">
            <a:spLocks/>
          </p:cNvSpPr>
          <p:nvPr/>
        </p:nvSpPr>
        <p:spPr>
          <a:xfrm>
            <a:off x="5942162" y="3000615"/>
            <a:ext cx="5885894" cy="129374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effectLst>
                  <a:outerShdw blurRad="50800" dist="38100" dir="2700000" algn="tl" rotWithShape="0">
                    <a:prstClr val="black">
                      <a:alpha val="40000"/>
                    </a:prstClr>
                  </a:outerShdw>
                </a:effectLst>
                <a:latin typeface="Arial Black"/>
                <a:cs typeface="Arial Black" panose="020B0604020202020204" pitchFamily="34" charset="0"/>
              </a:rPr>
              <a:t>GENERAL CONTRACTOR LARGE</a:t>
            </a:r>
            <a:endParaRPr lang="en-US" sz="3200" b="1" dirty="0">
              <a:solidFill>
                <a:schemeClr val="bg1"/>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endParaRPr>
          </a:p>
          <a:p>
            <a:r>
              <a:rPr lang="en-US" sz="2800" dirty="0">
                <a:solidFill>
                  <a:schemeClr val="bg1"/>
                </a:solidFill>
                <a:effectLst>
                  <a:outerShdw blurRad="50800" dist="38100" dir="2700000" algn="tl" rotWithShape="0">
                    <a:prstClr val="black">
                      <a:alpha val="40000"/>
                    </a:prstClr>
                  </a:outerShdw>
                </a:effectLst>
                <a:latin typeface="Arial"/>
                <a:cs typeface="Arial"/>
              </a:rPr>
              <a:t>BEST IN CLASS</a:t>
            </a:r>
          </a:p>
        </p:txBody>
      </p:sp>
      <p:sp>
        <p:nvSpPr>
          <p:cNvPr id="2" name="TextBox 19">
            <a:extLst>
              <a:ext uri="{FF2B5EF4-FFF2-40B4-BE49-F238E27FC236}">
                <a16:creationId xmlns:a16="http://schemas.microsoft.com/office/drawing/2014/main" id="{64909615-9883-F883-084F-E43BC83C20A6}"/>
              </a:ext>
            </a:extLst>
          </p:cNvPr>
          <p:cNvSpPr txBox="1"/>
          <p:nvPr/>
        </p:nvSpPr>
        <p:spPr>
          <a:xfrm>
            <a:off x="5949341" y="4448062"/>
            <a:ext cx="5574302" cy="138499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effectLst>
                  <a:outerShdw blurRad="50800" dist="38100" dir="2700000" algn="tl" rotWithShape="0">
                    <a:prstClr val="black">
                      <a:alpha val="40000"/>
                    </a:prstClr>
                  </a:outerShdw>
                </a:effectLst>
              </a:rPr>
              <a:t>PCL Industrial Construction Company focuses on the heavy industrial market across the United States. We are a diversified, full-service heavy industrial contractor focused on safety, quality, and excellence. These diverse operations in the civil infrastructure, heavy industrial, and building markets are supported by a strategic presence in 31 major centers.</a:t>
            </a:r>
            <a:endParaRPr lang="en-US" sz="1600">
              <a:solidFill>
                <a:schemeClr val="bg1"/>
              </a:solidFill>
              <a:effectLst>
                <a:outerShdw blurRad="50800" dist="38100" dir="2700000" algn="tl" rotWithShape="0">
                  <a:prstClr val="black">
                    <a:alpha val="40000"/>
                  </a:prstClr>
                </a:outerShdw>
              </a:effectLst>
            </a:endParaRPr>
          </a:p>
        </p:txBody>
      </p:sp>
      <p:pic>
        <p:nvPicPr>
          <p:cNvPr id="6" name="Picture 5" descr="A green and yellow logo&#10;&#10;AI-generated content may be incorrect.">
            <a:extLst>
              <a:ext uri="{FF2B5EF4-FFF2-40B4-BE49-F238E27FC236}">
                <a16:creationId xmlns:a16="http://schemas.microsoft.com/office/drawing/2014/main" id="{17ED800E-6730-62E8-D921-44EA97422788}"/>
              </a:ext>
            </a:extLst>
          </p:cNvPr>
          <p:cNvPicPr>
            <a:picLocks noChangeAspect="1"/>
          </p:cNvPicPr>
          <p:nvPr/>
        </p:nvPicPr>
        <p:blipFill>
          <a:blip r:embed="rId5"/>
          <a:stretch>
            <a:fillRect/>
          </a:stretch>
        </p:blipFill>
        <p:spPr>
          <a:xfrm>
            <a:off x="1875378" y="2662378"/>
            <a:ext cx="2139034" cy="1750839"/>
          </a:xfrm>
          <a:prstGeom prst="rect">
            <a:avLst/>
          </a:prstGeom>
        </p:spPr>
      </p:pic>
    </p:spTree>
    <p:extLst>
      <p:ext uri="{BB962C8B-B14F-4D97-AF65-F5344CB8AC3E}">
        <p14:creationId xmlns:p14="http://schemas.microsoft.com/office/powerpoint/2010/main" val="1013515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152706-213B-3DAA-68AC-8697EDDA0E25}"/>
              </a:ext>
            </a:extLst>
          </p:cNvPr>
          <p:cNvPicPr>
            <a:picLocks noChangeAspect="1"/>
          </p:cNvPicPr>
          <p:nvPr/>
        </p:nvPicPr>
        <p:blipFill>
          <a:blip r:embed="rId2"/>
          <a:stretch>
            <a:fillRect/>
          </a:stretch>
        </p:blipFill>
        <p:spPr>
          <a:xfrm>
            <a:off x="106930" y="1087659"/>
            <a:ext cx="5499662" cy="4148370"/>
          </a:xfrm>
          <a:prstGeom prst="rect">
            <a:avLst/>
          </a:prstGeom>
        </p:spPr>
      </p:pic>
      <p:pic>
        <p:nvPicPr>
          <p:cNvPr id="6" name="Picture 5">
            <a:extLst>
              <a:ext uri="{FF2B5EF4-FFF2-40B4-BE49-F238E27FC236}">
                <a16:creationId xmlns:a16="http://schemas.microsoft.com/office/drawing/2014/main" id="{E226DAC4-8863-0543-C3F5-15C8368FEFE6}"/>
              </a:ext>
            </a:extLst>
          </p:cNvPr>
          <p:cNvPicPr>
            <a:picLocks noChangeAspect="1"/>
          </p:cNvPicPr>
          <p:nvPr/>
        </p:nvPicPr>
        <p:blipFill>
          <a:blip r:embed="rId3"/>
          <a:stretch>
            <a:fillRect/>
          </a:stretch>
        </p:blipFill>
        <p:spPr>
          <a:xfrm>
            <a:off x="8294914" y="470953"/>
            <a:ext cx="3790156" cy="4943447"/>
          </a:xfrm>
          <a:prstGeom prst="rect">
            <a:avLst/>
          </a:prstGeom>
        </p:spPr>
      </p:pic>
      <p:pic>
        <p:nvPicPr>
          <p:cNvPr id="7" name="Picture 6" descr="A black and red background with a blue diamond&#10;&#10;AI-generated content may be incorrect.">
            <a:extLst>
              <a:ext uri="{FF2B5EF4-FFF2-40B4-BE49-F238E27FC236}">
                <a16:creationId xmlns:a16="http://schemas.microsoft.com/office/drawing/2014/main" id="{124E7E8D-30A5-8BE6-8254-3E698C526A7B}"/>
              </a:ext>
            </a:extLst>
          </p:cNvPr>
          <p:cNvPicPr>
            <a:picLocks noChangeAspect="1"/>
          </p:cNvPicPr>
          <p:nvPr/>
        </p:nvPicPr>
        <p:blipFill>
          <a:blip r:embed="rId4"/>
          <a:srcRect t="59260"/>
          <a:stretch>
            <a:fillRect/>
          </a:stretch>
        </p:blipFill>
        <p:spPr>
          <a:xfrm>
            <a:off x="0" y="4070959"/>
            <a:ext cx="12191999" cy="2793905"/>
          </a:xfrm>
          <a:prstGeom prst="rect">
            <a:avLst/>
          </a:prstGeom>
        </p:spPr>
      </p:pic>
      <p:sp>
        <p:nvSpPr>
          <p:cNvPr id="2" name="Title 1">
            <a:extLst>
              <a:ext uri="{FF2B5EF4-FFF2-40B4-BE49-F238E27FC236}">
                <a16:creationId xmlns:a16="http://schemas.microsoft.com/office/drawing/2014/main" id="{49F8BBE6-1C8C-598B-7D09-77D414841870}"/>
              </a:ext>
            </a:extLst>
          </p:cNvPr>
          <p:cNvSpPr>
            <a:spLocks noGrp="1"/>
          </p:cNvSpPr>
          <p:nvPr>
            <p:ph type="title"/>
          </p:nvPr>
        </p:nvSpPr>
        <p:spPr>
          <a:xfrm>
            <a:off x="203718" y="-237904"/>
            <a:ext cx="10515600" cy="1325563"/>
          </a:xfrm>
        </p:spPr>
        <p:txBody>
          <a:bodyPr>
            <a:normAutofit/>
          </a:bodyPr>
          <a:lstStyle/>
          <a:p>
            <a:r>
              <a:rPr lang="en-US" dirty="0">
                <a:latin typeface="Barlow" panose="00000500000000000000" pitchFamily="2" charset="0"/>
              </a:rPr>
              <a:t>Serious Injury and Fatality </a:t>
            </a:r>
          </a:p>
        </p:txBody>
      </p:sp>
      <p:sp>
        <p:nvSpPr>
          <p:cNvPr id="5" name="TextBox 4">
            <a:extLst>
              <a:ext uri="{FF2B5EF4-FFF2-40B4-BE49-F238E27FC236}">
                <a16:creationId xmlns:a16="http://schemas.microsoft.com/office/drawing/2014/main" id="{6E598049-06A1-F3A0-54C3-11DCDB8A2B2D}"/>
              </a:ext>
            </a:extLst>
          </p:cNvPr>
          <p:cNvSpPr txBox="1"/>
          <p:nvPr/>
        </p:nvSpPr>
        <p:spPr>
          <a:xfrm>
            <a:off x="6948369" y="147878"/>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2025 SAFETY EXCELLENCE AWARDS | </a:t>
            </a:r>
            <a:r>
              <a:rPr lang="en-US" sz="1200" b="1" dirty="0"/>
              <a:t>BEST PRACTICES SEMINAR</a:t>
            </a:r>
          </a:p>
        </p:txBody>
      </p:sp>
      <p:sp>
        <p:nvSpPr>
          <p:cNvPr id="3" name="TextBox 2">
            <a:extLst>
              <a:ext uri="{FF2B5EF4-FFF2-40B4-BE49-F238E27FC236}">
                <a16:creationId xmlns:a16="http://schemas.microsoft.com/office/drawing/2014/main" id="{7690A619-AF30-68CC-9152-069B17DB70EA}"/>
              </a:ext>
            </a:extLst>
          </p:cNvPr>
          <p:cNvSpPr txBox="1"/>
          <p:nvPr/>
        </p:nvSpPr>
        <p:spPr>
          <a:xfrm>
            <a:off x="5797295" y="1650014"/>
            <a:ext cx="2497619" cy="2585323"/>
          </a:xfrm>
          <a:prstGeom prst="rect">
            <a:avLst/>
          </a:prstGeom>
          <a:noFill/>
        </p:spPr>
        <p:txBody>
          <a:bodyPr wrap="square" rtlCol="0">
            <a:spAutoFit/>
          </a:bodyPr>
          <a:lstStyle/>
          <a:p>
            <a:pPr algn="ctr"/>
            <a:r>
              <a:rPr lang="en-US" dirty="0">
                <a:latin typeface="Barlow" panose="00000500000000000000" pitchFamily="2" charset="0"/>
              </a:rPr>
              <a:t>Hazard Recognition Training </a:t>
            </a:r>
          </a:p>
          <a:p>
            <a:pPr algn="ctr"/>
            <a:r>
              <a:rPr lang="en-US" dirty="0">
                <a:latin typeface="Barlow" panose="00000500000000000000" pitchFamily="2" charset="0"/>
              </a:rPr>
              <a:t>&amp; </a:t>
            </a:r>
          </a:p>
          <a:p>
            <a:pPr algn="ctr"/>
            <a:r>
              <a:rPr lang="en-US" dirty="0">
                <a:latin typeface="Barlow" panose="00000500000000000000" pitchFamily="2" charset="0"/>
              </a:rPr>
              <a:t>SIF Communications</a:t>
            </a:r>
          </a:p>
          <a:p>
            <a:endParaRPr lang="en-US" dirty="0">
              <a:latin typeface="Barlow" panose="00000500000000000000" pitchFamily="2" charset="0"/>
            </a:endParaRPr>
          </a:p>
          <a:p>
            <a:endParaRPr lang="en-US" dirty="0">
              <a:latin typeface="Barlow" panose="00000500000000000000" pitchFamily="2" charset="0"/>
            </a:endParaRPr>
          </a:p>
          <a:p>
            <a:endParaRPr lang="en-US" dirty="0">
              <a:latin typeface="Barlow" panose="00000500000000000000" pitchFamily="2" charset="0"/>
            </a:endParaRPr>
          </a:p>
          <a:p>
            <a:endParaRPr lang="en-US" dirty="0">
              <a:latin typeface="Barlow" panose="00000500000000000000" pitchFamily="2" charset="0"/>
            </a:endParaRPr>
          </a:p>
          <a:p>
            <a:endParaRPr lang="en-US" dirty="0">
              <a:latin typeface="Barlow" panose="00000500000000000000" pitchFamily="2" charset="0"/>
            </a:endParaRPr>
          </a:p>
        </p:txBody>
      </p:sp>
    </p:spTree>
    <p:extLst>
      <p:ext uri="{BB962C8B-B14F-4D97-AF65-F5344CB8AC3E}">
        <p14:creationId xmlns:p14="http://schemas.microsoft.com/office/powerpoint/2010/main" val="534885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and red background with a blue diamond&#10;&#10;AI-generated content may be incorrect.">
            <a:extLst>
              <a:ext uri="{FF2B5EF4-FFF2-40B4-BE49-F238E27FC236}">
                <a16:creationId xmlns:a16="http://schemas.microsoft.com/office/drawing/2014/main" id="{124E7E8D-30A5-8BE6-8254-3E698C526A7B}"/>
              </a:ext>
            </a:extLst>
          </p:cNvPr>
          <p:cNvPicPr>
            <a:picLocks noChangeAspect="1"/>
          </p:cNvPicPr>
          <p:nvPr/>
        </p:nvPicPr>
        <p:blipFill>
          <a:blip r:embed="rId2"/>
          <a:srcRect t="59260"/>
          <a:stretch>
            <a:fillRect/>
          </a:stretch>
        </p:blipFill>
        <p:spPr>
          <a:xfrm>
            <a:off x="0" y="4070959"/>
            <a:ext cx="12191999" cy="2793905"/>
          </a:xfrm>
          <a:prstGeom prst="rect">
            <a:avLst/>
          </a:prstGeom>
        </p:spPr>
      </p:pic>
      <p:sp>
        <p:nvSpPr>
          <p:cNvPr id="2" name="Title 1">
            <a:extLst>
              <a:ext uri="{FF2B5EF4-FFF2-40B4-BE49-F238E27FC236}">
                <a16:creationId xmlns:a16="http://schemas.microsoft.com/office/drawing/2014/main" id="{49F8BBE6-1C8C-598B-7D09-77D414841870}"/>
              </a:ext>
            </a:extLst>
          </p:cNvPr>
          <p:cNvSpPr>
            <a:spLocks noGrp="1"/>
          </p:cNvSpPr>
          <p:nvPr>
            <p:ph type="title"/>
          </p:nvPr>
        </p:nvSpPr>
        <p:spPr>
          <a:xfrm>
            <a:off x="520566" y="134118"/>
            <a:ext cx="10515600" cy="1325563"/>
          </a:xfrm>
        </p:spPr>
        <p:txBody>
          <a:bodyPr/>
          <a:lstStyle/>
          <a:p>
            <a:r>
              <a:rPr lang="en-US" dirty="0">
                <a:latin typeface="Barlow" panose="00000500000000000000" pitchFamily="2" charset="0"/>
              </a:rPr>
              <a:t>Questions?</a:t>
            </a:r>
          </a:p>
        </p:txBody>
      </p:sp>
      <p:sp>
        <p:nvSpPr>
          <p:cNvPr id="5"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2025 SAFETY EXCELLENCE AWARDS | </a:t>
            </a:r>
            <a:r>
              <a:rPr lang="en-US" sz="1200" b="1"/>
              <a:t>BEST PRACTICES SEMINAR</a:t>
            </a:r>
          </a:p>
        </p:txBody>
      </p:sp>
      <p:pic>
        <p:nvPicPr>
          <p:cNvPr id="8" name="Picture 7"/>
          <p:cNvPicPr>
            <a:picLocks noChangeAspect="1"/>
          </p:cNvPicPr>
          <p:nvPr/>
        </p:nvPicPr>
        <p:blipFill>
          <a:blip r:embed="rId3"/>
          <a:stretch>
            <a:fillRect/>
          </a:stretch>
        </p:blipFill>
        <p:spPr>
          <a:xfrm>
            <a:off x="3815781" y="898956"/>
            <a:ext cx="3578662" cy="4694327"/>
          </a:xfrm>
          <a:prstGeom prst="rect">
            <a:avLst/>
          </a:prstGeom>
        </p:spPr>
      </p:pic>
    </p:spTree>
    <p:extLst>
      <p:ext uri="{BB962C8B-B14F-4D97-AF65-F5344CB8AC3E}">
        <p14:creationId xmlns:p14="http://schemas.microsoft.com/office/powerpoint/2010/main" val="3163345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ith glasses and a blue shirt&#10;&#10;AI-generated content may be incorrect.">
            <a:extLst>
              <a:ext uri="{FF2B5EF4-FFF2-40B4-BE49-F238E27FC236}">
                <a16:creationId xmlns:a16="http://schemas.microsoft.com/office/drawing/2014/main" id="{73632EFF-7B57-F6AE-8F1E-423C0CCCF9FE}"/>
              </a:ext>
            </a:extLst>
          </p:cNvPr>
          <p:cNvPicPr>
            <a:picLocks noChangeAspect="1"/>
          </p:cNvPicPr>
          <p:nvPr/>
        </p:nvPicPr>
        <p:blipFill>
          <a:blip r:embed="rId2"/>
          <a:srcRect l="6314" r="17682" b="-10"/>
          <a:stretch>
            <a:fillRect/>
          </a:stretch>
        </p:blipFill>
        <p:spPr>
          <a:xfrm>
            <a:off x="-12109" y="-7996"/>
            <a:ext cx="12216217" cy="6865996"/>
          </a:xfrm>
          <a:prstGeom prst="rect">
            <a:avLst/>
          </a:prstGeom>
        </p:spPr>
      </p:pic>
    </p:spTree>
    <p:extLst>
      <p:ext uri="{BB962C8B-B14F-4D97-AF65-F5344CB8AC3E}">
        <p14:creationId xmlns:p14="http://schemas.microsoft.com/office/powerpoint/2010/main" val="416618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99D9E-4617-3522-A1EB-ABF211FA3348}"/>
            </a:ext>
          </a:extLst>
        </p:cNvPr>
        <p:cNvGrpSpPr/>
        <p:nvPr/>
      </p:nvGrpSpPr>
      <p:grpSpPr>
        <a:xfrm>
          <a:off x="0" y="0"/>
          <a:ext cx="0" cy="0"/>
          <a:chOff x="0" y="0"/>
          <a:chExt cx="0" cy="0"/>
        </a:xfrm>
      </p:grpSpPr>
      <p:pic>
        <p:nvPicPr>
          <p:cNvPr id="4" name="Picture 3" descr="A red line drawing of a factory&#10;&#10;AI-generated content may be incorrect.">
            <a:extLst>
              <a:ext uri="{FF2B5EF4-FFF2-40B4-BE49-F238E27FC236}">
                <a16:creationId xmlns:a16="http://schemas.microsoft.com/office/drawing/2014/main" id="{DDBA0075-7609-F3CC-FB32-DAFDD459380A}"/>
              </a:ext>
            </a:extLst>
          </p:cNvPr>
          <p:cNvPicPr>
            <a:picLocks noChangeAspect="1"/>
          </p:cNvPicPr>
          <p:nvPr/>
        </p:nvPicPr>
        <p:blipFill>
          <a:blip r:embed="rId2"/>
          <a:srcRect l="11934" r="11934"/>
          <a:stretch>
            <a:fillRect/>
          </a:stretch>
        </p:blipFill>
        <p:spPr>
          <a:xfrm>
            <a:off x="-13398" y="-290"/>
            <a:ext cx="12209661" cy="6860405"/>
          </a:xfrm>
          <a:prstGeom prst="rect">
            <a:avLst/>
          </a:prstGeom>
        </p:spPr>
      </p:pic>
      <p:sp>
        <p:nvSpPr>
          <p:cNvPr id="2" name="Rectangle 1">
            <a:extLst>
              <a:ext uri="{FF2B5EF4-FFF2-40B4-BE49-F238E27FC236}">
                <a16:creationId xmlns:a16="http://schemas.microsoft.com/office/drawing/2014/main" id="{C2F930FB-3117-E631-A09C-88638CE5D8FF}"/>
              </a:ext>
            </a:extLst>
          </p:cNvPr>
          <p:cNvSpPr/>
          <p:nvPr/>
        </p:nvSpPr>
        <p:spPr>
          <a:xfrm>
            <a:off x="3842103" y="-290"/>
            <a:ext cx="8349897" cy="6858290"/>
          </a:xfrm>
          <a:prstGeom prst="rect">
            <a:avLst/>
          </a:prstGeom>
          <a:gradFill flip="none" rotWithShape="0">
            <a:gsLst>
              <a:gs pos="0">
                <a:schemeClr val="accent1">
                  <a:lumMod val="5000"/>
                  <a:lumOff val="95000"/>
                  <a:alpha val="0"/>
                </a:schemeClr>
              </a:gs>
              <a:gs pos="58000">
                <a:schemeClr val="tx1">
                  <a:alpha val="5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E9E40B0D-E5D4-3029-3882-B2822CFE082A}"/>
              </a:ext>
            </a:extLst>
          </p:cNvPr>
          <p:cNvSpPr txBox="1"/>
          <p:nvPr/>
        </p:nvSpPr>
        <p:spPr>
          <a:xfrm>
            <a:off x="7032344" y="852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FFFFFF"/>
                </a:solidFill>
              </a:rPr>
              <a:t>2025 SAFETY EXCELLENCE AWARDS | </a:t>
            </a:r>
            <a:r>
              <a:rPr lang="en-US" sz="1200" b="1" dirty="0">
                <a:solidFill>
                  <a:srgbClr val="FFFFFF"/>
                </a:solidFill>
              </a:rPr>
              <a:t>BEST PRACTICES SEMINAR</a:t>
            </a:r>
          </a:p>
        </p:txBody>
      </p:sp>
      <p:pic>
        <p:nvPicPr>
          <p:cNvPr id="5" name="Picture 4" descr="A blue and white diamond shaped frame&#10;&#10;AI-generated content may be incorrect.">
            <a:extLst>
              <a:ext uri="{FF2B5EF4-FFF2-40B4-BE49-F238E27FC236}">
                <a16:creationId xmlns:a16="http://schemas.microsoft.com/office/drawing/2014/main" id="{1950919B-B32F-E003-9A7E-A9E0A18CC0E7}"/>
              </a:ext>
            </a:extLst>
          </p:cNvPr>
          <p:cNvPicPr>
            <a:picLocks noChangeAspect="1"/>
          </p:cNvPicPr>
          <p:nvPr/>
        </p:nvPicPr>
        <p:blipFill>
          <a:blip r:embed="rId3"/>
          <a:stretch>
            <a:fillRect/>
          </a:stretch>
        </p:blipFill>
        <p:spPr>
          <a:xfrm>
            <a:off x="-43283" y="362260"/>
            <a:ext cx="6134715" cy="6317619"/>
          </a:xfrm>
          <a:prstGeom prst="rect">
            <a:avLst/>
          </a:prstGeom>
        </p:spPr>
      </p:pic>
      <p:sp>
        <p:nvSpPr>
          <p:cNvPr id="7" name="Title 1">
            <a:extLst>
              <a:ext uri="{FF2B5EF4-FFF2-40B4-BE49-F238E27FC236}">
                <a16:creationId xmlns:a16="http://schemas.microsoft.com/office/drawing/2014/main" id="{70F8ABFC-5562-066B-F401-16ABC2133508}"/>
              </a:ext>
            </a:extLst>
          </p:cNvPr>
          <p:cNvSpPr txBox="1">
            <a:spLocks/>
          </p:cNvSpPr>
          <p:nvPr/>
        </p:nvSpPr>
        <p:spPr>
          <a:xfrm>
            <a:off x="6011236" y="791822"/>
            <a:ext cx="5206908" cy="133994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chemeClr val="bg1"/>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BEST PRACTICE</a:t>
            </a:r>
          </a:p>
          <a:p>
            <a:r>
              <a:rPr lang="en-US" sz="4800" dirty="0">
                <a:solidFill>
                  <a:schemeClr val="bg1"/>
                </a:solidFill>
                <a:effectLst>
                  <a:outerShdw blurRad="50800" dist="38100" dir="2700000" algn="tl" rotWithShape="0">
                    <a:prstClr val="black">
                      <a:alpha val="40000"/>
                    </a:prstClr>
                  </a:outerShdw>
                </a:effectLst>
              </a:rPr>
              <a:t>AGENDA / OUTLINE</a:t>
            </a:r>
          </a:p>
        </p:txBody>
      </p:sp>
      <p:sp>
        <p:nvSpPr>
          <p:cNvPr id="8" name="TextBox 7">
            <a:extLst>
              <a:ext uri="{FF2B5EF4-FFF2-40B4-BE49-F238E27FC236}">
                <a16:creationId xmlns:a16="http://schemas.microsoft.com/office/drawing/2014/main" id="{77ABE78C-2584-CDE3-4325-049B0DE44EEE}"/>
              </a:ext>
            </a:extLst>
          </p:cNvPr>
          <p:cNvSpPr txBox="1"/>
          <p:nvPr/>
        </p:nvSpPr>
        <p:spPr>
          <a:xfrm>
            <a:off x="6121317" y="2923873"/>
            <a:ext cx="5096827"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b="1" dirty="0">
                <a:solidFill>
                  <a:schemeClr val="bg1"/>
                </a:solidFill>
                <a:effectLst>
                  <a:outerShdw blurRad="50800" dist="38100" dir="2700000" algn="tl" rotWithShape="0">
                    <a:prstClr val="black">
                      <a:alpha val="40000"/>
                    </a:prstClr>
                  </a:outerShdw>
                </a:effectLst>
                <a:latin typeface="Aptos"/>
                <a:cs typeface="Arial"/>
              </a:rPr>
              <a:t>Purpose</a:t>
            </a:r>
            <a:endParaRPr lang="en-US" sz="28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sz="2800" b="1" dirty="0">
                <a:solidFill>
                  <a:schemeClr val="bg1"/>
                </a:solidFill>
                <a:effectLst>
                  <a:outerShdw blurRad="50800" dist="38100" dir="2700000" algn="tl" rotWithShape="0">
                    <a:prstClr val="black">
                      <a:alpha val="40000"/>
                    </a:prstClr>
                  </a:outerShdw>
                </a:effectLst>
                <a:latin typeface="Aptos"/>
                <a:cs typeface="Arial"/>
              </a:rPr>
              <a:t>Execution &amp; Implementation</a:t>
            </a:r>
            <a:endParaRPr lang="en-US" sz="28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sz="2800" b="1" dirty="0">
                <a:solidFill>
                  <a:schemeClr val="bg1"/>
                </a:solidFill>
                <a:effectLst>
                  <a:outerShdw blurRad="50800" dist="38100" dir="2700000" algn="tl" rotWithShape="0">
                    <a:prstClr val="black">
                      <a:alpha val="40000"/>
                    </a:prstClr>
                  </a:outerShdw>
                </a:effectLst>
                <a:latin typeface="Aptos"/>
                <a:cs typeface="Arial"/>
              </a:rPr>
              <a:t>Benefits &amp; Results</a:t>
            </a:r>
            <a:endParaRPr lang="en-US" sz="28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sz="2800" b="1" dirty="0">
                <a:solidFill>
                  <a:schemeClr val="bg1"/>
                </a:solidFill>
                <a:effectLst>
                  <a:outerShdw blurRad="50800" dist="38100" dir="2700000" algn="tl" rotWithShape="0">
                    <a:prstClr val="black">
                      <a:alpha val="40000"/>
                    </a:prstClr>
                  </a:outerShdw>
                </a:effectLst>
                <a:latin typeface="Aptos"/>
                <a:cs typeface="Arial"/>
              </a:rPr>
              <a:t>Examples</a:t>
            </a:r>
            <a:endParaRPr lang="en-US" sz="28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sz="2800" b="1" dirty="0">
                <a:solidFill>
                  <a:schemeClr val="bg1"/>
                </a:solidFill>
                <a:effectLst>
                  <a:outerShdw blurRad="50800" dist="38100" dir="2700000" algn="tl" rotWithShape="0">
                    <a:prstClr val="black">
                      <a:alpha val="40000"/>
                    </a:prstClr>
                  </a:outerShdw>
                </a:effectLst>
                <a:latin typeface="Aptos"/>
                <a:cs typeface="Arial"/>
              </a:rPr>
              <a:t>Future Use &amp; Applications</a:t>
            </a:r>
            <a:endParaRPr lang="en-US" sz="28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sz="2800" b="1" dirty="0">
                <a:solidFill>
                  <a:schemeClr val="bg1"/>
                </a:solidFill>
                <a:effectLst>
                  <a:outerShdw blurRad="50800" dist="38100" dir="2700000" algn="tl" rotWithShape="0">
                    <a:prstClr val="black">
                      <a:alpha val="40000"/>
                    </a:prstClr>
                  </a:outerShdw>
                </a:effectLst>
                <a:latin typeface="Aptos"/>
                <a:cs typeface="Arial"/>
              </a:rPr>
              <a:t>Summary &amp; Wrap Up</a:t>
            </a:r>
            <a:endParaRPr lang="en-US" sz="2800"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sz="2800" b="1" dirty="0">
                <a:solidFill>
                  <a:schemeClr val="bg1"/>
                </a:solidFill>
                <a:effectLst>
                  <a:outerShdw blurRad="50800" dist="38100" dir="2700000" algn="tl" rotWithShape="0">
                    <a:prstClr val="black">
                      <a:alpha val="40000"/>
                    </a:prstClr>
                  </a:outerShdw>
                </a:effectLst>
                <a:latin typeface="Aptos"/>
                <a:cs typeface="Arial"/>
              </a:rPr>
              <a:t>Q&amp;A</a:t>
            </a:r>
            <a:endParaRPr lang="en-US" sz="2800" dirty="0">
              <a:solidFill>
                <a:schemeClr val="bg1"/>
              </a:solidFill>
              <a:effectLst>
                <a:outerShdw blurRad="50800" dist="38100" dir="2700000" algn="tl" rotWithShape="0">
                  <a:prstClr val="black">
                    <a:alpha val="40000"/>
                  </a:prstClr>
                </a:outerShdw>
              </a:effectLst>
            </a:endParaRPr>
          </a:p>
        </p:txBody>
      </p:sp>
      <p:pic>
        <p:nvPicPr>
          <p:cNvPr id="9" name="Picture 8" descr="A green and yellow logo&#10;&#10;AI-generated content may be incorrect.">
            <a:extLst>
              <a:ext uri="{FF2B5EF4-FFF2-40B4-BE49-F238E27FC236}">
                <a16:creationId xmlns:a16="http://schemas.microsoft.com/office/drawing/2014/main" id="{09B57824-A99F-8704-406F-FAD1A69631D6}"/>
              </a:ext>
            </a:extLst>
          </p:cNvPr>
          <p:cNvPicPr>
            <a:picLocks noChangeAspect="1"/>
          </p:cNvPicPr>
          <p:nvPr/>
        </p:nvPicPr>
        <p:blipFill>
          <a:blip r:embed="rId4"/>
          <a:stretch>
            <a:fillRect/>
          </a:stretch>
        </p:blipFill>
        <p:spPr>
          <a:xfrm>
            <a:off x="1873978" y="2634149"/>
            <a:ext cx="2139034" cy="1750839"/>
          </a:xfrm>
          <a:prstGeom prst="rect">
            <a:avLst/>
          </a:prstGeom>
        </p:spPr>
      </p:pic>
    </p:spTree>
    <p:extLst>
      <p:ext uri="{BB962C8B-B14F-4D97-AF65-F5344CB8AC3E}">
        <p14:creationId xmlns:p14="http://schemas.microsoft.com/office/powerpoint/2010/main" val="3120814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and red background with a blue diamond&#10;&#10;AI-generated content may be incorrect.">
            <a:extLst>
              <a:ext uri="{FF2B5EF4-FFF2-40B4-BE49-F238E27FC236}">
                <a16:creationId xmlns:a16="http://schemas.microsoft.com/office/drawing/2014/main" id="{124E7E8D-30A5-8BE6-8254-3E698C526A7B}"/>
              </a:ext>
            </a:extLst>
          </p:cNvPr>
          <p:cNvPicPr>
            <a:picLocks noChangeAspect="1"/>
          </p:cNvPicPr>
          <p:nvPr/>
        </p:nvPicPr>
        <p:blipFill>
          <a:blip r:embed="rId2"/>
          <a:srcRect t="59260"/>
          <a:stretch>
            <a:fillRect/>
          </a:stretch>
        </p:blipFill>
        <p:spPr>
          <a:xfrm>
            <a:off x="-40536" y="4439942"/>
            <a:ext cx="12191999" cy="2793905"/>
          </a:xfrm>
          <a:prstGeom prst="rect">
            <a:avLst/>
          </a:prstGeom>
        </p:spPr>
      </p:pic>
      <p:sp>
        <p:nvSpPr>
          <p:cNvPr id="5" name="TextBox 4">
            <a:extLst>
              <a:ext uri="{FF2B5EF4-FFF2-40B4-BE49-F238E27FC236}">
                <a16:creationId xmlns:a16="http://schemas.microsoft.com/office/drawing/2014/main" id="{6E598049-06A1-F3A0-54C3-11DCDB8A2B2D}"/>
              </a:ext>
            </a:extLst>
          </p:cNvPr>
          <p:cNvSpPr txBox="1"/>
          <p:nvPr/>
        </p:nvSpPr>
        <p:spPr>
          <a:xfrm>
            <a:off x="7123834" y="94452"/>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2025 SAFETY EXCELLENCE AWARDS | </a:t>
            </a:r>
            <a:r>
              <a:rPr lang="en-US" sz="1200" b="1" dirty="0"/>
              <a:t>BEST PRACTICES SEMINAR</a:t>
            </a:r>
          </a:p>
        </p:txBody>
      </p:sp>
      <p:pic>
        <p:nvPicPr>
          <p:cNvPr id="6" name="Content Placeholder 5" descr="A bronze statue of men working on a machine&#10;&#10;AI-generated content may be incorrect.">
            <a:extLst>
              <a:ext uri="{FF2B5EF4-FFF2-40B4-BE49-F238E27FC236}">
                <a16:creationId xmlns:a16="http://schemas.microsoft.com/office/drawing/2014/main" id="{C59C6897-F998-FC2A-E8DA-9EC7D7E93084}"/>
              </a:ext>
            </a:extLst>
          </p:cNvPr>
          <p:cNvPicPr>
            <a:picLocks noGrp="1" noChangeAspect="1"/>
          </p:cNvPicPr>
          <p:nvPr>
            <p:ph sz="half" idx="2"/>
          </p:nvPr>
        </p:nvPicPr>
        <p:blipFill>
          <a:blip r:embed="rId3"/>
          <a:stretch>
            <a:fillRect/>
          </a:stretch>
        </p:blipFill>
        <p:spPr>
          <a:xfrm>
            <a:off x="7760908" y="1420015"/>
            <a:ext cx="4063503" cy="3465576"/>
          </a:xfrm>
          <a:prstGeom prst="rect">
            <a:avLst/>
          </a:prstGeom>
          <a:effectLst>
            <a:softEdge rad="31750"/>
          </a:effectLst>
        </p:spPr>
      </p:pic>
      <p:sp>
        <p:nvSpPr>
          <p:cNvPr id="8" name="Content Placeholder 7">
            <a:extLst>
              <a:ext uri="{FF2B5EF4-FFF2-40B4-BE49-F238E27FC236}">
                <a16:creationId xmlns:a16="http://schemas.microsoft.com/office/drawing/2014/main" id="{584E200C-2E3E-554E-CF2E-116FE5199712}"/>
              </a:ext>
            </a:extLst>
          </p:cNvPr>
          <p:cNvSpPr txBox="1">
            <a:spLocks noGrp="1"/>
          </p:cNvSpPr>
          <p:nvPr>
            <p:ph sz="half" idx="1"/>
          </p:nvPr>
        </p:nvSpPr>
        <p:spPr>
          <a:xfrm>
            <a:off x="200891" y="1070100"/>
            <a:ext cx="9263149" cy="3530262"/>
          </a:xfrm>
          <a:prstGeom prst="rect">
            <a:avLst/>
          </a:prstGeom>
          <a:noFill/>
        </p:spPr>
        <p:txBody>
          <a:bodyPr wrap="square" rtlCol="0">
            <a:spAutoFit/>
          </a:bodyPr>
          <a:lstStyle/>
          <a:p>
            <a:pPr marL="171450" marR="0" indent="-171450">
              <a:lnSpc>
                <a:spcPct val="107000"/>
              </a:lnSpc>
              <a:spcAft>
                <a:spcPts val="800"/>
              </a:spcAft>
              <a:buFont typeface="Arial" panose="020B0604020202020204" pitchFamily="34" charset="0"/>
              <a:buChar char="•"/>
            </a:pPr>
            <a:r>
              <a:rPr lang="en-US" sz="1400" dirty="0">
                <a:solidFill>
                  <a:srgbClr val="373936"/>
                </a:solidFill>
                <a:latin typeface="Barlow" pitchFamily="2" charset="77"/>
              </a:rPr>
              <a:t>Introduced in 1992 in memory of former CEO Bob Tarr of PCL. </a:t>
            </a:r>
          </a:p>
          <a:p>
            <a:pPr marL="171450" marR="0" indent="-171450">
              <a:lnSpc>
                <a:spcPct val="107000"/>
              </a:lnSpc>
              <a:spcAft>
                <a:spcPts val="800"/>
              </a:spcAft>
              <a:buFont typeface="Arial" panose="020B0604020202020204" pitchFamily="34" charset="0"/>
              <a:buChar char="•"/>
            </a:pPr>
            <a:r>
              <a:rPr lang="en-US" sz="1400" dirty="0">
                <a:solidFill>
                  <a:srgbClr val="373936"/>
                </a:solidFill>
                <a:latin typeface="Barlow" pitchFamily="2" charset="77"/>
              </a:rPr>
              <a:t>Conducted every 2 years.</a:t>
            </a:r>
          </a:p>
          <a:p>
            <a:pPr marL="171450" marR="0" indent="-171450">
              <a:lnSpc>
                <a:spcPct val="107000"/>
              </a:lnSpc>
              <a:spcAft>
                <a:spcPts val="800"/>
              </a:spcAft>
              <a:buFont typeface="Arial" panose="020B0604020202020204" pitchFamily="34" charset="0"/>
              <a:buChar char="•"/>
            </a:pPr>
            <a:r>
              <a:rPr lang="en-US" sz="1400" b="1" dirty="0">
                <a:solidFill>
                  <a:srgbClr val="373936"/>
                </a:solidFill>
                <a:latin typeface="Barlow" pitchFamily="2" charset="77"/>
              </a:rPr>
              <a:t>Purpose: </a:t>
            </a:r>
            <a:r>
              <a:rPr lang="en-US" sz="1400" dirty="0">
                <a:solidFill>
                  <a:srgbClr val="373936"/>
                </a:solidFill>
                <a:latin typeface="Barlow" pitchFamily="2" charset="77"/>
              </a:rPr>
              <a:t>Recognizes excellence in health, safety and environmental practices within PCL. </a:t>
            </a:r>
          </a:p>
          <a:p>
            <a:pPr marR="0">
              <a:lnSpc>
                <a:spcPct val="107000"/>
              </a:lnSpc>
              <a:spcAft>
                <a:spcPts val="800"/>
              </a:spcAft>
            </a:pPr>
            <a:r>
              <a:rPr lang="en-US" sz="1400" b="1" dirty="0">
                <a:solidFill>
                  <a:srgbClr val="373936"/>
                </a:solidFill>
                <a:latin typeface="Barlow" pitchFamily="2" charset="77"/>
              </a:rPr>
              <a:t>Award Criteria: </a:t>
            </a:r>
            <a:r>
              <a:rPr lang="en-US" sz="1400" dirty="0">
                <a:solidFill>
                  <a:srgbClr val="373936"/>
                </a:solidFill>
                <a:latin typeface="Barlow" pitchFamily="2" charset="77"/>
              </a:rPr>
              <a:t>Best combined score in accident frequency, severity, inspections, and audits. </a:t>
            </a:r>
          </a:p>
          <a:p>
            <a:pPr marL="171450" marR="0" indent="-171450">
              <a:lnSpc>
                <a:spcPct val="107000"/>
              </a:lnSpc>
              <a:spcAft>
                <a:spcPts val="800"/>
              </a:spcAft>
              <a:buFont typeface="Arial" panose="020B0604020202020204" pitchFamily="34" charset="0"/>
              <a:buChar char="•"/>
            </a:pPr>
            <a:r>
              <a:rPr lang="en-US" sz="1400" b="1" dirty="0">
                <a:solidFill>
                  <a:srgbClr val="373936"/>
                </a:solidFill>
                <a:latin typeface="Barlow" pitchFamily="2" charset="77"/>
              </a:rPr>
              <a:t>Goal: </a:t>
            </a:r>
            <a:r>
              <a:rPr lang="en-US" sz="1400" dirty="0">
                <a:solidFill>
                  <a:srgbClr val="373936"/>
                </a:solidFill>
                <a:latin typeface="Barlow" pitchFamily="2" charset="77"/>
              </a:rPr>
              <a:t>To</a:t>
            </a:r>
            <a:r>
              <a:rPr lang="en-US" sz="1400" b="1" dirty="0">
                <a:solidFill>
                  <a:srgbClr val="373936"/>
                </a:solidFill>
                <a:latin typeface="Barlow" pitchFamily="2" charset="77"/>
              </a:rPr>
              <a:t> </a:t>
            </a:r>
            <a:r>
              <a:rPr lang="en-US" sz="1400" dirty="0">
                <a:solidFill>
                  <a:srgbClr val="373936"/>
                </a:solidFill>
                <a:latin typeface="Barlow" pitchFamily="2" charset="77"/>
              </a:rPr>
              <a:t>promote a culture of awareness, communication, and </a:t>
            </a:r>
            <a:br>
              <a:rPr lang="en-US" sz="1400" dirty="0">
                <a:solidFill>
                  <a:srgbClr val="373936"/>
                </a:solidFill>
                <a:latin typeface="Barlow" pitchFamily="2" charset="77"/>
              </a:rPr>
            </a:br>
            <a:r>
              <a:rPr lang="en-US" sz="1400" dirty="0">
                <a:solidFill>
                  <a:srgbClr val="373936"/>
                </a:solidFill>
                <a:latin typeface="Barlow" pitchFamily="2" charset="77"/>
              </a:rPr>
              <a:t>accountability for an incident-free environment. </a:t>
            </a:r>
          </a:p>
          <a:p>
            <a:pPr marL="171450" marR="0" indent="-171450">
              <a:lnSpc>
                <a:spcPct val="107000"/>
              </a:lnSpc>
              <a:spcAft>
                <a:spcPts val="800"/>
              </a:spcAft>
              <a:buFont typeface="Arial" panose="020B0604020202020204" pitchFamily="34" charset="0"/>
              <a:buChar char="•"/>
            </a:pPr>
            <a:r>
              <a:rPr lang="en-US" sz="1400" dirty="0">
                <a:solidFill>
                  <a:srgbClr val="373936"/>
                </a:solidFill>
                <a:latin typeface="Barlow" pitchFamily="2" charset="77"/>
              </a:rPr>
              <a:t>Presented in November to the PCL District that achieves highest </a:t>
            </a:r>
            <a:br>
              <a:rPr lang="en-US" sz="1400" dirty="0">
                <a:solidFill>
                  <a:srgbClr val="373936"/>
                </a:solidFill>
                <a:latin typeface="Barlow" pitchFamily="2" charset="77"/>
              </a:rPr>
            </a:br>
            <a:r>
              <a:rPr lang="en-US" sz="1400" dirty="0">
                <a:solidFill>
                  <a:srgbClr val="373936"/>
                </a:solidFill>
                <a:latin typeface="Barlow" pitchFamily="2" charset="77"/>
              </a:rPr>
              <a:t>combined score.</a:t>
            </a:r>
          </a:p>
          <a:p>
            <a:pPr marL="171450" marR="0" indent="-171450">
              <a:lnSpc>
                <a:spcPct val="107000"/>
              </a:lnSpc>
              <a:spcAft>
                <a:spcPts val="800"/>
              </a:spcAft>
              <a:buFont typeface="Arial" panose="020B0604020202020204" pitchFamily="34" charset="0"/>
              <a:buChar char="•"/>
            </a:pPr>
            <a:r>
              <a:rPr lang="en-US" sz="1400" dirty="0">
                <a:solidFill>
                  <a:srgbClr val="373936"/>
                </a:solidFill>
                <a:latin typeface="Barlow" pitchFamily="2" charset="77"/>
              </a:rPr>
              <a:t>Evaluated by the Executive Review Committee.</a:t>
            </a:r>
          </a:p>
        </p:txBody>
      </p:sp>
      <p:sp>
        <p:nvSpPr>
          <p:cNvPr id="11" name="Title 2">
            <a:extLst>
              <a:ext uri="{FF2B5EF4-FFF2-40B4-BE49-F238E27FC236}">
                <a16:creationId xmlns:a16="http://schemas.microsoft.com/office/drawing/2014/main" id="{F318C11B-9733-D861-D39A-802B120E842D}"/>
              </a:ext>
            </a:extLst>
          </p:cNvPr>
          <p:cNvSpPr txBox="1">
            <a:spLocks noGrp="1"/>
          </p:cNvSpPr>
          <p:nvPr>
            <p:ph type="title"/>
          </p:nvPr>
        </p:nvSpPr>
        <p:spPr>
          <a:xfrm>
            <a:off x="200891" y="50586"/>
            <a:ext cx="10515600" cy="1325563"/>
          </a:xfrm>
          <a:prstGeom prst="rect">
            <a:avLst/>
          </a:prstGeom>
        </p:spPr>
        <p:txBody>
          <a:bodyPr vert="horz" lIns="91440" tIns="45720" rIns="91440" bIns="45720" rtlCol="0" anchor="ctr">
            <a:noAutofit/>
          </a:bodyPr>
          <a:lstStyle>
            <a:lvl1pPr algn="l" defTabSz="914400" rtl="0" eaLnBrk="1" latinLnBrk="0" hangingPunct="1">
              <a:lnSpc>
                <a:spcPct val="75000"/>
              </a:lnSpc>
              <a:spcBef>
                <a:spcPct val="0"/>
              </a:spcBef>
              <a:buNone/>
              <a:defRPr sz="4400" b="1" i="0" kern="1200" cap="all" spc="0" baseline="0">
                <a:solidFill>
                  <a:schemeClr val="tx1"/>
                </a:solidFill>
                <a:latin typeface="Barlow Condensed" pitchFamily="2" charset="77"/>
                <a:ea typeface="+mj-ea"/>
                <a:cs typeface="+mj-cs"/>
              </a:defRPr>
            </a:lvl1pPr>
          </a:lstStyle>
          <a:p>
            <a:pPr marL="0" marR="0" lvl="0" indent="0" algn="l" defTabSz="914400" rtl="0" eaLnBrk="1" fontAlgn="auto" latinLnBrk="0" hangingPunct="1">
              <a:lnSpc>
                <a:spcPct val="75000"/>
              </a:lnSpc>
              <a:spcBef>
                <a:spcPct val="0"/>
              </a:spcBef>
              <a:spcAft>
                <a:spcPts val="0"/>
              </a:spcAft>
              <a:buClrTx/>
              <a:buSzTx/>
              <a:buFontTx/>
              <a:buNone/>
              <a:tabLst/>
              <a:defRPr/>
            </a:pPr>
            <a:r>
              <a:rPr lang="en-US" b="0" dirty="0">
                <a:latin typeface="Barlow" panose="00000500000000000000" pitchFamily="2" charset="0"/>
              </a:rPr>
              <a:t>1. BEST PRACTICES </a:t>
            </a:r>
            <a:br>
              <a:rPr lang="en-US" dirty="0">
                <a:latin typeface="Barlow Condensed SemiBold" pitchFamily="2" charset="77"/>
              </a:rPr>
            </a:br>
            <a:endParaRPr lang="en-US" sz="3600" dirty="0">
              <a:solidFill>
                <a:schemeClr val="accent2"/>
              </a:solidFill>
              <a:latin typeface="Barlow Condensed SemiBold" pitchFamily="2" charset="77"/>
            </a:endParaRPr>
          </a:p>
        </p:txBody>
      </p:sp>
      <p:sp>
        <p:nvSpPr>
          <p:cNvPr id="12" name="TextBox 11">
            <a:extLst>
              <a:ext uri="{FF2B5EF4-FFF2-40B4-BE49-F238E27FC236}">
                <a16:creationId xmlns:a16="http://schemas.microsoft.com/office/drawing/2014/main" id="{5FCA08BF-0158-6C5E-2694-3732878C02A5}"/>
              </a:ext>
            </a:extLst>
          </p:cNvPr>
          <p:cNvSpPr txBox="1"/>
          <p:nvPr/>
        </p:nvSpPr>
        <p:spPr>
          <a:xfrm>
            <a:off x="6840880" y="774337"/>
            <a:ext cx="6437871" cy="461665"/>
          </a:xfrm>
          <a:prstGeom prst="rect">
            <a:avLst/>
          </a:prstGeom>
          <a:noFill/>
        </p:spPr>
        <p:txBody>
          <a:bodyPr wrap="square" rtlCol="0">
            <a:spAutoFit/>
          </a:bodyPr>
          <a:lstStyle/>
          <a:p>
            <a:r>
              <a:rPr lang="en-US" sz="2400" dirty="0">
                <a:highlight>
                  <a:srgbClr val="FFFF00"/>
                </a:highlight>
                <a:latin typeface="Barlow Condensed SemiBold" pitchFamily="2" charset="77"/>
              </a:rPr>
              <a:t>BOB TARR HSE Internal Audit/Award Program</a:t>
            </a:r>
            <a:endParaRPr lang="en-US" sz="2400" dirty="0">
              <a:highlight>
                <a:srgbClr val="FFFF00"/>
              </a:highlight>
            </a:endParaRPr>
          </a:p>
        </p:txBody>
      </p:sp>
    </p:spTree>
    <p:extLst>
      <p:ext uri="{BB962C8B-B14F-4D97-AF65-F5344CB8AC3E}">
        <p14:creationId xmlns:p14="http://schemas.microsoft.com/office/powerpoint/2010/main" val="2000991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and red background with a blue diamond&#10;&#10;AI-generated content may be incorrect.">
            <a:extLst>
              <a:ext uri="{FF2B5EF4-FFF2-40B4-BE49-F238E27FC236}">
                <a16:creationId xmlns:a16="http://schemas.microsoft.com/office/drawing/2014/main" id="{124E7E8D-30A5-8BE6-8254-3E698C526A7B}"/>
              </a:ext>
            </a:extLst>
          </p:cNvPr>
          <p:cNvPicPr>
            <a:picLocks noChangeAspect="1"/>
          </p:cNvPicPr>
          <p:nvPr/>
        </p:nvPicPr>
        <p:blipFill>
          <a:blip r:embed="rId2"/>
          <a:srcRect t="59260"/>
          <a:stretch>
            <a:fillRect/>
          </a:stretch>
        </p:blipFill>
        <p:spPr>
          <a:xfrm>
            <a:off x="0" y="4535055"/>
            <a:ext cx="12191999" cy="2329809"/>
          </a:xfrm>
          <a:prstGeom prst="rect">
            <a:avLst/>
          </a:prstGeom>
        </p:spPr>
      </p:pic>
      <p:sp>
        <p:nvSpPr>
          <p:cNvPr id="5" name="TextBox 4">
            <a:extLst>
              <a:ext uri="{FF2B5EF4-FFF2-40B4-BE49-F238E27FC236}">
                <a16:creationId xmlns:a16="http://schemas.microsoft.com/office/drawing/2014/main" id="{6E598049-06A1-F3A0-54C3-11DCDB8A2B2D}"/>
              </a:ext>
            </a:extLst>
          </p:cNvPr>
          <p:cNvSpPr txBox="1"/>
          <p:nvPr/>
        </p:nvSpPr>
        <p:spPr>
          <a:xfrm>
            <a:off x="7146857" y="177186"/>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2025 SAFETY EXCELLENCE AWARDS | </a:t>
            </a:r>
            <a:r>
              <a:rPr lang="en-US" sz="1200" b="1" dirty="0"/>
              <a:t>BEST PRACTICES SEMINAR</a:t>
            </a:r>
          </a:p>
        </p:txBody>
      </p:sp>
      <p:pic>
        <p:nvPicPr>
          <p:cNvPr id="6" name="Content Placeholder 5" descr="A picture containing person, outdoor, gun&#10;&#10;Description automatically generated">
            <a:extLst>
              <a:ext uri="{FF2B5EF4-FFF2-40B4-BE49-F238E27FC236}">
                <a16:creationId xmlns:a16="http://schemas.microsoft.com/office/drawing/2014/main" id="{B16668FB-0CDF-0DA7-663F-D1D9BA990631}"/>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l="16178" r="18620"/>
          <a:stretch/>
        </p:blipFill>
        <p:spPr>
          <a:xfrm>
            <a:off x="7379855" y="1548931"/>
            <a:ext cx="4634277" cy="3435262"/>
          </a:xfrm>
          <a:prstGeom prst="rect">
            <a:avLst/>
          </a:prstGeom>
        </p:spPr>
      </p:pic>
      <p:sp>
        <p:nvSpPr>
          <p:cNvPr id="9" name="TextBox 8">
            <a:extLst>
              <a:ext uri="{FF2B5EF4-FFF2-40B4-BE49-F238E27FC236}">
                <a16:creationId xmlns:a16="http://schemas.microsoft.com/office/drawing/2014/main" id="{DB9B2860-D967-7BF7-6A15-ED10F848879B}"/>
              </a:ext>
            </a:extLst>
          </p:cNvPr>
          <p:cNvSpPr txBox="1"/>
          <p:nvPr/>
        </p:nvSpPr>
        <p:spPr>
          <a:xfrm>
            <a:off x="4742872" y="886149"/>
            <a:ext cx="2706253" cy="461665"/>
          </a:xfrm>
          <a:prstGeom prst="rect">
            <a:avLst/>
          </a:prstGeom>
          <a:noFill/>
        </p:spPr>
        <p:txBody>
          <a:bodyPr wrap="square" rtlCol="0">
            <a:spAutoFit/>
          </a:bodyPr>
          <a:lstStyle/>
          <a:p>
            <a:r>
              <a:rPr lang="en-US" sz="2400" dirty="0">
                <a:highlight>
                  <a:srgbClr val="FFFF00"/>
                </a:highlight>
                <a:latin typeface="Barlow Condensed SemiBold" pitchFamily="2" charset="77"/>
              </a:rPr>
              <a:t>NCCER Based Training</a:t>
            </a:r>
            <a:endParaRPr lang="en-US" sz="2400" dirty="0">
              <a:highlight>
                <a:srgbClr val="FFFF00"/>
              </a:highlight>
            </a:endParaRPr>
          </a:p>
        </p:txBody>
      </p:sp>
      <p:sp>
        <p:nvSpPr>
          <p:cNvPr id="11" name="Title 10">
            <a:extLst>
              <a:ext uri="{FF2B5EF4-FFF2-40B4-BE49-F238E27FC236}">
                <a16:creationId xmlns:a16="http://schemas.microsoft.com/office/drawing/2014/main" id="{B09ACCC4-3B47-6F44-5E7B-B451269BC201}"/>
              </a:ext>
            </a:extLst>
          </p:cNvPr>
          <p:cNvSpPr>
            <a:spLocks noGrp="1"/>
          </p:cNvSpPr>
          <p:nvPr>
            <p:ph type="title"/>
          </p:nvPr>
        </p:nvSpPr>
        <p:spPr>
          <a:xfrm>
            <a:off x="177868" y="-60045"/>
            <a:ext cx="7195060" cy="1325563"/>
          </a:xfrm>
        </p:spPr>
        <p:txBody>
          <a:bodyPr>
            <a:normAutofit/>
          </a:bodyPr>
          <a:lstStyle/>
          <a:p>
            <a:r>
              <a:rPr lang="en-US" dirty="0">
                <a:latin typeface="Barlow" panose="00000500000000000000" pitchFamily="2" charset="0"/>
              </a:rPr>
              <a:t>2. BEST PRACTICES</a:t>
            </a:r>
          </a:p>
        </p:txBody>
      </p:sp>
      <p:sp>
        <p:nvSpPr>
          <p:cNvPr id="13" name="TextBox 12">
            <a:extLst>
              <a:ext uri="{FF2B5EF4-FFF2-40B4-BE49-F238E27FC236}">
                <a16:creationId xmlns:a16="http://schemas.microsoft.com/office/drawing/2014/main" id="{F01EE694-9EFB-F2AF-30AF-E1096DC6788F}"/>
              </a:ext>
            </a:extLst>
          </p:cNvPr>
          <p:cNvSpPr txBox="1"/>
          <p:nvPr/>
        </p:nvSpPr>
        <p:spPr>
          <a:xfrm>
            <a:off x="177868" y="1548361"/>
            <a:ext cx="6403109" cy="2786147"/>
          </a:xfrm>
          <a:prstGeom prst="rect">
            <a:avLst/>
          </a:prstGeom>
          <a:noFill/>
        </p:spPr>
        <p:txBody>
          <a:bodyPr wrap="square">
            <a:spAutoFit/>
          </a:bodyPr>
          <a:lstStyle/>
          <a:p>
            <a:pPr marL="171450" marR="0" indent="-171450">
              <a:lnSpc>
                <a:spcPct val="107000"/>
              </a:lnSpc>
              <a:spcAft>
                <a:spcPts val="800"/>
              </a:spcAft>
              <a:buFont typeface="Arial" panose="020B0604020202020204" pitchFamily="34" charset="0"/>
              <a:buChar char="•"/>
            </a:pPr>
            <a:r>
              <a:rPr lang="en-US" sz="1400" dirty="0">
                <a:solidFill>
                  <a:srgbClr val="373936"/>
                </a:solidFill>
                <a:latin typeface="Barlow" pitchFamily="2" charset="77"/>
              </a:rPr>
              <a:t>National Center for Construction Education and Research (NCCER)  sets the benchmark in safety training.</a:t>
            </a:r>
          </a:p>
          <a:p>
            <a:pPr marL="171450" marR="0" indent="-171450">
              <a:lnSpc>
                <a:spcPct val="107000"/>
              </a:lnSpc>
              <a:spcAft>
                <a:spcPts val="800"/>
              </a:spcAft>
              <a:buFont typeface="Arial" panose="020B0604020202020204" pitchFamily="34" charset="0"/>
              <a:buChar char="•"/>
            </a:pPr>
            <a:r>
              <a:rPr lang="en-US" sz="1400" dirty="0">
                <a:solidFill>
                  <a:srgbClr val="373936"/>
                </a:solidFill>
                <a:latin typeface="Barlow" pitchFamily="2" charset="77"/>
              </a:rPr>
              <a:t>PCL offers evening classes throughout the week to help assist craft employees to become NCCER certified.</a:t>
            </a:r>
          </a:p>
          <a:p>
            <a:pPr marL="171450" marR="0" indent="-171450">
              <a:lnSpc>
                <a:spcPct val="107000"/>
              </a:lnSpc>
              <a:spcAft>
                <a:spcPts val="800"/>
              </a:spcAft>
              <a:buFont typeface="Arial" panose="020B0604020202020204" pitchFamily="34" charset="0"/>
              <a:buChar char="•"/>
            </a:pPr>
            <a:r>
              <a:rPr lang="en-US" sz="1400" dirty="0">
                <a:solidFill>
                  <a:srgbClr val="373936"/>
                </a:solidFill>
                <a:latin typeface="Barlow" pitchFamily="2" charset="77"/>
              </a:rPr>
              <a:t>PCL has NCCER on-site instructors.</a:t>
            </a:r>
          </a:p>
          <a:p>
            <a:pPr marL="171450" marR="0" indent="-171450">
              <a:lnSpc>
                <a:spcPct val="107000"/>
              </a:lnSpc>
              <a:spcAft>
                <a:spcPts val="800"/>
              </a:spcAft>
              <a:buFont typeface="Arial" panose="020B0604020202020204" pitchFamily="34" charset="0"/>
              <a:buChar char="•"/>
            </a:pPr>
            <a:r>
              <a:rPr lang="en-US" sz="1400" b="1" dirty="0">
                <a:solidFill>
                  <a:srgbClr val="373936"/>
                </a:solidFill>
                <a:latin typeface="Barlow" pitchFamily="2" charset="77"/>
              </a:rPr>
              <a:t>Classes Offered: </a:t>
            </a:r>
            <a:r>
              <a:rPr lang="en-US" sz="1400" dirty="0">
                <a:solidFill>
                  <a:srgbClr val="373936"/>
                </a:solidFill>
                <a:latin typeface="Barlow" pitchFamily="2" charset="77"/>
              </a:rPr>
              <a:t>Crane , Electrical, Instrumentation, Ironwork, Millwright, Pipefitting, Rigging, Safety, Welding </a:t>
            </a:r>
          </a:p>
          <a:p>
            <a:pPr marL="171450" marR="0" indent="-171450">
              <a:lnSpc>
                <a:spcPct val="107000"/>
              </a:lnSpc>
              <a:spcAft>
                <a:spcPts val="800"/>
              </a:spcAft>
              <a:buFont typeface="Arial" panose="020B0604020202020204" pitchFamily="34" charset="0"/>
              <a:buChar char="•"/>
            </a:pPr>
            <a:r>
              <a:rPr lang="en-US" sz="1400" dirty="0">
                <a:solidFill>
                  <a:srgbClr val="373936"/>
                </a:solidFill>
                <a:latin typeface="Barlow" pitchFamily="2" charset="77"/>
              </a:rPr>
              <a:t>Understanding the challenges the construction industry faces with hiring and retaining craft professionals, PCL continues to remain committed to providing NCCER training for every project where it is feasible, or at a location nearby.</a:t>
            </a:r>
          </a:p>
        </p:txBody>
      </p:sp>
    </p:spTree>
    <p:extLst>
      <p:ext uri="{BB962C8B-B14F-4D97-AF65-F5344CB8AC3E}">
        <p14:creationId xmlns:p14="http://schemas.microsoft.com/office/powerpoint/2010/main" val="2596859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6EF46D3-6B87-544E-70D3-7B0F98ABE627}"/>
              </a:ext>
            </a:extLst>
          </p:cNvPr>
          <p:cNvPicPr>
            <a:picLocks noChangeAspect="1"/>
          </p:cNvPicPr>
          <p:nvPr/>
        </p:nvPicPr>
        <p:blipFill>
          <a:blip r:embed="rId2"/>
          <a:stretch>
            <a:fillRect/>
          </a:stretch>
        </p:blipFill>
        <p:spPr>
          <a:xfrm>
            <a:off x="8246903" y="1225360"/>
            <a:ext cx="3729143" cy="4014434"/>
          </a:xfrm>
          <a:prstGeom prst="rect">
            <a:avLst/>
          </a:prstGeom>
        </p:spPr>
      </p:pic>
      <p:pic>
        <p:nvPicPr>
          <p:cNvPr id="8" name="Picture 7">
            <a:extLst>
              <a:ext uri="{FF2B5EF4-FFF2-40B4-BE49-F238E27FC236}">
                <a16:creationId xmlns:a16="http://schemas.microsoft.com/office/drawing/2014/main" id="{D1364434-1EE2-2B43-41ED-1EC0D781DDAE}"/>
              </a:ext>
            </a:extLst>
          </p:cNvPr>
          <p:cNvPicPr>
            <a:picLocks noChangeAspect="1"/>
          </p:cNvPicPr>
          <p:nvPr/>
        </p:nvPicPr>
        <p:blipFill>
          <a:blip r:embed="rId3"/>
          <a:stretch>
            <a:fillRect/>
          </a:stretch>
        </p:blipFill>
        <p:spPr>
          <a:xfrm>
            <a:off x="203718" y="1225360"/>
            <a:ext cx="5625074" cy="4014434"/>
          </a:xfrm>
          <a:prstGeom prst="rect">
            <a:avLst/>
          </a:prstGeom>
        </p:spPr>
      </p:pic>
      <p:pic>
        <p:nvPicPr>
          <p:cNvPr id="7" name="Picture 6" descr="A black and red background with a blue diamond&#10;&#10;AI-generated content may be incorrect.">
            <a:extLst>
              <a:ext uri="{FF2B5EF4-FFF2-40B4-BE49-F238E27FC236}">
                <a16:creationId xmlns:a16="http://schemas.microsoft.com/office/drawing/2014/main" id="{124E7E8D-30A5-8BE6-8254-3E698C526A7B}"/>
              </a:ext>
            </a:extLst>
          </p:cNvPr>
          <p:cNvPicPr>
            <a:picLocks noChangeAspect="1"/>
          </p:cNvPicPr>
          <p:nvPr/>
        </p:nvPicPr>
        <p:blipFill>
          <a:blip r:embed="rId4"/>
          <a:srcRect t="59260"/>
          <a:stretch>
            <a:fillRect/>
          </a:stretch>
        </p:blipFill>
        <p:spPr>
          <a:xfrm>
            <a:off x="0" y="4070959"/>
            <a:ext cx="12191999" cy="2793905"/>
          </a:xfrm>
          <a:prstGeom prst="rect">
            <a:avLst/>
          </a:prstGeom>
        </p:spPr>
      </p:pic>
      <p:sp>
        <p:nvSpPr>
          <p:cNvPr id="2" name="Title 1">
            <a:extLst>
              <a:ext uri="{FF2B5EF4-FFF2-40B4-BE49-F238E27FC236}">
                <a16:creationId xmlns:a16="http://schemas.microsoft.com/office/drawing/2014/main" id="{49F8BBE6-1C8C-598B-7D09-77D414841870}"/>
              </a:ext>
            </a:extLst>
          </p:cNvPr>
          <p:cNvSpPr>
            <a:spLocks noGrp="1"/>
          </p:cNvSpPr>
          <p:nvPr>
            <p:ph type="title"/>
          </p:nvPr>
        </p:nvSpPr>
        <p:spPr>
          <a:xfrm>
            <a:off x="203718" y="-237904"/>
            <a:ext cx="10515600" cy="1325563"/>
          </a:xfrm>
        </p:spPr>
        <p:txBody>
          <a:bodyPr>
            <a:normAutofit/>
          </a:bodyPr>
          <a:lstStyle/>
          <a:p>
            <a:r>
              <a:rPr lang="en-US" dirty="0">
                <a:latin typeface="Barlow" panose="00000500000000000000" pitchFamily="2" charset="0"/>
              </a:rPr>
              <a:t>NCCER On-Site Support </a:t>
            </a:r>
          </a:p>
        </p:txBody>
      </p:sp>
      <p:sp>
        <p:nvSpPr>
          <p:cNvPr id="5" name="TextBox 4">
            <a:extLst>
              <a:ext uri="{FF2B5EF4-FFF2-40B4-BE49-F238E27FC236}">
                <a16:creationId xmlns:a16="http://schemas.microsoft.com/office/drawing/2014/main" id="{6E598049-06A1-F3A0-54C3-11DCDB8A2B2D}"/>
              </a:ext>
            </a:extLst>
          </p:cNvPr>
          <p:cNvSpPr txBox="1"/>
          <p:nvPr/>
        </p:nvSpPr>
        <p:spPr>
          <a:xfrm>
            <a:off x="6948369" y="147878"/>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2025 SAFETY EXCELLENCE AWARDS | </a:t>
            </a:r>
            <a:r>
              <a:rPr lang="en-US" sz="1200" b="1" dirty="0"/>
              <a:t>BEST PRACTICES SEMINAR</a:t>
            </a:r>
          </a:p>
        </p:txBody>
      </p:sp>
      <p:sp>
        <p:nvSpPr>
          <p:cNvPr id="13" name="TextBox 12">
            <a:extLst>
              <a:ext uri="{FF2B5EF4-FFF2-40B4-BE49-F238E27FC236}">
                <a16:creationId xmlns:a16="http://schemas.microsoft.com/office/drawing/2014/main" id="{133CC596-F42E-5423-D4AC-FC8DA1BD4649}"/>
              </a:ext>
            </a:extLst>
          </p:cNvPr>
          <p:cNvSpPr txBox="1"/>
          <p:nvPr/>
        </p:nvSpPr>
        <p:spPr>
          <a:xfrm>
            <a:off x="5828791" y="1225360"/>
            <a:ext cx="2418111" cy="4247317"/>
          </a:xfrm>
          <a:prstGeom prst="rect">
            <a:avLst/>
          </a:prstGeom>
          <a:noFill/>
        </p:spPr>
        <p:txBody>
          <a:bodyPr wrap="square" rtlCol="0">
            <a:spAutoFit/>
          </a:bodyPr>
          <a:lstStyle/>
          <a:p>
            <a:r>
              <a:rPr lang="en-US" dirty="0">
                <a:latin typeface="Barlow" panose="00000500000000000000" pitchFamily="2" charset="0"/>
              </a:rPr>
              <a:t>Tommy Kennerly</a:t>
            </a:r>
          </a:p>
          <a:p>
            <a:pPr algn="ctr"/>
            <a:r>
              <a:rPr lang="en-US" dirty="0">
                <a:latin typeface="Barlow" panose="00000500000000000000" pitchFamily="2" charset="0"/>
              </a:rPr>
              <a:t>     Craft Training Specialist</a:t>
            </a:r>
          </a:p>
          <a:p>
            <a:endParaRPr lang="en-US" dirty="0">
              <a:latin typeface="Barlow" panose="00000500000000000000" pitchFamily="2" charset="0"/>
            </a:endParaRPr>
          </a:p>
          <a:p>
            <a:r>
              <a:rPr lang="en-US" dirty="0">
                <a:latin typeface="Barlow" panose="00000500000000000000" pitchFamily="2" charset="0"/>
              </a:rPr>
              <a:t>Flor Ornelas</a:t>
            </a:r>
          </a:p>
          <a:p>
            <a:pPr algn="ctr"/>
            <a:r>
              <a:rPr lang="en-US" dirty="0">
                <a:latin typeface="Barlow" panose="00000500000000000000" pitchFamily="2" charset="0"/>
              </a:rPr>
              <a:t>Training </a:t>
            </a:r>
          </a:p>
          <a:p>
            <a:pPr algn="ctr"/>
            <a:r>
              <a:rPr lang="en-US" dirty="0">
                <a:latin typeface="Barlow" panose="00000500000000000000" pitchFamily="2" charset="0"/>
              </a:rPr>
              <a:t>Coordinator</a:t>
            </a:r>
          </a:p>
          <a:p>
            <a:endParaRPr lang="en-US" dirty="0">
              <a:latin typeface="Barlow" panose="00000500000000000000" pitchFamily="2" charset="0"/>
            </a:endParaRPr>
          </a:p>
          <a:p>
            <a:endParaRPr lang="en-US" dirty="0">
              <a:latin typeface="Barlow" panose="00000500000000000000" pitchFamily="2" charset="0"/>
            </a:endParaRPr>
          </a:p>
          <a:p>
            <a:endParaRPr lang="en-US" dirty="0">
              <a:latin typeface="Barlow" panose="00000500000000000000" pitchFamily="2" charset="0"/>
            </a:endParaRPr>
          </a:p>
          <a:p>
            <a:endParaRPr lang="en-US" dirty="0">
              <a:latin typeface="Barlow" panose="00000500000000000000" pitchFamily="2" charset="0"/>
            </a:endParaRPr>
          </a:p>
          <a:p>
            <a:endParaRPr lang="en-US" dirty="0">
              <a:latin typeface="Barlow" panose="00000500000000000000" pitchFamily="2" charset="0"/>
            </a:endParaRPr>
          </a:p>
          <a:p>
            <a:endParaRPr lang="en-US" dirty="0">
              <a:latin typeface="Barlow" panose="00000500000000000000" pitchFamily="2" charset="0"/>
            </a:endParaRPr>
          </a:p>
          <a:p>
            <a:pPr algn="r"/>
            <a:r>
              <a:rPr lang="en-US" dirty="0">
                <a:latin typeface="Barlow" panose="00000500000000000000" pitchFamily="2" charset="0"/>
              </a:rPr>
              <a:t>Flange Management Course</a:t>
            </a:r>
          </a:p>
        </p:txBody>
      </p:sp>
      <p:sp>
        <p:nvSpPr>
          <p:cNvPr id="14" name="Star: 5 Points 13">
            <a:extLst>
              <a:ext uri="{FF2B5EF4-FFF2-40B4-BE49-F238E27FC236}">
                <a16:creationId xmlns:a16="http://schemas.microsoft.com/office/drawing/2014/main" id="{D8F55840-040B-DB87-0181-E712D74B6589}"/>
              </a:ext>
            </a:extLst>
          </p:cNvPr>
          <p:cNvSpPr/>
          <p:nvPr/>
        </p:nvSpPr>
        <p:spPr>
          <a:xfrm>
            <a:off x="6212249" y="1691148"/>
            <a:ext cx="203718" cy="21631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DDA0520-53D8-EDEB-6603-C62C119DCFDB}"/>
              </a:ext>
            </a:extLst>
          </p:cNvPr>
          <p:cNvPicPr>
            <a:picLocks noChangeAspect="1"/>
          </p:cNvPicPr>
          <p:nvPr/>
        </p:nvPicPr>
        <p:blipFill>
          <a:blip r:embed="rId5"/>
          <a:stretch>
            <a:fillRect/>
          </a:stretch>
        </p:blipFill>
        <p:spPr>
          <a:xfrm>
            <a:off x="6159913" y="2748609"/>
            <a:ext cx="256054" cy="286537"/>
          </a:xfrm>
          <a:prstGeom prst="rect">
            <a:avLst/>
          </a:prstGeom>
        </p:spPr>
      </p:pic>
      <p:pic>
        <p:nvPicPr>
          <p:cNvPr id="18" name="Picture 17">
            <a:extLst>
              <a:ext uri="{FF2B5EF4-FFF2-40B4-BE49-F238E27FC236}">
                <a16:creationId xmlns:a16="http://schemas.microsoft.com/office/drawing/2014/main" id="{9E9A7EC3-6EFE-E7C5-651C-025CB74FE0F5}"/>
              </a:ext>
            </a:extLst>
          </p:cNvPr>
          <p:cNvPicPr>
            <a:picLocks noChangeAspect="1"/>
          </p:cNvPicPr>
          <p:nvPr/>
        </p:nvPicPr>
        <p:blipFill>
          <a:blip r:embed="rId6"/>
          <a:srcRect l="48548" t="20524" b="15745"/>
          <a:stretch/>
        </p:blipFill>
        <p:spPr>
          <a:xfrm>
            <a:off x="5991764" y="3251160"/>
            <a:ext cx="2133990" cy="1629714"/>
          </a:xfrm>
          <a:prstGeom prst="rect">
            <a:avLst/>
          </a:prstGeom>
        </p:spPr>
      </p:pic>
    </p:spTree>
    <p:extLst>
      <p:ext uri="{BB962C8B-B14F-4D97-AF65-F5344CB8AC3E}">
        <p14:creationId xmlns:p14="http://schemas.microsoft.com/office/powerpoint/2010/main" val="1064214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and red background with a blue diamond&#10;&#10;AI-generated content may be incorrect.">
            <a:extLst>
              <a:ext uri="{FF2B5EF4-FFF2-40B4-BE49-F238E27FC236}">
                <a16:creationId xmlns:a16="http://schemas.microsoft.com/office/drawing/2014/main" id="{124E7E8D-30A5-8BE6-8254-3E698C526A7B}"/>
              </a:ext>
            </a:extLst>
          </p:cNvPr>
          <p:cNvPicPr>
            <a:picLocks noChangeAspect="1"/>
          </p:cNvPicPr>
          <p:nvPr/>
        </p:nvPicPr>
        <p:blipFill>
          <a:blip r:embed="rId2"/>
          <a:srcRect t="59260"/>
          <a:stretch>
            <a:fillRect/>
          </a:stretch>
        </p:blipFill>
        <p:spPr>
          <a:xfrm>
            <a:off x="1" y="4307030"/>
            <a:ext cx="12191999" cy="2793905"/>
          </a:xfrm>
          <a:prstGeom prst="rect">
            <a:avLst/>
          </a:prstGeom>
        </p:spPr>
      </p:pic>
      <p:sp>
        <p:nvSpPr>
          <p:cNvPr id="5" name="TextBox 4">
            <a:extLst>
              <a:ext uri="{FF2B5EF4-FFF2-40B4-BE49-F238E27FC236}">
                <a16:creationId xmlns:a16="http://schemas.microsoft.com/office/drawing/2014/main" id="{6E598049-06A1-F3A0-54C3-11DCDB8A2B2D}"/>
              </a:ext>
            </a:extLst>
          </p:cNvPr>
          <p:cNvSpPr txBox="1"/>
          <p:nvPr/>
        </p:nvSpPr>
        <p:spPr>
          <a:xfrm>
            <a:off x="7128527" y="113499"/>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2025 SAFETY EXCELLENCE AWARDS | </a:t>
            </a:r>
            <a:r>
              <a:rPr lang="en-US" sz="1200" b="1" dirty="0"/>
              <a:t>BEST PRACTICES SEMINAR</a:t>
            </a:r>
          </a:p>
        </p:txBody>
      </p:sp>
      <p:sp>
        <p:nvSpPr>
          <p:cNvPr id="11" name="TextBox 10">
            <a:extLst>
              <a:ext uri="{FF2B5EF4-FFF2-40B4-BE49-F238E27FC236}">
                <a16:creationId xmlns:a16="http://schemas.microsoft.com/office/drawing/2014/main" id="{B00A7610-DD33-D241-1D57-FAA8FD548B22}"/>
              </a:ext>
            </a:extLst>
          </p:cNvPr>
          <p:cNvSpPr txBox="1"/>
          <p:nvPr/>
        </p:nvSpPr>
        <p:spPr>
          <a:xfrm>
            <a:off x="695582" y="1480565"/>
            <a:ext cx="10515599" cy="923330"/>
          </a:xfrm>
          <a:prstGeom prst="rect">
            <a:avLst/>
          </a:prstGeom>
          <a:noFill/>
        </p:spPr>
        <p:txBody>
          <a:bodyPr wrap="square">
            <a:spAutoFit/>
          </a:bodyPr>
          <a:lstStyle/>
          <a:p>
            <a:r>
              <a:rPr lang="en-US" dirty="0">
                <a:solidFill>
                  <a:srgbClr val="373936"/>
                </a:solidFill>
                <a:latin typeface="Barlow" pitchFamily="2" charset="77"/>
              </a:rPr>
              <a:t>A PCL specific program that recognizes key  hourly employees (craft supervisors and craft  professionals)  for outstanding performance. It  has also been developed to foster selection and  recognition of the outstanding performers by offering them elite status in the PCL certified program.</a:t>
            </a:r>
            <a:endParaRPr lang="en-US" dirty="0"/>
          </a:p>
        </p:txBody>
      </p:sp>
      <p:sp>
        <p:nvSpPr>
          <p:cNvPr id="13" name="TextBox 12">
            <a:extLst>
              <a:ext uri="{FF2B5EF4-FFF2-40B4-BE49-F238E27FC236}">
                <a16:creationId xmlns:a16="http://schemas.microsoft.com/office/drawing/2014/main" id="{2F6405D2-D095-3B06-866E-24B5C2F5C118}"/>
              </a:ext>
            </a:extLst>
          </p:cNvPr>
          <p:cNvSpPr txBox="1"/>
          <p:nvPr/>
        </p:nvSpPr>
        <p:spPr>
          <a:xfrm>
            <a:off x="802683" y="2529146"/>
            <a:ext cx="6844146" cy="1751442"/>
          </a:xfrm>
          <a:prstGeom prst="rect">
            <a:avLst/>
          </a:prstGeom>
          <a:noFill/>
        </p:spPr>
        <p:txBody>
          <a:bodyPr wrap="square">
            <a:spAutoFit/>
          </a:bodyPr>
          <a:lstStyle/>
          <a:p>
            <a:pPr marR="0">
              <a:lnSpc>
                <a:spcPct val="107000"/>
              </a:lnSpc>
              <a:spcAft>
                <a:spcPts val="800"/>
              </a:spcAft>
            </a:pPr>
            <a:r>
              <a:rPr lang="en-US" b="1" dirty="0">
                <a:solidFill>
                  <a:srgbClr val="373936"/>
                </a:solidFill>
                <a:latin typeface="Barlow" pitchFamily="2" charset="77"/>
              </a:rPr>
              <a:t>WHO IS ELIGIBLE? </a:t>
            </a:r>
          </a:p>
          <a:p>
            <a:pPr marL="285750" marR="0" indent="-285750">
              <a:lnSpc>
                <a:spcPct val="107000"/>
              </a:lnSpc>
              <a:spcAft>
                <a:spcPts val="800"/>
              </a:spcAft>
              <a:buFont typeface="Arial" panose="020B0604020202020204" pitchFamily="34" charset="0"/>
              <a:buChar char="•"/>
            </a:pPr>
            <a:r>
              <a:rPr lang="en-US" dirty="0">
                <a:solidFill>
                  <a:srgbClr val="373936"/>
                </a:solidFill>
                <a:latin typeface="Barlow" pitchFamily="2" charset="77"/>
              </a:rPr>
              <a:t>Journeyman – Foreman – General Foreman</a:t>
            </a:r>
          </a:p>
          <a:p>
            <a:pPr marL="285750" marR="0" indent="-285750">
              <a:lnSpc>
                <a:spcPct val="107000"/>
              </a:lnSpc>
              <a:spcAft>
                <a:spcPts val="800"/>
              </a:spcAft>
              <a:buFont typeface="Arial" panose="020B0604020202020204" pitchFamily="34" charset="0"/>
              <a:buChar char="•"/>
            </a:pPr>
            <a:r>
              <a:rPr lang="en-US" dirty="0">
                <a:solidFill>
                  <a:srgbClr val="373936"/>
                </a:solidFill>
                <a:latin typeface="Barlow" pitchFamily="2" charset="77"/>
              </a:rPr>
              <a:t>In order to remain PCL Certified Status – </a:t>
            </a:r>
            <a:br>
              <a:rPr lang="en-US" dirty="0">
                <a:solidFill>
                  <a:srgbClr val="373936"/>
                </a:solidFill>
                <a:latin typeface="Barlow" pitchFamily="2" charset="77"/>
              </a:rPr>
            </a:br>
            <a:r>
              <a:rPr lang="en-US" dirty="0">
                <a:solidFill>
                  <a:srgbClr val="373936"/>
                </a:solidFill>
                <a:latin typeface="Barlow" pitchFamily="2" charset="77"/>
              </a:rPr>
              <a:t>employees must continue to </a:t>
            </a:r>
            <a:br>
              <a:rPr lang="en-US" dirty="0">
                <a:solidFill>
                  <a:srgbClr val="373936"/>
                </a:solidFill>
                <a:latin typeface="Barlow" pitchFamily="2" charset="77"/>
              </a:rPr>
            </a:br>
            <a:r>
              <a:rPr lang="en-US" dirty="0">
                <a:solidFill>
                  <a:srgbClr val="373936"/>
                </a:solidFill>
                <a:latin typeface="Barlow" pitchFamily="2" charset="77"/>
              </a:rPr>
              <a:t>meet expectations</a:t>
            </a:r>
          </a:p>
        </p:txBody>
      </p:sp>
      <p:sp>
        <p:nvSpPr>
          <p:cNvPr id="15" name="TextBox 14">
            <a:extLst>
              <a:ext uri="{FF2B5EF4-FFF2-40B4-BE49-F238E27FC236}">
                <a16:creationId xmlns:a16="http://schemas.microsoft.com/office/drawing/2014/main" id="{59D976FC-4BC6-600B-4115-83A114023FC6}"/>
              </a:ext>
            </a:extLst>
          </p:cNvPr>
          <p:cNvSpPr txBox="1"/>
          <p:nvPr/>
        </p:nvSpPr>
        <p:spPr>
          <a:xfrm>
            <a:off x="6481838" y="2529146"/>
            <a:ext cx="6160654" cy="2754537"/>
          </a:xfrm>
          <a:prstGeom prst="rect">
            <a:avLst/>
          </a:prstGeom>
          <a:noFill/>
        </p:spPr>
        <p:txBody>
          <a:bodyPr wrap="square">
            <a:spAutoFit/>
          </a:bodyPr>
          <a:lstStyle/>
          <a:p>
            <a:pPr marR="0">
              <a:lnSpc>
                <a:spcPct val="107000"/>
              </a:lnSpc>
              <a:spcAft>
                <a:spcPts val="800"/>
              </a:spcAft>
            </a:pPr>
            <a:r>
              <a:rPr lang="en-US" b="1" dirty="0">
                <a:solidFill>
                  <a:srgbClr val="373936"/>
                </a:solidFill>
                <a:latin typeface="Barlow" pitchFamily="2" charset="77"/>
              </a:rPr>
              <a:t>WHAT ARE THE BENEFITS? </a:t>
            </a:r>
          </a:p>
          <a:p>
            <a:pPr marL="285750" marR="0" indent="-285750">
              <a:lnSpc>
                <a:spcPct val="107000"/>
              </a:lnSpc>
              <a:spcAft>
                <a:spcPts val="800"/>
              </a:spcAft>
              <a:buFont typeface="Arial" panose="020B0604020202020204" pitchFamily="34" charset="0"/>
              <a:buChar char="•"/>
            </a:pPr>
            <a:r>
              <a:rPr lang="en-US" dirty="0">
                <a:solidFill>
                  <a:srgbClr val="373936"/>
                </a:solidFill>
                <a:latin typeface="Barlow" pitchFamily="2" charset="77"/>
              </a:rPr>
              <a:t>Vacation time</a:t>
            </a:r>
          </a:p>
          <a:p>
            <a:pPr marL="285750" marR="0" indent="-285750">
              <a:lnSpc>
                <a:spcPct val="107000"/>
              </a:lnSpc>
              <a:spcAft>
                <a:spcPts val="800"/>
              </a:spcAft>
              <a:buFont typeface="Arial" panose="020B0604020202020204" pitchFamily="34" charset="0"/>
              <a:buChar char="•"/>
            </a:pPr>
            <a:r>
              <a:rPr lang="en-US" dirty="0">
                <a:solidFill>
                  <a:srgbClr val="373936"/>
                </a:solidFill>
                <a:latin typeface="Barlow" pitchFamily="2" charset="77"/>
              </a:rPr>
              <a:t>Higher wages</a:t>
            </a:r>
          </a:p>
          <a:p>
            <a:pPr marL="285750" marR="0" indent="-285750">
              <a:lnSpc>
                <a:spcPct val="107000"/>
              </a:lnSpc>
              <a:spcAft>
                <a:spcPts val="800"/>
              </a:spcAft>
              <a:buFont typeface="Arial" panose="020B0604020202020204" pitchFamily="34" charset="0"/>
              <a:buChar char="•"/>
            </a:pPr>
            <a:r>
              <a:rPr lang="en-US" dirty="0">
                <a:solidFill>
                  <a:srgbClr val="373936"/>
                </a:solidFill>
                <a:latin typeface="Barlow" pitchFamily="2" charset="77"/>
              </a:rPr>
              <a:t>Priority placement on new projects</a:t>
            </a:r>
          </a:p>
          <a:p>
            <a:pPr marL="285750" marR="0" indent="-285750">
              <a:lnSpc>
                <a:spcPct val="107000"/>
              </a:lnSpc>
              <a:spcAft>
                <a:spcPts val="800"/>
              </a:spcAft>
              <a:buFont typeface="Arial" panose="020B0604020202020204" pitchFamily="34" charset="0"/>
              <a:buChar char="•"/>
            </a:pPr>
            <a:r>
              <a:rPr lang="en-US" dirty="0">
                <a:solidFill>
                  <a:srgbClr val="373936"/>
                </a:solidFill>
                <a:latin typeface="Barlow" pitchFamily="2" charset="77"/>
              </a:rPr>
              <a:t>Career development Training</a:t>
            </a:r>
          </a:p>
          <a:p>
            <a:pPr marL="285750" marR="0" indent="-285750">
              <a:lnSpc>
                <a:spcPct val="107000"/>
              </a:lnSpc>
              <a:spcAft>
                <a:spcPts val="800"/>
              </a:spcAft>
              <a:buFont typeface="Arial" panose="020B0604020202020204" pitchFamily="34" charset="0"/>
              <a:buChar char="•"/>
            </a:pPr>
            <a:r>
              <a:rPr lang="en-US" dirty="0">
                <a:solidFill>
                  <a:srgbClr val="373936"/>
                </a:solidFill>
                <a:latin typeface="Barlow" pitchFamily="2" charset="77"/>
              </a:rPr>
              <a:t>Recognition for being the elite of PCL</a:t>
            </a:r>
          </a:p>
          <a:p>
            <a:pPr marL="285750" marR="0" indent="-285750">
              <a:lnSpc>
                <a:spcPct val="107000"/>
              </a:lnSpc>
              <a:spcAft>
                <a:spcPts val="800"/>
              </a:spcAft>
              <a:buFont typeface="Arial" panose="020B0604020202020204" pitchFamily="34" charset="0"/>
              <a:buChar char="•"/>
            </a:pPr>
            <a:r>
              <a:rPr lang="en-US" dirty="0">
                <a:solidFill>
                  <a:srgbClr val="373936"/>
                </a:solidFill>
                <a:latin typeface="Barlow" pitchFamily="2" charset="77"/>
              </a:rPr>
              <a:t>PCL Certified Swag</a:t>
            </a:r>
          </a:p>
        </p:txBody>
      </p:sp>
      <p:pic>
        <p:nvPicPr>
          <p:cNvPr id="17" name="Picture 16">
            <a:extLst>
              <a:ext uri="{FF2B5EF4-FFF2-40B4-BE49-F238E27FC236}">
                <a16:creationId xmlns:a16="http://schemas.microsoft.com/office/drawing/2014/main" id="{B867790C-5EBD-05E6-F774-F249F72714F6}"/>
              </a:ext>
            </a:extLst>
          </p:cNvPr>
          <p:cNvPicPr>
            <a:picLocks noChangeAspect="1"/>
          </p:cNvPicPr>
          <p:nvPr/>
        </p:nvPicPr>
        <p:blipFill>
          <a:blip r:embed="rId3"/>
          <a:srcRect l="9816" t="11171" r="58527" b="74415"/>
          <a:stretch/>
        </p:blipFill>
        <p:spPr>
          <a:xfrm>
            <a:off x="9562164" y="2430337"/>
            <a:ext cx="2733675" cy="1460588"/>
          </a:xfrm>
          <a:prstGeom prst="rect">
            <a:avLst/>
          </a:prstGeom>
          <a:effectLst>
            <a:softEdge rad="31750"/>
          </a:effectLst>
        </p:spPr>
      </p:pic>
      <p:sp>
        <p:nvSpPr>
          <p:cNvPr id="18" name="Title 2">
            <a:extLst>
              <a:ext uri="{FF2B5EF4-FFF2-40B4-BE49-F238E27FC236}">
                <a16:creationId xmlns:a16="http://schemas.microsoft.com/office/drawing/2014/main" id="{6F93F556-4931-840C-154C-2F6071671CCD}"/>
              </a:ext>
            </a:extLst>
          </p:cNvPr>
          <p:cNvSpPr txBox="1">
            <a:spLocks/>
          </p:cNvSpPr>
          <p:nvPr/>
        </p:nvSpPr>
        <p:spPr>
          <a:xfrm>
            <a:off x="196198" y="-188596"/>
            <a:ext cx="10441994" cy="1828800"/>
          </a:xfrm>
          <a:prstGeom prst="rect">
            <a:avLst/>
          </a:prstGeom>
        </p:spPr>
        <p:txBody>
          <a:bodyPr vert="horz" lIns="91440" tIns="45720" rIns="91440" bIns="45720" rtlCol="0" anchor="ctr">
            <a:noAutofit/>
          </a:bodyPr>
          <a:lstStyle>
            <a:lvl1pPr algn="l" defTabSz="914400" rtl="0" eaLnBrk="1" latinLnBrk="0" hangingPunct="1">
              <a:lnSpc>
                <a:spcPct val="75000"/>
              </a:lnSpc>
              <a:spcBef>
                <a:spcPct val="0"/>
              </a:spcBef>
              <a:buNone/>
              <a:defRPr sz="4400" b="1" i="0" kern="1200" cap="all" spc="0" baseline="0">
                <a:solidFill>
                  <a:schemeClr val="tx1"/>
                </a:solidFill>
                <a:latin typeface="Barlow Condensed" pitchFamily="2" charset="77"/>
                <a:ea typeface="+mj-ea"/>
                <a:cs typeface="+mj-cs"/>
              </a:defRPr>
            </a:lvl1pPr>
          </a:lstStyle>
          <a:p>
            <a:pPr marL="0" marR="0" lvl="0" indent="0" algn="l" defTabSz="914400" rtl="0" eaLnBrk="1" fontAlgn="auto" latinLnBrk="0" hangingPunct="1">
              <a:lnSpc>
                <a:spcPct val="75000"/>
              </a:lnSpc>
              <a:spcBef>
                <a:spcPct val="0"/>
              </a:spcBef>
              <a:spcAft>
                <a:spcPts val="0"/>
              </a:spcAft>
              <a:buClrTx/>
              <a:buSzTx/>
              <a:buFontTx/>
              <a:buNone/>
              <a:tabLst/>
              <a:defRPr/>
            </a:pPr>
            <a:r>
              <a:rPr lang="en-US" b="0" dirty="0">
                <a:latin typeface="Barlow" panose="00000500000000000000" pitchFamily="2" charset="0"/>
              </a:rPr>
              <a:t>3. BEST PRACTICES </a:t>
            </a:r>
            <a:br>
              <a:rPr lang="en-US" dirty="0">
                <a:latin typeface="Barlow Condensed SemiBold" pitchFamily="2" charset="77"/>
              </a:rPr>
            </a:br>
            <a:endParaRPr lang="en-US" sz="3600" dirty="0">
              <a:solidFill>
                <a:schemeClr val="accent2"/>
              </a:solidFill>
              <a:latin typeface="Barlow Condensed SemiBold" pitchFamily="2" charset="77"/>
            </a:endParaRPr>
          </a:p>
        </p:txBody>
      </p:sp>
      <p:grpSp>
        <p:nvGrpSpPr>
          <p:cNvPr id="19" name="Group 18">
            <a:extLst>
              <a:ext uri="{FF2B5EF4-FFF2-40B4-BE49-F238E27FC236}">
                <a16:creationId xmlns:a16="http://schemas.microsoft.com/office/drawing/2014/main" id="{79061CA4-A416-EA6C-DE60-8E266818B095}"/>
              </a:ext>
            </a:extLst>
          </p:cNvPr>
          <p:cNvGrpSpPr/>
          <p:nvPr/>
        </p:nvGrpSpPr>
        <p:grpSpPr>
          <a:xfrm>
            <a:off x="3408476" y="866395"/>
            <a:ext cx="7314616" cy="488919"/>
            <a:chOff x="773654" y="1203957"/>
            <a:chExt cx="7314616" cy="488919"/>
          </a:xfrm>
          <a:solidFill>
            <a:schemeClr val="bg1"/>
          </a:solidFill>
        </p:grpSpPr>
        <p:sp>
          <p:nvSpPr>
            <p:cNvPr id="20" name="Rectangle 19">
              <a:extLst>
                <a:ext uri="{FF2B5EF4-FFF2-40B4-BE49-F238E27FC236}">
                  <a16:creationId xmlns:a16="http://schemas.microsoft.com/office/drawing/2014/main" id="{C7E9B3E8-F40C-CCDB-AF91-3B916E36451F}"/>
                </a:ext>
              </a:extLst>
            </p:cNvPr>
            <p:cNvSpPr/>
            <p:nvPr/>
          </p:nvSpPr>
          <p:spPr>
            <a:xfrm>
              <a:off x="773654" y="1223718"/>
              <a:ext cx="5120519" cy="46915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highlight>
                  <a:srgbClr val="FFFF00"/>
                </a:highlight>
              </a:endParaRPr>
            </a:p>
          </p:txBody>
        </p:sp>
        <p:sp>
          <p:nvSpPr>
            <p:cNvPr id="21" name="TextBox 20">
              <a:extLst>
                <a:ext uri="{FF2B5EF4-FFF2-40B4-BE49-F238E27FC236}">
                  <a16:creationId xmlns:a16="http://schemas.microsoft.com/office/drawing/2014/main" id="{76D92195-FA0C-8372-0B0B-5103F3AF06FE}"/>
                </a:ext>
              </a:extLst>
            </p:cNvPr>
            <p:cNvSpPr txBox="1"/>
            <p:nvPr/>
          </p:nvSpPr>
          <p:spPr>
            <a:xfrm>
              <a:off x="1650399" y="1203957"/>
              <a:ext cx="6437871" cy="461665"/>
            </a:xfrm>
            <a:prstGeom prst="rect">
              <a:avLst/>
            </a:prstGeom>
            <a:grpFill/>
          </p:spPr>
          <p:txBody>
            <a:bodyPr wrap="square" rtlCol="0">
              <a:spAutoFit/>
            </a:bodyPr>
            <a:lstStyle/>
            <a:p>
              <a:r>
                <a:rPr lang="en-US" sz="2400" dirty="0">
                  <a:highlight>
                    <a:srgbClr val="FFFF00"/>
                  </a:highlight>
                  <a:latin typeface="Barlow Condensed SemiBold" pitchFamily="2" charset="77"/>
                </a:rPr>
                <a:t>PCL Certified Craft Program</a:t>
              </a:r>
              <a:endParaRPr lang="en-US" sz="2400" dirty="0">
                <a:highlight>
                  <a:srgbClr val="FFFF00"/>
                </a:highlight>
              </a:endParaRPr>
            </a:p>
          </p:txBody>
        </p:sp>
      </p:grpSp>
    </p:spTree>
    <p:extLst>
      <p:ext uri="{BB962C8B-B14F-4D97-AF65-F5344CB8AC3E}">
        <p14:creationId xmlns:p14="http://schemas.microsoft.com/office/powerpoint/2010/main" val="1459693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21036E-F092-58AF-FA0F-C2902A6DDA51}"/>
              </a:ext>
            </a:extLst>
          </p:cNvPr>
          <p:cNvPicPr>
            <a:picLocks noChangeAspect="1"/>
          </p:cNvPicPr>
          <p:nvPr/>
        </p:nvPicPr>
        <p:blipFill>
          <a:blip r:embed="rId2"/>
          <a:stretch>
            <a:fillRect/>
          </a:stretch>
        </p:blipFill>
        <p:spPr>
          <a:xfrm>
            <a:off x="561735" y="753892"/>
            <a:ext cx="3343515" cy="4458020"/>
          </a:xfrm>
          <a:prstGeom prst="rect">
            <a:avLst/>
          </a:prstGeom>
        </p:spPr>
      </p:pic>
      <p:pic>
        <p:nvPicPr>
          <p:cNvPr id="4" name="Picture 3">
            <a:extLst>
              <a:ext uri="{FF2B5EF4-FFF2-40B4-BE49-F238E27FC236}">
                <a16:creationId xmlns:a16="http://schemas.microsoft.com/office/drawing/2014/main" id="{908388AB-DFF2-CED2-7F7D-981CB8090410}"/>
              </a:ext>
            </a:extLst>
          </p:cNvPr>
          <p:cNvPicPr>
            <a:picLocks noChangeAspect="1"/>
          </p:cNvPicPr>
          <p:nvPr/>
        </p:nvPicPr>
        <p:blipFill>
          <a:blip r:embed="rId3"/>
          <a:stretch>
            <a:fillRect/>
          </a:stretch>
        </p:blipFill>
        <p:spPr>
          <a:xfrm>
            <a:off x="5487803" y="524965"/>
            <a:ext cx="6504412" cy="4915875"/>
          </a:xfrm>
          <a:prstGeom prst="rect">
            <a:avLst/>
          </a:prstGeom>
        </p:spPr>
      </p:pic>
      <p:pic>
        <p:nvPicPr>
          <p:cNvPr id="7" name="Picture 6" descr="A black and red background with a blue diamond&#10;&#10;AI-generated content may be incorrect.">
            <a:extLst>
              <a:ext uri="{FF2B5EF4-FFF2-40B4-BE49-F238E27FC236}">
                <a16:creationId xmlns:a16="http://schemas.microsoft.com/office/drawing/2014/main" id="{124E7E8D-30A5-8BE6-8254-3E698C526A7B}"/>
              </a:ext>
            </a:extLst>
          </p:cNvPr>
          <p:cNvPicPr>
            <a:picLocks noChangeAspect="1"/>
          </p:cNvPicPr>
          <p:nvPr/>
        </p:nvPicPr>
        <p:blipFill>
          <a:blip r:embed="rId4"/>
          <a:srcRect t="59260"/>
          <a:stretch>
            <a:fillRect/>
          </a:stretch>
        </p:blipFill>
        <p:spPr>
          <a:xfrm>
            <a:off x="0" y="4070959"/>
            <a:ext cx="12191999" cy="2793905"/>
          </a:xfrm>
          <a:prstGeom prst="rect">
            <a:avLst/>
          </a:prstGeom>
        </p:spPr>
      </p:pic>
      <p:sp>
        <p:nvSpPr>
          <p:cNvPr id="2" name="Title 1">
            <a:extLst>
              <a:ext uri="{FF2B5EF4-FFF2-40B4-BE49-F238E27FC236}">
                <a16:creationId xmlns:a16="http://schemas.microsoft.com/office/drawing/2014/main" id="{49F8BBE6-1C8C-598B-7D09-77D414841870}"/>
              </a:ext>
            </a:extLst>
          </p:cNvPr>
          <p:cNvSpPr>
            <a:spLocks noGrp="1"/>
          </p:cNvSpPr>
          <p:nvPr>
            <p:ph type="title"/>
          </p:nvPr>
        </p:nvSpPr>
        <p:spPr>
          <a:xfrm>
            <a:off x="203718" y="-237904"/>
            <a:ext cx="10515600" cy="1325563"/>
          </a:xfrm>
        </p:spPr>
        <p:txBody>
          <a:bodyPr>
            <a:normAutofit/>
          </a:bodyPr>
          <a:lstStyle/>
          <a:p>
            <a:r>
              <a:rPr lang="en-US" dirty="0">
                <a:latin typeface="Barlow" panose="00000500000000000000" pitchFamily="2" charset="0"/>
              </a:rPr>
              <a:t>PCL Certified </a:t>
            </a:r>
          </a:p>
        </p:txBody>
      </p:sp>
      <p:sp>
        <p:nvSpPr>
          <p:cNvPr id="5" name="TextBox 4">
            <a:extLst>
              <a:ext uri="{FF2B5EF4-FFF2-40B4-BE49-F238E27FC236}">
                <a16:creationId xmlns:a16="http://schemas.microsoft.com/office/drawing/2014/main" id="{6E598049-06A1-F3A0-54C3-11DCDB8A2B2D}"/>
              </a:ext>
            </a:extLst>
          </p:cNvPr>
          <p:cNvSpPr txBox="1"/>
          <p:nvPr/>
        </p:nvSpPr>
        <p:spPr>
          <a:xfrm>
            <a:off x="6948369" y="147878"/>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2025 SAFETY EXCELLENCE AWARDS | </a:t>
            </a:r>
            <a:r>
              <a:rPr lang="en-US" sz="1200" b="1" dirty="0"/>
              <a:t>BEST PRACTICES SEMINAR</a:t>
            </a:r>
          </a:p>
        </p:txBody>
      </p:sp>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22F413A8-F61C-C4F1-89C7-942774FFC0BB}"/>
                  </a:ext>
                </a:extLst>
              </p14:cNvPr>
              <p14:cNvContentPartPr/>
              <p14:nvPr/>
            </p14:nvContentPartPr>
            <p14:xfrm>
              <a:off x="5641560" y="4121784"/>
              <a:ext cx="930240" cy="57600"/>
            </p14:xfrm>
          </p:contentPart>
        </mc:Choice>
        <mc:Fallback xmlns="">
          <p:pic>
            <p:nvPicPr>
              <p:cNvPr id="8" name="Ink 7">
                <a:extLst>
                  <a:ext uri="{FF2B5EF4-FFF2-40B4-BE49-F238E27FC236}">
                    <a16:creationId xmlns:a16="http://schemas.microsoft.com/office/drawing/2014/main" id="{22F413A8-F61C-C4F1-89C7-942774FFC0BB}"/>
                  </a:ext>
                </a:extLst>
              </p:cNvPr>
              <p:cNvPicPr/>
              <p:nvPr/>
            </p:nvPicPr>
            <p:blipFill>
              <a:blip r:embed="rId6"/>
              <a:stretch>
                <a:fillRect/>
              </a:stretch>
            </p:blipFill>
            <p:spPr>
              <a:xfrm>
                <a:off x="5623560" y="4086144"/>
                <a:ext cx="965880" cy="129240"/>
              </a:xfrm>
              <a:prstGeom prst="rect">
                <a:avLst/>
              </a:prstGeom>
            </p:spPr>
          </p:pic>
        </mc:Fallback>
      </mc:AlternateContent>
    </p:spTree>
    <p:extLst>
      <p:ext uri="{BB962C8B-B14F-4D97-AF65-F5344CB8AC3E}">
        <p14:creationId xmlns:p14="http://schemas.microsoft.com/office/powerpoint/2010/main" val="2552992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and red background with a blue diamond&#10;&#10;AI-generated content may be incorrect.">
            <a:extLst>
              <a:ext uri="{FF2B5EF4-FFF2-40B4-BE49-F238E27FC236}">
                <a16:creationId xmlns:a16="http://schemas.microsoft.com/office/drawing/2014/main" id="{124E7E8D-30A5-8BE6-8254-3E698C526A7B}"/>
              </a:ext>
            </a:extLst>
          </p:cNvPr>
          <p:cNvPicPr>
            <a:picLocks noChangeAspect="1"/>
          </p:cNvPicPr>
          <p:nvPr/>
        </p:nvPicPr>
        <p:blipFill>
          <a:blip r:embed="rId2"/>
          <a:srcRect t="59260"/>
          <a:stretch>
            <a:fillRect/>
          </a:stretch>
        </p:blipFill>
        <p:spPr>
          <a:xfrm>
            <a:off x="0" y="4070959"/>
            <a:ext cx="12191999" cy="2793905"/>
          </a:xfrm>
          <a:prstGeom prst="rect">
            <a:avLst/>
          </a:prstGeom>
        </p:spPr>
      </p:pic>
      <p:sp>
        <p:nvSpPr>
          <p:cNvPr id="2" name="Title 1">
            <a:extLst>
              <a:ext uri="{FF2B5EF4-FFF2-40B4-BE49-F238E27FC236}">
                <a16:creationId xmlns:a16="http://schemas.microsoft.com/office/drawing/2014/main" id="{49F8BBE6-1C8C-598B-7D09-77D414841870}"/>
              </a:ext>
            </a:extLst>
          </p:cNvPr>
          <p:cNvSpPr>
            <a:spLocks noGrp="1"/>
          </p:cNvSpPr>
          <p:nvPr>
            <p:ph type="title"/>
          </p:nvPr>
        </p:nvSpPr>
        <p:spPr>
          <a:xfrm>
            <a:off x="203718" y="-151662"/>
            <a:ext cx="10515600" cy="1325563"/>
          </a:xfrm>
        </p:spPr>
        <p:txBody>
          <a:bodyPr>
            <a:normAutofit/>
          </a:bodyPr>
          <a:lstStyle/>
          <a:p>
            <a:r>
              <a:rPr lang="en-US" dirty="0">
                <a:latin typeface="Barlow" panose="00000500000000000000" pitchFamily="2" charset="0"/>
              </a:rPr>
              <a:t>4. BEST PRACTICES</a:t>
            </a:r>
          </a:p>
        </p:txBody>
      </p:sp>
      <p:sp>
        <p:nvSpPr>
          <p:cNvPr id="5" name="TextBox 4">
            <a:extLst>
              <a:ext uri="{FF2B5EF4-FFF2-40B4-BE49-F238E27FC236}">
                <a16:creationId xmlns:a16="http://schemas.microsoft.com/office/drawing/2014/main" id="{6E598049-06A1-F3A0-54C3-11DCDB8A2B2D}"/>
              </a:ext>
            </a:extLst>
          </p:cNvPr>
          <p:cNvSpPr txBox="1"/>
          <p:nvPr/>
        </p:nvSpPr>
        <p:spPr>
          <a:xfrm>
            <a:off x="6948369" y="147878"/>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2025 SAFETY EXCELLENCE AWARDS | </a:t>
            </a:r>
            <a:r>
              <a:rPr lang="en-US" sz="1200" b="1" dirty="0"/>
              <a:t>BEST PRACTICES SEMINAR</a:t>
            </a:r>
          </a:p>
        </p:txBody>
      </p:sp>
      <p:pic>
        <p:nvPicPr>
          <p:cNvPr id="6" name="Content Placeholder 5" descr="A group of icons with text&#10;&#10;AI-generated content may be incorrect.">
            <a:extLst>
              <a:ext uri="{FF2B5EF4-FFF2-40B4-BE49-F238E27FC236}">
                <a16:creationId xmlns:a16="http://schemas.microsoft.com/office/drawing/2014/main" id="{70E87BC7-F1ED-5847-A569-5B8DD3CD043B}"/>
              </a:ext>
            </a:extLst>
          </p:cNvPr>
          <p:cNvPicPr>
            <a:picLocks noGrp="1" noChangeAspect="1"/>
          </p:cNvPicPr>
          <p:nvPr>
            <p:ph sz="half" idx="2"/>
          </p:nvPr>
        </p:nvPicPr>
        <p:blipFill>
          <a:blip r:embed="rId3"/>
          <a:srcRect b="7203"/>
          <a:stretch/>
        </p:blipFill>
        <p:spPr>
          <a:xfrm>
            <a:off x="2790584" y="2622430"/>
            <a:ext cx="6256265" cy="2793905"/>
          </a:xfrm>
          <a:prstGeom prst="rect">
            <a:avLst/>
          </a:prstGeom>
          <a:ln>
            <a:noFill/>
          </a:ln>
          <a:effectLst>
            <a:softEdge rad="112500"/>
          </a:effectLst>
        </p:spPr>
      </p:pic>
      <p:sp>
        <p:nvSpPr>
          <p:cNvPr id="9" name="TextBox 8">
            <a:extLst>
              <a:ext uri="{FF2B5EF4-FFF2-40B4-BE49-F238E27FC236}">
                <a16:creationId xmlns:a16="http://schemas.microsoft.com/office/drawing/2014/main" id="{0B04C0D0-3FC2-961F-E510-32B910B6326B}"/>
              </a:ext>
            </a:extLst>
          </p:cNvPr>
          <p:cNvSpPr txBox="1"/>
          <p:nvPr/>
        </p:nvSpPr>
        <p:spPr>
          <a:xfrm>
            <a:off x="2829526" y="1011776"/>
            <a:ext cx="6178379" cy="461665"/>
          </a:xfrm>
          <a:prstGeom prst="rect">
            <a:avLst/>
          </a:prstGeom>
          <a:noFill/>
        </p:spPr>
        <p:txBody>
          <a:bodyPr wrap="square" rtlCol="0">
            <a:spAutoFit/>
          </a:bodyPr>
          <a:lstStyle/>
          <a:p>
            <a:r>
              <a:rPr lang="en-US" sz="2400" dirty="0">
                <a:highlight>
                  <a:srgbClr val="FFFF00"/>
                </a:highlight>
                <a:latin typeface="Barlow Condensed SemiBold" pitchFamily="2" charset="77"/>
              </a:rPr>
              <a:t>Serious Injury and Fatality (SIF) Prevention Campaign </a:t>
            </a:r>
            <a:endParaRPr lang="en-US" sz="2400" dirty="0">
              <a:highlight>
                <a:srgbClr val="FFFF00"/>
              </a:highlight>
            </a:endParaRPr>
          </a:p>
        </p:txBody>
      </p:sp>
      <p:sp>
        <p:nvSpPr>
          <p:cNvPr id="11" name="TextBox 10">
            <a:extLst>
              <a:ext uri="{FF2B5EF4-FFF2-40B4-BE49-F238E27FC236}">
                <a16:creationId xmlns:a16="http://schemas.microsoft.com/office/drawing/2014/main" id="{689804B9-0D71-EAAD-D880-FE087C448C21}"/>
              </a:ext>
            </a:extLst>
          </p:cNvPr>
          <p:cNvSpPr txBox="1"/>
          <p:nvPr/>
        </p:nvSpPr>
        <p:spPr>
          <a:xfrm>
            <a:off x="2246345" y="1580538"/>
            <a:ext cx="8203941" cy="953531"/>
          </a:xfrm>
          <a:prstGeom prst="rect">
            <a:avLst/>
          </a:prstGeom>
          <a:noFill/>
        </p:spPr>
        <p:txBody>
          <a:bodyPr wrap="square">
            <a:spAutoFit/>
          </a:bodyPr>
          <a:lstStyle/>
          <a:p>
            <a:pPr>
              <a:lnSpc>
                <a:spcPct val="107000"/>
              </a:lnSpc>
              <a:spcAft>
                <a:spcPts val="800"/>
              </a:spcAft>
            </a:pPr>
            <a:r>
              <a:rPr lang="en-US" dirty="0">
                <a:solidFill>
                  <a:srgbClr val="373936"/>
                </a:solidFill>
                <a:latin typeface="Barlow" pitchFamily="2" charset="77"/>
              </a:rPr>
              <a:t>Our goal with the SIF prevention campaign is to draw attention to serious injury and fatality (SIF) prevention and work toward our company wide goal of zero incidents. This campaign highlights our </a:t>
            </a:r>
            <a:r>
              <a:rPr lang="en-US" b="1" dirty="0">
                <a:solidFill>
                  <a:srgbClr val="373936"/>
                </a:solidFill>
                <a:latin typeface="Barlow" pitchFamily="2" charset="77"/>
              </a:rPr>
              <a:t>7 Life Savings Absolutes (LSAs).</a:t>
            </a:r>
          </a:p>
        </p:txBody>
      </p:sp>
    </p:spTree>
    <p:extLst>
      <p:ext uri="{BB962C8B-B14F-4D97-AF65-F5344CB8AC3E}">
        <p14:creationId xmlns:p14="http://schemas.microsoft.com/office/powerpoint/2010/main" val="1233613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6F8164ABBBE64B8583EA47391A32E3" ma:contentTypeVersion="19" ma:contentTypeDescription="Create a new document." ma:contentTypeScope="" ma:versionID="a0fc8741d90eb80b3043c4fa7990ffa3">
  <xsd:schema xmlns:xsd="http://www.w3.org/2001/XMLSchema" xmlns:xs="http://www.w3.org/2001/XMLSchema" xmlns:p="http://schemas.microsoft.com/office/2006/metadata/properties" xmlns:ns2="e6cf9755-c392-47a8-90e5-2cab7b2088c8" xmlns:ns3="9594d856-599f-4a3b-a97d-b49ae33144ee" targetNamespace="http://schemas.microsoft.com/office/2006/metadata/properties" ma:root="true" ma:fieldsID="bf7a2a769ad276dea9b08baff5789474" ns2:_="" ns3:_="">
    <xsd:import namespace="e6cf9755-c392-47a8-90e5-2cab7b2088c8"/>
    <xsd:import namespace="9594d856-599f-4a3b-a97d-b49ae33144e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cf9755-c392-47a8-90e5-2cab7b2088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f31f49f8-d32f-49c1-bdb7-50db704ca24f}" ma:internalName="TaxCatchAll" ma:showField="CatchAllData" ma:web="e6cf9755-c392-47a8-90e5-2cab7b2088c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594d856-599f-4a3b-a97d-b49ae33144e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6e7acff-fe2a-484b-931e-e5ee589765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6cf9755-c392-47a8-90e5-2cab7b2088c8" xsi:nil="true"/>
    <lcf76f155ced4ddcb4097134ff3c332f xmlns="9594d856-599f-4a3b-a97d-b49ae33144e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9AC7A8-11FB-4FAA-AEC2-4E447D0315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cf9755-c392-47a8-90e5-2cab7b2088c8"/>
    <ds:schemaRef ds:uri="9594d856-599f-4a3b-a97d-b49ae33144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FD6A08-1D2C-4994-8E2A-2A4E48302380}">
  <ds:schemaRefs>
    <ds:schemaRef ds:uri="6a848875-b63b-42bf-abbe-7239fc341a2b"/>
    <ds:schemaRef ds:uri="849898e2-05c4-4aa4-85b1-3db562e3154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e6cf9755-c392-47a8-90e5-2cab7b2088c8"/>
    <ds:schemaRef ds:uri="9594d856-599f-4a3b-a97d-b49ae33144ee"/>
  </ds:schemaRefs>
</ds:datastoreItem>
</file>

<file path=customXml/itemProps3.xml><?xml version="1.0" encoding="utf-8"?>
<ds:datastoreItem xmlns:ds="http://schemas.openxmlformats.org/officeDocument/2006/customXml" ds:itemID="{424B3342-FD8B-435E-B5C5-61BE90F0B5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368</TotalTime>
  <Words>566</Words>
  <Application>Microsoft Office PowerPoint</Application>
  <PresentationFormat>Widescreen</PresentationFormat>
  <Paragraphs>77</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Aptos</vt:lpstr>
      <vt:lpstr>Aptos Display</vt:lpstr>
      <vt:lpstr>Arial</vt:lpstr>
      <vt:lpstr>Arial Black</vt:lpstr>
      <vt:lpstr>Barlow</vt:lpstr>
      <vt:lpstr>Barlow Condensed SemiBold</vt:lpstr>
      <vt:lpstr>office theme</vt:lpstr>
      <vt:lpstr>PowerPoint Presentation</vt:lpstr>
      <vt:lpstr>PowerPoint Presentation</vt:lpstr>
      <vt:lpstr>PowerPoint Presentation</vt:lpstr>
      <vt:lpstr>1. BEST PRACTICES  </vt:lpstr>
      <vt:lpstr>2. BEST PRACTICES</vt:lpstr>
      <vt:lpstr>NCCER On-Site Support </vt:lpstr>
      <vt:lpstr>PowerPoint Presentation</vt:lpstr>
      <vt:lpstr>PCL Certified </vt:lpstr>
      <vt:lpstr>4. BEST PRACTICES</vt:lpstr>
      <vt:lpstr>Serious Injury and Fatality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Jp Rodriguez</cp:lastModifiedBy>
  <cp:revision>19</cp:revision>
  <dcterms:created xsi:type="dcterms:W3CDTF">2025-05-22T20:31:15Z</dcterms:created>
  <dcterms:modified xsi:type="dcterms:W3CDTF">2025-06-10T18:13:33Z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0x010100806F8164ABBBE64B8583EA47391A32E3</vt:lpwstr>
  </property>
  <property fmtid="{D5CDD505-2E9C-101B-9397-08002B2CF9AE}" pid="3" name="MediaServiceImageTags">
    <vt:lpwstr/>
  </property>
  <property fmtid="{D5CDD505-2E9C-101B-9397-08002B2CF9AE}" pid="4" name="MSIP_Label_5108ffcf-2669-4294-ad05-f3c3170caeca_Enabled">
    <vt:lpwstr>true</vt:lpwstr>
  </property>
  <property fmtid="{D5CDD505-2E9C-101B-9397-08002B2CF9AE}" pid="5" name="MSIP_Label_5108ffcf-2669-4294-ad05-f3c3170caeca_SetDate">
    <vt:lpwstr>2025-06-04T14:35:08Z</vt:lpwstr>
  </property>
  <property fmtid="{D5CDD505-2E9C-101B-9397-08002B2CF9AE}" pid="6" name="MSIP_Label_5108ffcf-2669-4294-ad05-f3c3170caeca_Method">
    <vt:lpwstr>Standard</vt:lpwstr>
  </property>
  <property fmtid="{D5CDD505-2E9C-101B-9397-08002B2CF9AE}" pid="7" name="MSIP_Label_5108ffcf-2669-4294-ad05-f3c3170caeca_Name">
    <vt:lpwstr>5108ffcf-2669-4294-ad05-f3c3170caeca</vt:lpwstr>
  </property>
  <property fmtid="{D5CDD505-2E9C-101B-9397-08002B2CF9AE}" pid="8" name="MSIP_Label_5108ffcf-2669-4294-ad05-f3c3170caeca_SiteId">
    <vt:lpwstr>434e9d2b-d8d3-4bd9-bd27-03b20a16d863</vt:lpwstr>
  </property>
  <property fmtid="{D5CDD505-2E9C-101B-9397-08002B2CF9AE}" pid="9" name="MSIP_Label_5108ffcf-2669-4294-ad05-f3c3170caeca_ActionId">
    <vt:lpwstr>7e6c0d35-07e8-4462-8327-08ed95974a1f</vt:lpwstr>
  </property>
  <property fmtid="{D5CDD505-2E9C-101B-9397-08002B2CF9AE}" pid="10" name="MSIP_Label_5108ffcf-2669-4294-ad05-f3c3170caeca_ContentBits">
    <vt:lpwstr>0</vt:lpwstr>
  </property>
</Properties>
</file>