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57" r:id="rId6"/>
    <p:sldId id="258" r:id="rId7"/>
    <p:sldId id="259" r:id="rId8"/>
    <p:sldId id="260" r:id="rId9"/>
    <p:sldId id="263" r:id="rId10"/>
    <p:sldId id="264" r:id="rId11"/>
    <p:sldId id="265" r:id="rId12"/>
    <p:sldId id="268" r:id="rId13"/>
    <p:sldId id="271" r:id="rId14"/>
    <p:sldId id="269" r:id="rId15"/>
    <p:sldId id="266" r:id="rId16"/>
    <p:sldId id="267"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D5FF1-1ADA-4DCD-90F4-C28A26F2C85E}" v="5" dt="2025-06-03T17:56:23.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0"/>
    <p:restoredTop sz="94687"/>
  </p:normalViewPr>
  <p:slideViewPr>
    <p:cSldViewPr snapToGrid="0">
      <p:cViewPr>
        <p:scale>
          <a:sx n="75" d="100"/>
          <a:sy n="75" d="100"/>
        </p:scale>
        <p:origin x="58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Roberts" userId="0bb58638-6715-4155-968d-26f940098307" providerId="ADAL" clId="{AEED5FF1-1ADA-4DCD-90F4-C28A26F2C85E}"/>
    <pc:docChg chg="custSel modSld">
      <pc:chgData name="Justin Roberts" userId="0bb58638-6715-4155-968d-26f940098307" providerId="ADAL" clId="{AEED5FF1-1ADA-4DCD-90F4-C28A26F2C85E}" dt="2025-06-03T18:10:56.731" v="86" actId="255"/>
      <pc:docMkLst>
        <pc:docMk/>
      </pc:docMkLst>
      <pc:sldChg chg="modSp mod">
        <pc:chgData name="Justin Roberts" userId="0bb58638-6715-4155-968d-26f940098307" providerId="ADAL" clId="{AEED5FF1-1ADA-4DCD-90F4-C28A26F2C85E}" dt="2025-06-03T18:10:20.301" v="81" actId="255"/>
        <pc:sldMkLst>
          <pc:docMk/>
          <pc:sldMk cId="1028678394" sldId="260"/>
        </pc:sldMkLst>
        <pc:spChg chg="mod">
          <ac:chgData name="Justin Roberts" userId="0bb58638-6715-4155-968d-26f940098307" providerId="ADAL" clId="{AEED5FF1-1ADA-4DCD-90F4-C28A26F2C85E}" dt="2025-06-03T18:10:20.301" v="81" actId="255"/>
          <ac:spMkLst>
            <pc:docMk/>
            <pc:sldMk cId="1028678394" sldId="260"/>
            <ac:spMk id="4" creationId="{231F19DF-DE5C-C16E-B94E-2E97466D5073}"/>
          </ac:spMkLst>
        </pc:spChg>
      </pc:sldChg>
      <pc:sldChg chg="modSp mod">
        <pc:chgData name="Justin Roberts" userId="0bb58638-6715-4155-968d-26f940098307" providerId="ADAL" clId="{AEED5FF1-1ADA-4DCD-90F4-C28A26F2C85E}" dt="2025-06-03T18:10:30.809" v="82" actId="255"/>
        <pc:sldMkLst>
          <pc:docMk/>
          <pc:sldMk cId="1096208287" sldId="263"/>
        </pc:sldMkLst>
        <pc:spChg chg="mod">
          <ac:chgData name="Justin Roberts" userId="0bb58638-6715-4155-968d-26f940098307" providerId="ADAL" clId="{AEED5FF1-1ADA-4DCD-90F4-C28A26F2C85E}" dt="2025-06-03T18:10:30.809" v="82" actId="255"/>
          <ac:spMkLst>
            <pc:docMk/>
            <pc:sldMk cId="1096208287" sldId="263"/>
            <ac:spMk id="3" creationId="{03DF759E-431A-624B-AA62-17AAB98D8B58}"/>
          </ac:spMkLst>
        </pc:spChg>
      </pc:sldChg>
      <pc:sldChg chg="modSp mod">
        <pc:chgData name="Justin Roberts" userId="0bb58638-6715-4155-968d-26f940098307" providerId="ADAL" clId="{AEED5FF1-1ADA-4DCD-90F4-C28A26F2C85E}" dt="2025-06-03T18:10:45.451" v="85" actId="255"/>
        <pc:sldMkLst>
          <pc:docMk/>
          <pc:sldMk cId="532307733" sldId="264"/>
        </pc:sldMkLst>
        <pc:spChg chg="mod">
          <ac:chgData name="Justin Roberts" userId="0bb58638-6715-4155-968d-26f940098307" providerId="ADAL" clId="{AEED5FF1-1ADA-4DCD-90F4-C28A26F2C85E}" dt="2025-06-03T18:10:45.451" v="85" actId="255"/>
          <ac:spMkLst>
            <pc:docMk/>
            <pc:sldMk cId="532307733" sldId="264"/>
            <ac:spMk id="3" creationId="{03DF759E-431A-624B-AA62-17AAB98D8B58}"/>
          </ac:spMkLst>
        </pc:spChg>
      </pc:sldChg>
      <pc:sldChg chg="addSp delSp modSp mod">
        <pc:chgData name="Justin Roberts" userId="0bb58638-6715-4155-968d-26f940098307" providerId="ADAL" clId="{AEED5FF1-1ADA-4DCD-90F4-C28A26F2C85E}" dt="2025-06-03T17:51:44.509" v="17" actId="1076"/>
        <pc:sldMkLst>
          <pc:docMk/>
          <pc:sldMk cId="3006334947" sldId="265"/>
        </pc:sldMkLst>
        <pc:spChg chg="del">
          <ac:chgData name="Justin Roberts" userId="0bb58638-6715-4155-968d-26f940098307" providerId="ADAL" clId="{AEED5FF1-1ADA-4DCD-90F4-C28A26F2C85E}" dt="2025-06-03T17:50:42.438" v="0"/>
          <ac:spMkLst>
            <pc:docMk/>
            <pc:sldMk cId="3006334947" sldId="265"/>
            <ac:spMk id="3" creationId="{03DF759E-431A-624B-AA62-17AAB98D8B58}"/>
          </ac:spMkLst>
        </pc:spChg>
        <pc:spChg chg="del">
          <ac:chgData name="Justin Roberts" userId="0bb58638-6715-4155-968d-26f940098307" providerId="ADAL" clId="{AEED5FF1-1ADA-4DCD-90F4-C28A26F2C85E}" dt="2025-06-03T17:51:22.478" v="7"/>
          <ac:spMkLst>
            <pc:docMk/>
            <pc:sldMk cId="3006334947" sldId="265"/>
            <ac:spMk id="4" creationId="{231F19DF-DE5C-C16E-B94E-2E97466D5073}"/>
          </ac:spMkLst>
        </pc:spChg>
        <pc:spChg chg="add del mod">
          <ac:chgData name="Justin Roberts" userId="0bb58638-6715-4155-968d-26f940098307" providerId="ADAL" clId="{AEED5FF1-1ADA-4DCD-90F4-C28A26F2C85E}" dt="2025-06-03T17:51:37.861" v="15" actId="478"/>
          <ac:spMkLst>
            <pc:docMk/>
            <pc:sldMk cId="3006334947" sldId="265"/>
            <ac:spMk id="12" creationId="{C8020F5D-4EB4-E6F4-2B2A-1309924E54F6}"/>
          </ac:spMkLst>
        </pc:spChg>
        <pc:picChg chg="add mod">
          <ac:chgData name="Justin Roberts" userId="0bb58638-6715-4155-968d-26f940098307" providerId="ADAL" clId="{AEED5FF1-1ADA-4DCD-90F4-C28A26F2C85E}" dt="2025-06-03T17:51:44.509" v="17" actId="1076"/>
          <ac:picMkLst>
            <pc:docMk/>
            <pc:sldMk cId="3006334947" sldId="265"/>
            <ac:picMk id="8" creationId="{62F2DA5F-AE29-C71C-C24B-8A4AEE015CF7}"/>
          </ac:picMkLst>
        </pc:picChg>
        <pc:picChg chg="add del mod">
          <ac:chgData name="Justin Roberts" userId="0bb58638-6715-4155-968d-26f940098307" providerId="ADAL" clId="{AEED5FF1-1ADA-4DCD-90F4-C28A26F2C85E}" dt="2025-06-03T17:51:32.925" v="14" actId="478"/>
          <ac:picMkLst>
            <pc:docMk/>
            <pc:sldMk cId="3006334947" sldId="265"/>
            <ac:picMk id="10" creationId="{FA274004-FE2D-9F8F-AE84-C4EB89A24D9F}"/>
          </ac:picMkLst>
        </pc:picChg>
      </pc:sldChg>
      <pc:sldChg chg="modSp mod">
        <pc:chgData name="Justin Roberts" userId="0bb58638-6715-4155-968d-26f940098307" providerId="ADAL" clId="{AEED5FF1-1ADA-4DCD-90F4-C28A26F2C85E}" dt="2025-06-03T18:10:56.731" v="86" actId="255"/>
        <pc:sldMkLst>
          <pc:docMk/>
          <pc:sldMk cId="3875825785" sldId="266"/>
        </pc:sldMkLst>
        <pc:spChg chg="mod">
          <ac:chgData name="Justin Roberts" userId="0bb58638-6715-4155-968d-26f940098307" providerId="ADAL" clId="{AEED5FF1-1ADA-4DCD-90F4-C28A26F2C85E}" dt="2025-06-03T18:10:56.731" v="86" actId="255"/>
          <ac:spMkLst>
            <pc:docMk/>
            <pc:sldMk cId="3875825785" sldId="266"/>
            <ac:spMk id="3" creationId="{03DF759E-431A-624B-AA62-17AAB98D8B58}"/>
          </ac:spMkLst>
        </pc:spChg>
      </pc:sldChg>
      <pc:sldChg chg="modSp mod">
        <pc:chgData name="Justin Roberts" userId="0bb58638-6715-4155-968d-26f940098307" providerId="ADAL" clId="{AEED5FF1-1ADA-4DCD-90F4-C28A26F2C85E}" dt="2025-06-03T18:09:12.510" v="80" actId="20577"/>
        <pc:sldMkLst>
          <pc:docMk/>
          <pc:sldMk cId="3380529492" sldId="267"/>
        </pc:sldMkLst>
        <pc:spChg chg="mod">
          <ac:chgData name="Justin Roberts" userId="0bb58638-6715-4155-968d-26f940098307" providerId="ADAL" clId="{AEED5FF1-1ADA-4DCD-90F4-C28A26F2C85E}" dt="2025-06-03T18:09:12.510" v="80" actId="20577"/>
          <ac:spMkLst>
            <pc:docMk/>
            <pc:sldMk cId="3380529492" sldId="267"/>
            <ac:spMk id="3" creationId="{03DF759E-431A-624B-AA62-17AAB98D8B58}"/>
          </ac:spMkLst>
        </pc:spChg>
      </pc:sldChg>
      <pc:sldChg chg="addSp delSp modSp mod">
        <pc:chgData name="Justin Roberts" userId="0bb58638-6715-4155-968d-26f940098307" providerId="ADAL" clId="{AEED5FF1-1ADA-4DCD-90F4-C28A26F2C85E}" dt="2025-06-03T17:52:04.744" v="24" actId="14100"/>
        <pc:sldMkLst>
          <pc:docMk/>
          <pc:sldMk cId="239378153" sldId="268"/>
        </pc:sldMkLst>
        <pc:spChg chg="del">
          <ac:chgData name="Justin Roberts" userId="0bb58638-6715-4155-968d-26f940098307" providerId="ADAL" clId="{AEED5FF1-1ADA-4DCD-90F4-C28A26F2C85E}" dt="2025-06-03T17:51:52.303" v="18"/>
          <ac:spMkLst>
            <pc:docMk/>
            <pc:sldMk cId="239378153" sldId="268"/>
            <ac:spMk id="3" creationId="{03DF759E-431A-624B-AA62-17AAB98D8B58}"/>
          </ac:spMkLst>
        </pc:spChg>
        <pc:spChg chg="del mod">
          <ac:chgData name="Justin Roberts" userId="0bb58638-6715-4155-968d-26f940098307" providerId="ADAL" clId="{AEED5FF1-1ADA-4DCD-90F4-C28A26F2C85E}" dt="2025-06-03T17:51:57.933" v="21" actId="478"/>
          <ac:spMkLst>
            <pc:docMk/>
            <pc:sldMk cId="239378153" sldId="268"/>
            <ac:spMk id="4" creationId="{231F19DF-DE5C-C16E-B94E-2E97466D5073}"/>
          </ac:spMkLst>
        </pc:spChg>
        <pc:picChg chg="add mod">
          <ac:chgData name="Justin Roberts" userId="0bb58638-6715-4155-968d-26f940098307" providerId="ADAL" clId="{AEED5FF1-1ADA-4DCD-90F4-C28A26F2C85E}" dt="2025-06-03T17:52:04.744" v="24" actId="14100"/>
          <ac:picMkLst>
            <pc:docMk/>
            <pc:sldMk cId="239378153" sldId="268"/>
            <ac:picMk id="8" creationId="{238873FA-D8E2-A796-EB53-47A67D4741B3}"/>
          </ac:picMkLst>
        </pc:picChg>
      </pc:sldChg>
      <pc:sldChg chg="addSp delSp modSp mod">
        <pc:chgData name="Justin Roberts" userId="0bb58638-6715-4155-968d-26f940098307" providerId="ADAL" clId="{AEED5FF1-1ADA-4DCD-90F4-C28A26F2C85E}" dt="2025-06-03T17:56:39.924" v="45" actId="14100"/>
        <pc:sldMkLst>
          <pc:docMk/>
          <pc:sldMk cId="3425684881" sldId="269"/>
        </pc:sldMkLst>
        <pc:spChg chg="del">
          <ac:chgData name="Justin Roberts" userId="0bb58638-6715-4155-968d-26f940098307" providerId="ADAL" clId="{AEED5FF1-1ADA-4DCD-90F4-C28A26F2C85E}" dt="2025-06-03T17:55:41.724" v="34" actId="22"/>
          <ac:spMkLst>
            <pc:docMk/>
            <pc:sldMk cId="3425684881" sldId="269"/>
            <ac:spMk id="3" creationId="{03DF759E-431A-624B-AA62-17AAB98D8B58}"/>
          </ac:spMkLst>
        </pc:spChg>
        <pc:spChg chg="del">
          <ac:chgData name="Justin Roberts" userId="0bb58638-6715-4155-968d-26f940098307" providerId="ADAL" clId="{AEED5FF1-1ADA-4DCD-90F4-C28A26F2C85E}" dt="2025-06-03T17:56:23.689" v="38"/>
          <ac:spMkLst>
            <pc:docMk/>
            <pc:sldMk cId="3425684881" sldId="269"/>
            <ac:spMk id="4" creationId="{231F19DF-DE5C-C16E-B94E-2E97466D5073}"/>
          </ac:spMkLst>
        </pc:spChg>
        <pc:picChg chg="add mod ord">
          <ac:chgData name="Justin Roberts" userId="0bb58638-6715-4155-968d-26f940098307" providerId="ADAL" clId="{AEED5FF1-1ADA-4DCD-90F4-C28A26F2C85E}" dt="2025-06-03T17:55:49.915" v="37" actId="14100"/>
          <ac:picMkLst>
            <pc:docMk/>
            <pc:sldMk cId="3425684881" sldId="269"/>
            <ac:picMk id="8" creationId="{BBD8D6BF-16C4-6066-0483-37AA71473122}"/>
          </ac:picMkLst>
        </pc:picChg>
        <pc:picChg chg="add mod">
          <ac:chgData name="Justin Roberts" userId="0bb58638-6715-4155-968d-26f940098307" providerId="ADAL" clId="{AEED5FF1-1ADA-4DCD-90F4-C28A26F2C85E}" dt="2025-06-03T17:56:39.924" v="45" actId="14100"/>
          <ac:picMkLst>
            <pc:docMk/>
            <pc:sldMk cId="3425684881" sldId="269"/>
            <ac:picMk id="10" creationId="{AD20E66C-5D48-CC43-90FE-7B1A2628B480}"/>
          </ac:picMkLst>
        </pc:picChg>
      </pc:sldChg>
      <pc:sldChg chg="addSp delSp modSp mod">
        <pc:chgData name="Justin Roberts" userId="0bb58638-6715-4155-968d-26f940098307" providerId="ADAL" clId="{AEED5FF1-1ADA-4DCD-90F4-C28A26F2C85E}" dt="2025-06-03T18:00:40.802" v="48" actId="1076"/>
        <pc:sldMkLst>
          <pc:docMk/>
          <pc:sldMk cId="2474687804" sldId="271"/>
        </pc:sldMkLst>
        <pc:spChg chg="del">
          <ac:chgData name="Justin Roberts" userId="0bb58638-6715-4155-968d-26f940098307" providerId="ADAL" clId="{AEED5FF1-1ADA-4DCD-90F4-C28A26F2C85E}" dt="2025-06-03T17:52:38.083" v="26"/>
          <ac:spMkLst>
            <pc:docMk/>
            <pc:sldMk cId="2474687804" sldId="271"/>
            <ac:spMk id="3" creationId="{03DF759E-431A-624B-AA62-17AAB98D8B58}"/>
          </ac:spMkLst>
        </pc:spChg>
        <pc:spChg chg="del">
          <ac:chgData name="Justin Roberts" userId="0bb58638-6715-4155-968d-26f940098307" providerId="ADAL" clId="{AEED5FF1-1ADA-4DCD-90F4-C28A26F2C85E}" dt="2025-06-03T17:52:27.415" v="25" actId="478"/>
          <ac:spMkLst>
            <pc:docMk/>
            <pc:sldMk cId="2474687804" sldId="271"/>
            <ac:spMk id="4" creationId="{231F19DF-DE5C-C16E-B94E-2E97466D5073}"/>
          </ac:spMkLst>
        </pc:spChg>
        <pc:picChg chg="add mod">
          <ac:chgData name="Justin Roberts" userId="0bb58638-6715-4155-968d-26f940098307" providerId="ADAL" clId="{AEED5FF1-1ADA-4DCD-90F4-C28A26F2C85E}" dt="2025-06-03T18:00:40.802" v="48" actId="1076"/>
          <ac:picMkLst>
            <pc:docMk/>
            <pc:sldMk cId="2474687804" sldId="271"/>
            <ac:picMk id="8" creationId="{39FEB1CD-5455-BA51-D5BC-784C40FFE7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old sign&#10;&#10;AI-generated content may be incorrect.">
            <a:extLst>
              <a:ext uri="{FF2B5EF4-FFF2-40B4-BE49-F238E27FC236}">
                <a16:creationId xmlns:a16="http://schemas.microsoft.com/office/drawing/2014/main" id="{9F9FBB89-4A3F-127F-82F6-6C9B30A077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604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6"/>
            <a:ext cx="10515600" cy="650874"/>
          </a:xfrm>
        </p:spPr>
        <p:txBody>
          <a:bodyPr>
            <a:normAutofit/>
          </a:bodyPr>
          <a:lstStyle/>
          <a:p>
            <a:pPr algn="ctr"/>
            <a:r>
              <a:rPr lang="en-US" sz="4000" b="1" u="sng" dirty="0"/>
              <a:t>Examples Cont.</a:t>
            </a:r>
            <a:endParaRPr lang="en-US" sz="4000" dirty="0"/>
          </a:p>
        </p:txBody>
      </p:sp>
      <p:pic>
        <p:nvPicPr>
          <p:cNvPr id="8" name="Content Placeholder 7" descr="A screenshot of a computer&#10;&#10;AI-generated content may be incorrect.">
            <a:extLst>
              <a:ext uri="{FF2B5EF4-FFF2-40B4-BE49-F238E27FC236}">
                <a16:creationId xmlns:a16="http://schemas.microsoft.com/office/drawing/2014/main" id="{39FEB1CD-5455-BA51-D5BC-784C40FFE7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9700" y="1071934"/>
            <a:ext cx="9867900" cy="4350798"/>
          </a:xfrm>
        </p:spPr>
      </p:pic>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a:ea typeface="+mn-ea"/>
                <a:cs typeface="+mn-cs"/>
              </a:rPr>
              <a:t>2025 SAFETY EXCELLENCE AWARDS | </a:t>
            </a:r>
            <a:r>
              <a:rPr kumimoji="0" lang="en-US" sz="1200" b="1" i="0" u="none" strike="noStrike" kern="1200" cap="none" spc="0" normalizeH="0" baseline="0" noProof="0" dirty="0">
                <a:ln>
                  <a:noFill/>
                </a:ln>
                <a:solidFill>
                  <a:prstClr val="black"/>
                </a:solidFill>
                <a:effectLst/>
                <a:uLnTx/>
                <a:uFillTx/>
                <a:latin typeface="Aptos" panose="020B0004020202020204"/>
                <a:ea typeface="+mn-ea"/>
                <a:cs typeface="+mn-cs"/>
              </a:rPr>
              <a:t>BEST PRACTICES SEMINAR</a:t>
            </a:r>
          </a:p>
        </p:txBody>
      </p:sp>
    </p:spTree>
    <p:extLst>
      <p:ext uri="{BB962C8B-B14F-4D97-AF65-F5344CB8AC3E}">
        <p14:creationId xmlns:p14="http://schemas.microsoft.com/office/powerpoint/2010/main" val="247468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5"/>
            <a:ext cx="10515600" cy="676275"/>
          </a:xfrm>
        </p:spPr>
        <p:txBody>
          <a:bodyPr>
            <a:normAutofit/>
          </a:bodyPr>
          <a:lstStyle/>
          <a:p>
            <a:pPr algn="ctr"/>
            <a:r>
              <a:rPr lang="en-US" sz="4000" b="1" u="sng" dirty="0"/>
              <a:t>Examples Cont.</a:t>
            </a:r>
            <a:endParaRPr lang="en-US" sz="4000" dirty="0"/>
          </a:p>
        </p:txBody>
      </p:sp>
      <p:pic>
        <p:nvPicPr>
          <p:cNvPr id="8" name="Content Placeholder 7">
            <a:extLst>
              <a:ext uri="{FF2B5EF4-FFF2-40B4-BE49-F238E27FC236}">
                <a16:creationId xmlns:a16="http://schemas.microsoft.com/office/drawing/2014/main" id="{BBD8D6BF-16C4-6066-0483-37AA71473122}"/>
              </a:ext>
            </a:extLst>
          </p:cNvPr>
          <p:cNvPicPr>
            <a:picLocks noGrp="1" noChangeAspect="1"/>
          </p:cNvPicPr>
          <p:nvPr>
            <p:ph sz="half" idx="1"/>
          </p:nvPr>
        </p:nvPicPr>
        <p:blipFill>
          <a:blip r:embed="rId3"/>
          <a:stretch>
            <a:fillRect/>
          </a:stretch>
        </p:blipFill>
        <p:spPr>
          <a:xfrm>
            <a:off x="0" y="1182764"/>
            <a:ext cx="6301188" cy="4227436"/>
          </a:xfrm>
        </p:spPr>
      </p:pic>
      <p:pic>
        <p:nvPicPr>
          <p:cNvPr id="10" name="Content Placeholder 9" descr="A screenshot of a computer&#10;&#10;AI-generated content may be incorrect.">
            <a:extLst>
              <a:ext uri="{FF2B5EF4-FFF2-40B4-BE49-F238E27FC236}">
                <a16:creationId xmlns:a16="http://schemas.microsoft.com/office/drawing/2014/main" id="{AD20E66C-5D48-CC43-90FE-7B1A2628B48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01187" y="1190105"/>
            <a:ext cx="5890813" cy="4067695"/>
          </a:xfrm>
        </p:spPr>
      </p:pic>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a:ea typeface="+mn-ea"/>
                <a:cs typeface="+mn-cs"/>
              </a:rPr>
              <a:t>2025 SAFETY EXCELLENCE AWARDS | </a:t>
            </a:r>
            <a:r>
              <a:rPr kumimoji="0" lang="en-US" sz="1200" b="1" i="0" u="none" strike="noStrike" kern="1200" cap="none" spc="0" normalizeH="0" baseline="0" noProof="0" dirty="0">
                <a:ln>
                  <a:noFill/>
                </a:ln>
                <a:solidFill>
                  <a:prstClr val="black"/>
                </a:solidFill>
                <a:effectLst/>
                <a:uLnTx/>
                <a:uFillTx/>
                <a:latin typeface="Aptos" panose="020B0004020202020204"/>
                <a:ea typeface="+mn-ea"/>
                <a:cs typeface="+mn-cs"/>
              </a:rPr>
              <a:t>BEST PRACTICES SEMINAR</a:t>
            </a:r>
          </a:p>
        </p:txBody>
      </p:sp>
    </p:spTree>
    <p:extLst>
      <p:ext uri="{BB962C8B-B14F-4D97-AF65-F5344CB8AC3E}">
        <p14:creationId xmlns:p14="http://schemas.microsoft.com/office/powerpoint/2010/main" val="342568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5"/>
            <a:ext cx="10515600" cy="650875"/>
          </a:xfrm>
        </p:spPr>
        <p:txBody>
          <a:bodyPr>
            <a:normAutofit fontScale="90000"/>
          </a:bodyPr>
          <a:lstStyle/>
          <a:p>
            <a:pPr algn="ctr"/>
            <a:r>
              <a:rPr lang="en-US" b="1" u="sng" dirty="0"/>
              <a:t>Future use &amp; applications</a:t>
            </a:r>
          </a:p>
        </p:txBody>
      </p:sp>
      <p:sp>
        <p:nvSpPr>
          <p:cNvPr id="3" name="Content Placeholder 2">
            <a:extLst>
              <a:ext uri="{FF2B5EF4-FFF2-40B4-BE49-F238E27FC236}">
                <a16:creationId xmlns:a16="http://schemas.microsoft.com/office/drawing/2014/main" id="{03DF759E-431A-624B-AA62-17AAB98D8B58}"/>
              </a:ext>
            </a:extLst>
          </p:cNvPr>
          <p:cNvSpPr>
            <a:spLocks noGrp="1"/>
          </p:cNvSpPr>
          <p:nvPr>
            <p:ph sz="half" idx="1"/>
          </p:nvPr>
        </p:nvSpPr>
        <p:spPr>
          <a:xfrm>
            <a:off x="838200" y="1016000"/>
            <a:ext cx="11214100" cy="5160963"/>
          </a:xfrm>
        </p:spPr>
        <p:txBody>
          <a:bodyPr>
            <a:normAutofit/>
          </a:bodyPr>
          <a:lstStyle/>
          <a:p>
            <a:r>
              <a:rPr lang="en-US" sz="2000" dirty="0"/>
              <a:t>Smarter Safety Management</a:t>
            </a:r>
          </a:p>
          <a:p>
            <a:r>
              <a:rPr lang="en-US" sz="2000" dirty="0"/>
              <a:t>Streamlined Site &amp; Project Management</a:t>
            </a:r>
          </a:p>
          <a:p>
            <a:r>
              <a:rPr lang="en-US" sz="2000" dirty="0"/>
              <a:t>Equipment &amp; Vehicle Oversight</a:t>
            </a:r>
          </a:p>
          <a:p>
            <a:r>
              <a:rPr lang="en-US" sz="2000" dirty="0"/>
              <a:t>Contractor &amp; Subbie Management</a:t>
            </a:r>
          </a:p>
          <a:p>
            <a:r>
              <a:rPr lang="en-US" sz="2000" dirty="0"/>
              <a:t>Future Expansion &amp; Compliance</a:t>
            </a:r>
          </a:p>
          <a:p>
            <a:r>
              <a:rPr lang="en-US" sz="2000" dirty="0"/>
              <a:t>Data-Driven Insights for Business Growth</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87582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5"/>
            <a:ext cx="10515600" cy="663575"/>
          </a:xfrm>
        </p:spPr>
        <p:txBody>
          <a:bodyPr>
            <a:normAutofit fontScale="90000"/>
          </a:bodyPr>
          <a:lstStyle/>
          <a:p>
            <a:pPr algn="ctr"/>
            <a:r>
              <a:rPr lang="en-US" b="1" u="sng" dirty="0"/>
              <a:t>Summary &amp; Wrap up</a:t>
            </a:r>
          </a:p>
        </p:txBody>
      </p:sp>
      <p:sp>
        <p:nvSpPr>
          <p:cNvPr id="3" name="Content Placeholder 2">
            <a:extLst>
              <a:ext uri="{FF2B5EF4-FFF2-40B4-BE49-F238E27FC236}">
                <a16:creationId xmlns:a16="http://schemas.microsoft.com/office/drawing/2014/main" id="{03DF759E-431A-624B-AA62-17AAB98D8B58}"/>
              </a:ext>
            </a:extLst>
          </p:cNvPr>
          <p:cNvSpPr>
            <a:spLocks noGrp="1"/>
          </p:cNvSpPr>
          <p:nvPr>
            <p:ph sz="half" idx="1"/>
          </p:nvPr>
        </p:nvSpPr>
        <p:spPr>
          <a:xfrm>
            <a:off x="838200" y="850900"/>
            <a:ext cx="10998200" cy="5326063"/>
          </a:xfrm>
        </p:spPr>
        <p:txBody>
          <a:bodyPr/>
          <a:lstStyle/>
          <a:p>
            <a:pPr>
              <a:buNone/>
            </a:pPr>
            <a:endParaRPr lang="en-US" sz="2000" dirty="0"/>
          </a:p>
          <a:p>
            <a:pPr>
              <a:buNone/>
            </a:pPr>
            <a:r>
              <a:rPr lang="en-US" sz="1800" dirty="0"/>
              <a:t>Here at GBR Roofing and Sealants, we believe that Site App Pro isn’t just a tool, it’s a powerful asset that’s transforming how we work. By streamlining safety processes, enhancing communication, and giving us real-time insights, Site App Pro is helping us create safer, more efficient job sites every day.</a:t>
            </a:r>
          </a:p>
          <a:p>
            <a:pPr>
              <a:buNone/>
            </a:pPr>
            <a:r>
              <a:rPr lang="en-US" sz="1800" dirty="0"/>
              <a:t>This program is also incredibly user-friendly and can be operated seamlessly on tablets, phones, or computers, making it easy for our entire team to stay connected and compliant wherever they are.</a:t>
            </a:r>
          </a:p>
          <a:p>
            <a:pPr>
              <a:buNone/>
            </a:pPr>
            <a:r>
              <a:rPr lang="en-US" sz="1800" dirty="0"/>
              <a:t>As we look to the future, we see Site App Pro as a partner in our growth. Its flexibility and comprehensive features will support us as we take on bigger projects, expand our services, and continue to set the standard for quality and safety in the roofing and sealant industry.</a:t>
            </a:r>
          </a:p>
          <a:p>
            <a:pPr marL="0" indent="0">
              <a:buNone/>
            </a:pPr>
            <a:r>
              <a:rPr lang="en-US" sz="1800" dirty="0"/>
              <a:t>We’re excited to keep leveraging this innovative platform to meet client needs, keep our people safe, and grow GBR Roofing and Sealants for years to come.</a:t>
            </a:r>
          </a:p>
          <a:p>
            <a:pPr marL="0" indent="0">
              <a:buNone/>
            </a:pPr>
            <a:r>
              <a:rPr lang="en-US" sz="2000" dirty="0"/>
              <a:t>                                                                                    </a:t>
            </a:r>
          </a:p>
          <a:p>
            <a:pPr marL="0" indent="0">
              <a:buNone/>
            </a:pPr>
            <a:r>
              <a:rPr lang="en-US" sz="2000" dirty="0"/>
              <a:t>                                                                        </a:t>
            </a:r>
            <a:r>
              <a:rPr lang="en-US" sz="4400" b="1" dirty="0"/>
              <a:t>THANK YOU.</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38052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p:txBody>
          <a:bodyPr/>
          <a:lstStyle/>
          <a:p>
            <a:r>
              <a:rPr lang="en-US" dirty="0"/>
              <a:t>Questions?</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pic>
        <p:nvPicPr>
          <p:cNvPr id="8" name="Picture 7"/>
          <p:cNvPicPr>
            <a:picLocks noChangeAspect="1"/>
          </p:cNvPicPr>
          <p:nvPr/>
        </p:nvPicPr>
        <p:blipFill>
          <a:blip r:embed="rId3"/>
          <a:stretch>
            <a:fillRect/>
          </a:stretch>
        </p:blipFill>
        <p:spPr>
          <a:xfrm>
            <a:off x="4306669" y="1081836"/>
            <a:ext cx="3578662" cy="4694327"/>
          </a:xfrm>
          <a:prstGeom prst="rect">
            <a:avLst/>
          </a:prstGeom>
        </p:spPr>
      </p:pic>
    </p:spTree>
    <p:extLst>
      <p:ext uri="{BB962C8B-B14F-4D97-AF65-F5344CB8AC3E}">
        <p14:creationId xmlns:p14="http://schemas.microsoft.com/office/powerpoint/2010/main" val="335497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A0F46-7138-C129-46B7-07479C133A92}"/>
              </a:ext>
            </a:extLst>
          </p:cNvPr>
          <p:cNvPicPr>
            <a:picLocks noChangeAspect="1"/>
          </p:cNvPicPr>
          <p:nvPr/>
        </p:nvPicPr>
        <p:blipFill>
          <a:blip r:embed="rId2"/>
          <a:srcRect l="11641" r="11690" b="67"/>
          <a:stretch>
            <a:fillRect/>
          </a:stretch>
        </p:blipFill>
        <p:spPr>
          <a:xfrm>
            <a:off x="-13398" y="-290"/>
            <a:ext cx="12209661" cy="6860405"/>
          </a:xfrm>
          <a:prstGeom prst="rect">
            <a:avLst/>
          </a:prstGeom>
        </p:spPr>
      </p:pic>
      <p:sp>
        <p:nvSpPr>
          <p:cNvPr id="4" name="Rectangle 3">
            <a:extLst>
              <a:ext uri="{FF2B5EF4-FFF2-40B4-BE49-F238E27FC236}">
                <a16:creationId xmlns:a16="http://schemas.microsoft.com/office/drawing/2014/main" id="{D19A4CC9-2896-FF37-1426-70B1375A15BF}"/>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4">
            <a:extLst>
              <a:ext uri="{FF2B5EF4-FFF2-40B4-BE49-F238E27FC236}">
                <a16:creationId xmlns:a16="http://schemas.microsoft.com/office/drawing/2014/main" id="{657A397B-6292-2C86-2CD7-A56BB5DA677B}"/>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53535" y="2928881"/>
            <a:ext cx="6111690"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effectLst>
                  <a:outerShdw blurRad="50800" dist="38100" dir="2700000" algn="tl" rotWithShape="0">
                    <a:prstClr val="black">
                      <a:alpha val="40000"/>
                    </a:prstClr>
                  </a:outerShdw>
                </a:effectLst>
                <a:latin typeface="Arial Black"/>
                <a:cs typeface="Arial"/>
              </a:rPr>
              <a:t>TECHNICAL SUPPORT SMALL</a:t>
            </a:r>
          </a:p>
          <a:p>
            <a:r>
              <a:rPr lang="en-US" sz="2800" dirty="0">
                <a:solidFill>
                  <a:schemeClr val="bg1"/>
                </a:solidFill>
                <a:effectLst>
                  <a:outerShdw blurRad="50800" dist="38100" dir="2700000" algn="tl" rotWithShape="0">
                    <a:prstClr val="black">
                      <a:alpha val="40000"/>
                    </a:prstClr>
                  </a:outerShdw>
                </a:effectLst>
                <a:latin typeface="Arial"/>
                <a:cs typeface="Arial"/>
              </a:rPr>
              <a:t>BEST IN CLASS</a:t>
            </a:r>
          </a:p>
        </p:txBody>
      </p:sp>
      <p:sp>
        <p:nvSpPr>
          <p:cNvPr id="8" name="TextBox 7">
            <a:extLst>
              <a:ext uri="{FF2B5EF4-FFF2-40B4-BE49-F238E27FC236}">
                <a16:creationId xmlns:a16="http://schemas.microsoft.com/office/drawing/2014/main" id="{D33AC3BD-61F2-8DC8-3C03-7879372CC3FC}"/>
              </a:ext>
            </a:extLst>
          </p:cNvPr>
          <p:cNvSpPr txBox="1"/>
          <p:nvPr/>
        </p:nvSpPr>
        <p:spPr>
          <a:xfrm>
            <a:off x="5940762" y="2634149"/>
            <a:ext cx="50968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chemeClr val="bg1"/>
              </a:solidFill>
            </a:endParaRPr>
          </a:p>
        </p:txBody>
      </p:sp>
      <p:pic>
        <p:nvPicPr>
          <p:cNvPr id="6" name="Picture 5" descr="A logo for a company&#10;&#10;AI-generated content may be incorrect.">
            <a:extLst>
              <a:ext uri="{FF2B5EF4-FFF2-40B4-BE49-F238E27FC236}">
                <a16:creationId xmlns:a16="http://schemas.microsoft.com/office/drawing/2014/main" id="{E68DF51D-1FDC-ABF1-E989-56457DD52860}"/>
              </a:ext>
            </a:extLst>
          </p:cNvPr>
          <p:cNvPicPr>
            <a:picLocks noChangeAspect="1"/>
          </p:cNvPicPr>
          <p:nvPr/>
        </p:nvPicPr>
        <p:blipFill>
          <a:blip r:embed="rId4"/>
          <a:stretch>
            <a:fillRect/>
          </a:stretch>
        </p:blipFill>
        <p:spPr>
          <a:xfrm>
            <a:off x="1194488" y="2541759"/>
            <a:ext cx="2842053" cy="1417508"/>
          </a:xfrm>
          <a:prstGeom prst="rect">
            <a:avLst/>
          </a:prstGeom>
        </p:spPr>
      </p:pic>
      <p:sp>
        <p:nvSpPr>
          <p:cNvPr id="2" name="TextBox 1">
            <a:extLst>
              <a:ext uri="{FF2B5EF4-FFF2-40B4-BE49-F238E27FC236}">
                <a16:creationId xmlns:a16="http://schemas.microsoft.com/office/drawing/2014/main" id="{443277EF-85F1-70EC-4A60-96078FC8FF72}"/>
              </a:ext>
            </a:extLst>
          </p:cNvPr>
          <p:cNvSpPr txBox="1"/>
          <p:nvPr/>
        </p:nvSpPr>
        <p:spPr>
          <a:xfrm>
            <a:off x="5953535" y="4268821"/>
            <a:ext cx="5609984" cy="1600438"/>
          </a:xfrm>
          <a:prstGeom prst="rect">
            <a:avLst/>
          </a:prstGeom>
          <a:noFill/>
        </p:spPr>
        <p:txBody>
          <a:bodyPr wrap="square" rtlCol="0">
            <a:spAutoFit/>
          </a:bodyPr>
          <a:lstStyle/>
          <a:p>
            <a:r>
              <a:rPr lang="en-US" sz="1400" dirty="0">
                <a:solidFill>
                  <a:schemeClr val="bg1"/>
                </a:solidFill>
                <a:effectLst>
                  <a:outerShdw blurRad="50800" dist="38100" dir="2700000" algn="tl" rotWithShape="0">
                    <a:prstClr val="black">
                      <a:alpha val="40000"/>
                    </a:prstClr>
                  </a:outerShdw>
                </a:effectLst>
              </a:rPr>
              <a:t>GBR is a specialty roofing and safety solutions company focused on providing a safer alternative to traditional roof replacement by eliminating tear-off risks, heavy machinery, and fire hazards. Using Triton’s cold-applied </a:t>
            </a:r>
            <a:r>
              <a:rPr lang="en-US" sz="1400" dirty="0" err="1">
                <a:solidFill>
                  <a:schemeClr val="bg1"/>
                </a:solidFill>
                <a:effectLst>
                  <a:outerShdw blurRad="50800" dist="38100" dir="2700000" algn="tl" rotWithShape="0">
                    <a:prstClr val="black">
                      <a:alpha val="40000"/>
                    </a:prstClr>
                  </a:outerShdw>
                </a:effectLst>
              </a:rPr>
              <a:t>Tritoflex</a:t>
            </a:r>
            <a:r>
              <a:rPr lang="en-US" sz="1400" dirty="0">
                <a:solidFill>
                  <a:schemeClr val="bg1"/>
                </a:solidFill>
                <a:effectLst>
                  <a:outerShdw blurRad="50800" dist="38100" dir="2700000" algn="tl" rotWithShape="0">
                    <a:prstClr val="black">
                      <a:alpha val="40000"/>
                    </a:prstClr>
                  </a:outerShdw>
                </a:effectLst>
              </a:rPr>
              <a:t> Membrane System, we provide a stable, non-invasive process that minimizes disruptions, reduces exposure to hazardous materials, and ensures compliance with OSHA standards, making our entire project safer to workers and building occupants.</a:t>
            </a:r>
          </a:p>
        </p:txBody>
      </p:sp>
      <p:pic>
        <p:nvPicPr>
          <p:cNvPr id="10" name="Picture 9" descr="A black background with gold text&#10;&#10;AI-generated content may be incorrect.">
            <a:extLst>
              <a:ext uri="{FF2B5EF4-FFF2-40B4-BE49-F238E27FC236}">
                <a16:creationId xmlns:a16="http://schemas.microsoft.com/office/drawing/2014/main" id="{4A5AFED9-693E-B8AF-320E-E713CC4A7C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spTree>
    <p:extLst>
      <p:ext uri="{BB962C8B-B14F-4D97-AF65-F5344CB8AC3E}">
        <p14:creationId xmlns:p14="http://schemas.microsoft.com/office/powerpoint/2010/main" val="101351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miling for a picture&#10;&#10;AI-generated content may be incorrect.">
            <a:extLst>
              <a:ext uri="{FF2B5EF4-FFF2-40B4-BE49-F238E27FC236}">
                <a16:creationId xmlns:a16="http://schemas.microsoft.com/office/drawing/2014/main" id="{73632EFF-7B57-F6AE-8F1E-423C0CCCF9FE}"/>
              </a:ext>
            </a:extLst>
          </p:cNvPr>
          <p:cNvPicPr>
            <a:picLocks noChangeAspect="1"/>
          </p:cNvPicPr>
          <p:nvPr/>
        </p:nvPicPr>
        <p:blipFill>
          <a:blip r:embed="rId2"/>
          <a:srcRect l="9743" t="675" r="14283" b="-17"/>
          <a:stretch>
            <a:fillRect/>
          </a:stretch>
        </p:blipFill>
        <p:spPr>
          <a:xfrm>
            <a:off x="17162" y="-1432"/>
            <a:ext cx="12188717" cy="6865282"/>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B060488-BF5B-6871-EFE6-847D58C4F244}"/>
              </a:ext>
            </a:extLst>
          </p:cNvPr>
          <p:cNvPicPr>
            <a:picLocks noChangeAspect="1"/>
          </p:cNvPicPr>
          <p:nvPr/>
        </p:nvPicPr>
        <p:blipFill>
          <a:blip r:embed="rId2"/>
          <a:srcRect l="11641" r="11690" b="67"/>
          <a:stretch>
            <a:fillRect/>
          </a:stretch>
        </p:blipFill>
        <p:spPr>
          <a:xfrm>
            <a:off x="-13398" y="-290"/>
            <a:ext cx="12209661" cy="6860405"/>
          </a:xfrm>
          <a:prstGeom prst="rect">
            <a:avLst/>
          </a:prstGeom>
        </p:spPr>
      </p:pic>
      <p:sp>
        <p:nvSpPr>
          <p:cNvPr id="2" name="Rectangle 1">
            <a:extLst>
              <a:ext uri="{FF2B5EF4-FFF2-40B4-BE49-F238E27FC236}">
                <a16:creationId xmlns:a16="http://schemas.microsoft.com/office/drawing/2014/main" id="{9624B71D-6775-8C54-0C18-00F7399AD844}"/>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5195891"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effectLst>
                  <a:outerShdw blurRad="50800" dist="38100" dir="2700000" algn="tl" rotWithShape="0">
                    <a:prstClr val="black">
                      <a:alpha val="40000"/>
                    </a:prstClr>
                  </a:outerShdw>
                </a:effectLst>
                <a:latin typeface="Arial Black"/>
              </a:rPr>
              <a:t>BEST PRACTICE</a:t>
            </a:r>
          </a:p>
          <a:p>
            <a:r>
              <a:rPr lang="en-US">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Purpose</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Benefits &amp; Results</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Examples</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Future Use &amp; Applications</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Summary &amp; Wrap Up</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Q&amp;A</a:t>
            </a:r>
            <a:endParaRPr lang="en-US">
              <a:solidFill>
                <a:schemeClr val="bg1"/>
              </a:solidFill>
              <a:effectLst>
                <a:outerShdw blurRad="50800" dist="38100" dir="2700000" algn="tl" rotWithShape="0">
                  <a:prstClr val="black">
                    <a:alpha val="40000"/>
                  </a:prstClr>
                </a:outerShdw>
              </a:effectLst>
            </a:endParaRPr>
          </a:p>
        </p:txBody>
      </p:sp>
      <p:pic>
        <p:nvPicPr>
          <p:cNvPr id="9" name="Picture 8" descr="A logo for a company&#10;&#10;AI-generated content may be incorrect.">
            <a:extLst>
              <a:ext uri="{FF2B5EF4-FFF2-40B4-BE49-F238E27FC236}">
                <a16:creationId xmlns:a16="http://schemas.microsoft.com/office/drawing/2014/main" id="{6E6554B0-2BFB-8E95-F329-26829FB5FDA6}"/>
              </a:ext>
            </a:extLst>
          </p:cNvPr>
          <p:cNvPicPr>
            <a:picLocks noChangeAspect="1"/>
          </p:cNvPicPr>
          <p:nvPr/>
        </p:nvPicPr>
        <p:blipFill>
          <a:blip r:embed="rId4"/>
          <a:stretch>
            <a:fillRect/>
          </a:stretch>
        </p:blipFill>
        <p:spPr>
          <a:xfrm>
            <a:off x="1194488" y="2541759"/>
            <a:ext cx="2842053" cy="1417508"/>
          </a:xfrm>
          <a:prstGeom prst="rect">
            <a:avLst/>
          </a:prstGeom>
        </p:spPr>
      </p:pic>
    </p:spTree>
    <p:extLst>
      <p:ext uri="{BB962C8B-B14F-4D97-AF65-F5344CB8AC3E}">
        <p14:creationId xmlns:p14="http://schemas.microsoft.com/office/powerpoint/2010/main" val="312081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6"/>
            <a:ext cx="10515600" cy="779460"/>
          </a:xfrm>
        </p:spPr>
        <p:txBody>
          <a:bodyPr/>
          <a:lstStyle/>
          <a:p>
            <a:pPr algn="ctr"/>
            <a:r>
              <a:rPr lang="en-US" b="1" u="sng" dirty="0"/>
              <a:t>Purpose of Site App Pro</a:t>
            </a:r>
          </a:p>
        </p:txBody>
      </p:sp>
      <p:sp>
        <p:nvSpPr>
          <p:cNvPr id="3" name="Content Placeholder 2">
            <a:extLst>
              <a:ext uri="{FF2B5EF4-FFF2-40B4-BE49-F238E27FC236}">
                <a16:creationId xmlns:a16="http://schemas.microsoft.com/office/drawing/2014/main" id="{03DF759E-431A-624B-AA62-17AAB98D8B58}"/>
              </a:ext>
            </a:extLst>
          </p:cNvPr>
          <p:cNvSpPr>
            <a:spLocks noGrp="1"/>
          </p:cNvSpPr>
          <p:nvPr>
            <p:ph sz="half" idx="1"/>
          </p:nvPr>
        </p:nvSpPr>
        <p:spPr>
          <a:xfrm>
            <a:off x="838200" y="1144587"/>
            <a:ext cx="5181600" cy="3313114"/>
          </a:xfrm>
        </p:spPr>
        <p:txBody>
          <a:bodyPr>
            <a:normAutofit/>
          </a:bodyPr>
          <a:lstStyle/>
          <a:p>
            <a:r>
              <a:rPr lang="en-US" sz="2000" b="1" u="sng" dirty="0"/>
              <a:t>Site App Pro </a:t>
            </a:r>
            <a:r>
              <a:rPr lang="en-US" sz="2000" dirty="0"/>
              <a:t>is a comprehensive digital solution designed to streamline health and safety compliance and site management for businesses across various industries, such as construction, manufacturing, logistics, and more. The app’s main purpose is to replace traditional paper-based processes with an intuitive, cloud-based platform that helps companies improve efficiency, reduce risk, and ensure regulatory compliance.</a:t>
            </a:r>
          </a:p>
        </p:txBody>
      </p:sp>
      <p:sp>
        <p:nvSpPr>
          <p:cNvPr id="4" name="Content Placeholder 3">
            <a:extLst>
              <a:ext uri="{FF2B5EF4-FFF2-40B4-BE49-F238E27FC236}">
                <a16:creationId xmlns:a16="http://schemas.microsoft.com/office/drawing/2014/main" id="{231F19DF-DE5C-C16E-B94E-2E97466D5073}"/>
              </a:ext>
            </a:extLst>
          </p:cNvPr>
          <p:cNvSpPr>
            <a:spLocks noGrp="1"/>
          </p:cNvSpPr>
          <p:nvPr>
            <p:ph sz="half" idx="2"/>
          </p:nvPr>
        </p:nvSpPr>
        <p:spPr>
          <a:xfrm>
            <a:off x="6172200" y="1144586"/>
            <a:ext cx="5181600" cy="5032377"/>
          </a:xfrm>
        </p:spPr>
        <p:txBody>
          <a:bodyPr>
            <a:normAutofit/>
          </a:bodyPr>
          <a:lstStyle/>
          <a:p>
            <a:r>
              <a:rPr lang="en-US" sz="2000" b="1" dirty="0"/>
              <a:t>Centralize Health and Safety Processes</a:t>
            </a:r>
          </a:p>
          <a:p>
            <a:r>
              <a:rPr lang="en-US" sz="2000" b="1" dirty="0"/>
              <a:t>Improve Compliance and Safety</a:t>
            </a:r>
          </a:p>
          <a:p>
            <a:r>
              <a:rPr lang="en-US" sz="2000" b="1" dirty="0"/>
              <a:t>Enhance Site Visibility and Communication</a:t>
            </a:r>
          </a:p>
          <a:p>
            <a:r>
              <a:rPr lang="en-US" sz="2000" b="1" dirty="0"/>
              <a:t>Streamline Reporting and Auditing</a:t>
            </a:r>
          </a:p>
          <a:p>
            <a:r>
              <a:rPr lang="en-US" sz="2000" b="1" dirty="0"/>
              <a:t>Empower Field Teams</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102867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6"/>
            <a:ext cx="10515600" cy="779460"/>
          </a:xfrm>
        </p:spPr>
        <p:txBody>
          <a:bodyPr/>
          <a:lstStyle/>
          <a:p>
            <a:pPr algn="ctr"/>
            <a:r>
              <a:rPr lang="en-US" b="1" u="sng" dirty="0"/>
              <a:t>Execution &amp; Implementation</a:t>
            </a:r>
          </a:p>
        </p:txBody>
      </p:sp>
      <p:sp>
        <p:nvSpPr>
          <p:cNvPr id="3" name="Content Placeholder 2">
            <a:extLst>
              <a:ext uri="{FF2B5EF4-FFF2-40B4-BE49-F238E27FC236}">
                <a16:creationId xmlns:a16="http://schemas.microsoft.com/office/drawing/2014/main" id="{03DF759E-431A-624B-AA62-17AAB98D8B58}"/>
              </a:ext>
            </a:extLst>
          </p:cNvPr>
          <p:cNvSpPr>
            <a:spLocks noGrp="1"/>
          </p:cNvSpPr>
          <p:nvPr>
            <p:ph sz="half" idx="1"/>
          </p:nvPr>
        </p:nvSpPr>
        <p:spPr>
          <a:xfrm>
            <a:off x="838200" y="1144587"/>
            <a:ext cx="11010900" cy="3033714"/>
          </a:xfrm>
        </p:spPr>
        <p:txBody>
          <a:bodyPr>
            <a:normAutofit/>
          </a:bodyPr>
          <a:lstStyle/>
          <a:p>
            <a:r>
              <a:rPr lang="en-US" sz="2000" b="1" dirty="0"/>
              <a:t>Define Goals &amp; Workflows</a:t>
            </a:r>
          </a:p>
          <a:p>
            <a:r>
              <a:rPr lang="en-US" sz="2000" b="1" dirty="0"/>
              <a:t>Get Buy-In</a:t>
            </a:r>
          </a:p>
          <a:p>
            <a:r>
              <a:rPr lang="en-US" sz="2000" b="1" dirty="0"/>
              <a:t>Set Up the App</a:t>
            </a:r>
          </a:p>
          <a:p>
            <a:r>
              <a:rPr lang="en-US" sz="2000" b="1" dirty="0"/>
              <a:t>Train Your Team</a:t>
            </a:r>
          </a:p>
          <a:p>
            <a:r>
              <a:rPr lang="en-US" sz="2000" b="1" dirty="0"/>
              <a:t>Pilot &amp; Expand</a:t>
            </a:r>
          </a:p>
          <a:p>
            <a:r>
              <a:rPr lang="en-US" sz="2000" b="1" dirty="0"/>
              <a:t>Monitor &amp; Improve</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109620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4038600"/>
            <a:ext cx="12192000" cy="2819403"/>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5"/>
            <a:ext cx="10515600" cy="612775"/>
          </a:xfrm>
        </p:spPr>
        <p:txBody>
          <a:bodyPr>
            <a:normAutofit fontScale="90000"/>
          </a:bodyPr>
          <a:lstStyle/>
          <a:p>
            <a:pPr algn="ctr"/>
            <a:r>
              <a:rPr lang="en-US" b="1" u="sng" dirty="0"/>
              <a:t>Benefits &amp; Results</a:t>
            </a:r>
          </a:p>
        </p:txBody>
      </p:sp>
      <p:sp>
        <p:nvSpPr>
          <p:cNvPr id="3" name="Content Placeholder 2">
            <a:extLst>
              <a:ext uri="{FF2B5EF4-FFF2-40B4-BE49-F238E27FC236}">
                <a16:creationId xmlns:a16="http://schemas.microsoft.com/office/drawing/2014/main" id="{03DF759E-431A-624B-AA62-17AAB98D8B58}"/>
              </a:ext>
            </a:extLst>
          </p:cNvPr>
          <p:cNvSpPr>
            <a:spLocks noGrp="1"/>
          </p:cNvSpPr>
          <p:nvPr>
            <p:ph sz="half" idx="1"/>
          </p:nvPr>
        </p:nvSpPr>
        <p:spPr>
          <a:xfrm>
            <a:off x="431800" y="977901"/>
            <a:ext cx="11760200" cy="3162300"/>
          </a:xfrm>
        </p:spPr>
        <p:txBody>
          <a:bodyPr>
            <a:normAutofit/>
          </a:bodyPr>
          <a:lstStyle/>
          <a:p>
            <a:r>
              <a:rPr lang="en-US" sz="2000" b="1" dirty="0">
                <a:effectLst/>
                <a:latin typeface="Aptos" panose="020B0004020202020204" pitchFamily="34" charset="0"/>
                <a:ea typeface="Aptos" panose="020B0004020202020204" pitchFamily="34" charset="0"/>
                <a:cs typeface="Times New Roman" panose="02020603050405020304" pitchFamily="18" charset="0"/>
              </a:rPr>
              <a:t>Improved Safety Compliance</a:t>
            </a: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Reduced Paperwork &amp; Admin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Better Communication Across Teams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Greater Efficiency &amp; Accountability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Professional Image &amp; Client Confidence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Stronger Reporting &amp; Insights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53230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5"/>
            <a:ext cx="10515600" cy="498475"/>
          </a:xfrm>
        </p:spPr>
        <p:txBody>
          <a:bodyPr>
            <a:normAutofit fontScale="90000"/>
          </a:bodyPr>
          <a:lstStyle/>
          <a:p>
            <a:pPr algn="ctr"/>
            <a:r>
              <a:rPr lang="en-US" b="1" u="sng" dirty="0"/>
              <a:t>Examples</a:t>
            </a:r>
          </a:p>
        </p:txBody>
      </p:sp>
      <p:pic>
        <p:nvPicPr>
          <p:cNvPr id="8" name="Content Placeholder 7" descr="A screenshot of a computer&#10;&#10;AI-generated content may be incorrect.">
            <a:extLst>
              <a:ext uri="{FF2B5EF4-FFF2-40B4-BE49-F238E27FC236}">
                <a16:creationId xmlns:a16="http://schemas.microsoft.com/office/drawing/2014/main" id="{62F2DA5F-AE29-C71C-C24B-8A4AEE015CF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9400" y="863600"/>
            <a:ext cx="11633200" cy="4432300"/>
          </a:xfrm>
        </p:spPr>
      </p:pic>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00633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srcRect t="58043" b="100"/>
          <a:stretch>
            <a:fillRect/>
          </a:stretch>
        </p:blipFill>
        <p:spPr>
          <a:xfrm>
            <a:off x="0" y="3987462"/>
            <a:ext cx="12192000" cy="2870541"/>
          </a:xfrm>
          <a:prstGeom prst="rect">
            <a:avLst/>
          </a:prstGeom>
        </p:spPr>
      </p:pic>
      <p:sp>
        <p:nvSpPr>
          <p:cNvPr id="2" name="Title 1">
            <a:extLst>
              <a:ext uri="{FF2B5EF4-FFF2-40B4-BE49-F238E27FC236}">
                <a16:creationId xmlns:a16="http://schemas.microsoft.com/office/drawing/2014/main" id="{071DCE30-910E-AC75-0F48-A142A303157F}"/>
              </a:ext>
            </a:extLst>
          </p:cNvPr>
          <p:cNvSpPr>
            <a:spLocks noGrp="1"/>
          </p:cNvSpPr>
          <p:nvPr>
            <p:ph type="title"/>
          </p:nvPr>
        </p:nvSpPr>
        <p:spPr>
          <a:xfrm>
            <a:off x="838200" y="365125"/>
            <a:ext cx="10515600" cy="638175"/>
          </a:xfrm>
        </p:spPr>
        <p:txBody>
          <a:bodyPr>
            <a:normAutofit fontScale="90000"/>
          </a:bodyPr>
          <a:lstStyle/>
          <a:p>
            <a:pPr algn="ctr"/>
            <a:r>
              <a:rPr lang="en-US" b="1" u="sng" dirty="0"/>
              <a:t>Examples</a:t>
            </a:r>
            <a:r>
              <a:rPr lang="en-US" sz="4000" b="1" u="sng" dirty="0"/>
              <a:t> Cont.</a:t>
            </a:r>
            <a:endParaRPr lang="en-US" sz="4000" dirty="0"/>
          </a:p>
        </p:txBody>
      </p:sp>
      <p:pic>
        <p:nvPicPr>
          <p:cNvPr id="8" name="Content Placeholder 7" descr="A screenshot of a computer&#10;&#10;AI-generated content may be incorrect.">
            <a:extLst>
              <a:ext uri="{FF2B5EF4-FFF2-40B4-BE49-F238E27FC236}">
                <a16:creationId xmlns:a16="http://schemas.microsoft.com/office/drawing/2014/main" id="{238873FA-D8E2-A796-EB53-47A67D4741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003299"/>
            <a:ext cx="12039600" cy="3869011"/>
          </a:xfrm>
        </p:spPr>
      </p:pic>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a:ea typeface="+mn-ea"/>
                <a:cs typeface="+mn-cs"/>
              </a:rPr>
              <a:t>2025 SAFETY EXCELLENCE AWARDS | </a:t>
            </a:r>
            <a:r>
              <a:rPr kumimoji="0" lang="en-US" sz="1200" b="1" i="0" u="none" strike="noStrike" kern="1200" cap="none" spc="0" normalizeH="0" baseline="0" noProof="0" dirty="0">
                <a:ln>
                  <a:noFill/>
                </a:ln>
                <a:solidFill>
                  <a:prstClr val="black"/>
                </a:solidFill>
                <a:effectLst/>
                <a:uLnTx/>
                <a:uFillTx/>
                <a:latin typeface="Aptos" panose="020B0004020202020204"/>
                <a:ea typeface="+mn-ea"/>
                <a:cs typeface="+mn-cs"/>
              </a:rPr>
              <a:t>BEST PRACTICES SEMINAR</a:t>
            </a:r>
          </a:p>
        </p:txBody>
      </p:sp>
    </p:spTree>
    <p:extLst>
      <p:ext uri="{BB962C8B-B14F-4D97-AF65-F5344CB8AC3E}">
        <p14:creationId xmlns:p14="http://schemas.microsoft.com/office/powerpoint/2010/main" val="239378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a0fc8741d90eb80b3043c4fa7990ffa3">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bf7a2a769ad276dea9b08baff5789474"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6C8209-AD74-46F6-9971-B40183A34A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3.xml><?xml version="1.0" encoding="utf-8"?>
<ds:datastoreItem xmlns:ds="http://schemas.openxmlformats.org/officeDocument/2006/customXml" ds:itemID="{A0FD6A08-1D2C-4994-8E2A-2A4E48302380}">
  <ds:schemaRefs>
    <ds:schemaRef ds:uri="http://schemas.microsoft.com/office/2006/metadata/properties"/>
    <ds:schemaRef ds:uri="http://purl.org/dc/elements/1.1/"/>
    <ds:schemaRef ds:uri="6a848875-b63b-42bf-abbe-7239fc341a2b"/>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49898e2-05c4-4aa4-85b1-3db562e3154c"/>
    <ds:schemaRef ds:uri="e6cf9755-c392-47a8-90e5-2cab7b2088c8"/>
    <ds:schemaRef ds:uri="9594d856-599f-4a3b-a97d-b49ae33144ee"/>
  </ds:schemaRefs>
</ds:datastoreItem>
</file>

<file path=docProps/app.xml><?xml version="1.0" encoding="utf-8"?>
<Properties xmlns="http://schemas.openxmlformats.org/officeDocument/2006/extended-properties" xmlns:vt="http://schemas.openxmlformats.org/officeDocument/2006/docPropsVTypes">
  <Template>office theme</Template>
  <TotalTime>2385</TotalTime>
  <Words>558</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Arial Black</vt:lpstr>
      <vt:lpstr>office theme</vt:lpstr>
      <vt:lpstr>PowerPoint Presentation</vt:lpstr>
      <vt:lpstr>PowerPoint Presentation</vt:lpstr>
      <vt:lpstr>PowerPoint Presentation</vt:lpstr>
      <vt:lpstr>PowerPoint Presentation</vt:lpstr>
      <vt:lpstr>Purpose of Site App Pro</vt:lpstr>
      <vt:lpstr>Execution &amp; Implementation</vt:lpstr>
      <vt:lpstr>Benefits &amp; Results</vt:lpstr>
      <vt:lpstr>Examples</vt:lpstr>
      <vt:lpstr>Examples Cont.</vt:lpstr>
      <vt:lpstr>Examples Cont.</vt:lpstr>
      <vt:lpstr>Examples Cont.</vt:lpstr>
      <vt:lpstr>Future use &amp; applications</vt:lpstr>
      <vt:lpstr>Summary &amp; 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Roberts</dc:creator>
  <cp:lastModifiedBy>Justin Roberts</cp:lastModifiedBy>
  <cp:revision>13</cp:revision>
  <dcterms:created xsi:type="dcterms:W3CDTF">2025-05-22T20:31:15Z</dcterms:created>
  <dcterms:modified xsi:type="dcterms:W3CDTF">2025-06-03T18:10:57Z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